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5.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9.xml" ContentType="application/vnd.openxmlformats-officedocument.presentationml.notesSlid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0.xml" ContentType="application/vnd.openxmlformats-officedocument.presentationml.notesSlide+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1.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2.xml" ContentType="application/vnd.openxmlformats-officedocument.presentationml.notesSl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3.xml" ContentType="application/vnd.openxmlformats-officedocument.presentationml.notesSlid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44.xml" ContentType="application/vnd.openxmlformats-officedocument.presentationml.notesSlid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4.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16.xml" ContentType="application/vnd.openxmlformats-officedocument.drawingml.chart+xml"/>
  <Override PartName="/ppt/theme/themeOverride4.xml" ContentType="application/vnd.openxmlformats-officedocument.themeOverride+xml"/>
  <Override PartName="/ppt/notesSlides/notesSlide53.xml" ContentType="application/vnd.openxmlformats-officedocument.presentationml.notesSlide+xml"/>
  <Override PartName="/ppt/charts/chart17.xml" ContentType="application/vnd.openxmlformats-officedocument.drawingml.chart+xml"/>
  <Override PartName="/ppt/theme/themeOverride5.xml" ContentType="application/vnd.openxmlformats-officedocument.themeOverride+xml"/>
  <Override PartName="/ppt/notesSlides/notesSlide54.xml" ContentType="application/vnd.openxmlformats-officedocument.presentationml.notesSlide+xml"/>
  <Override PartName="/ppt/charts/chart18.xml" ContentType="application/vnd.openxmlformats-officedocument.drawingml.chart+xml"/>
  <Override PartName="/ppt/theme/themeOverride6.xml" ContentType="application/vnd.openxmlformats-officedocument.themeOverride+xml"/>
  <Override PartName="/ppt/notesSlides/notesSlide55.xml" ContentType="application/vnd.openxmlformats-officedocument.presentationml.notesSlide+xml"/>
  <Override PartName="/ppt/charts/chart19.xml" ContentType="application/vnd.openxmlformats-officedocument.drawingml.chart+xml"/>
  <Override PartName="/ppt/theme/themeOverride7.xml" ContentType="application/vnd.openxmlformats-officedocument.themeOverride+xml"/>
  <Override PartName="/ppt/notesSlides/notesSlide56.xml" ContentType="application/vnd.openxmlformats-officedocument.presentationml.notesSlide+xml"/>
  <Override PartName="/ppt/charts/chart20.xml" ContentType="application/vnd.openxmlformats-officedocument.drawingml.chart+xml"/>
  <Override PartName="/ppt/theme/themeOverride8.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21.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2.xml" ContentType="application/vnd.openxmlformats-officedocument.drawingml.chartshapes+xml"/>
  <Override PartName="/ppt/charts/chart22.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23.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3.xml" ContentType="application/vnd.openxmlformats-officedocument.drawingml.chartshape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24.xml" ContentType="application/vnd.openxmlformats-officedocument.drawingml.chart+xml"/>
  <Override PartName="/ppt/notesSlides/notesSlide62.xml" ContentType="application/vnd.openxmlformats-officedocument.presentationml.notesSlide+xml"/>
  <Override PartName="/ppt/charts/chart25.xml" ContentType="application/vnd.openxmlformats-officedocument.drawingml.chart+xml"/>
  <Override PartName="/ppt/notesSlides/notesSlide63.xml" ContentType="application/vnd.openxmlformats-officedocument.presentationml.notesSlide+xml"/>
  <Override PartName="/ppt/charts/chart26.xml" ContentType="application/vnd.openxmlformats-officedocument.drawingml.chart+xml"/>
  <Override PartName="/ppt/notesSlides/notesSlide64.xml" ContentType="application/vnd.openxmlformats-officedocument.presentationml.notesSlide+xml"/>
  <Override PartName="/ppt/charts/chart27.xml" ContentType="application/vnd.openxmlformats-officedocument.drawingml.chart+xml"/>
  <Override PartName="/ppt/theme/themeOverride9.xml" ContentType="application/vnd.openxmlformats-officedocument.themeOverride+xml"/>
  <Override PartName="/ppt/notesSlides/notesSlide65.xml" ContentType="application/vnd.openxmlformats-officedocument.presentationml.notesSlide+xml"/>
  <Override PartName="/ppt/charts/chart28.xml" ContentType="application/vnd.openxmlformats-officedocument.drawingml.chart+xml"/>
  <Override PartName="/ppt/notesSlides/notesSlide66.xml" ContentType="application/vnd.openxmlformats-officedocument.presentationml.notesSlide+xml"/>
  <Override PartName="/ppt/charts/chart29.xml" ContentType="application/vnd.openxmlformats-officedocument.drawingml.chart+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30.xml" ContentType="application/vnd.openxmlformats-officedocument.drawingml.chart+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rts/chart31.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9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42" r:id="rId82"/>
    <p:sldId id="333" r:id="rId83"/>
    <p:sldId id="334" r:id="rId84"/>
    <p:sldId id="335" r:id="rId85"/>
    <p:sldId id="336" r:id="rId86"/>
    <p:sldId id="337" r:id="rId87"/>
    <p:sldId id="338" r:id="rId88"/>
    <p:sldId id="339" r:id="rId89"/>
    <p:sldId id="340" r:id="rId90"/>
    <p:sldId id="341" r:id="rId91"/>
    <p:sldId id="343" r:id="rId92"/>
    <p:sldId id="344" r:id="rId93"/>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9" roundtripDataSignature="AMtx7mil5mL/4xqHexsDJmxI2hvNKebql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E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E17E0B-E8B5-4E59-82BE-905FAC15023F}" v="5" dt="2025-11-21T18:19:57.194"/>
  </p1510:revLst>
</p1510:revInfo>
</file>

<file path=ppt/tableStyles.xml><?xml version="1.0" encoding="utf-8"?>
<a:tblStyleLst xmlns:a="http://schemas.openxmlformats.org/drawingml/2006/main" def="{03440802-5A11-45D5-9182-550AEF46CEDC}">
  <a:tblStyle styleId="{03440802-5A11-45D5-9182-550AEF46CEDC}"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240" autoAdjust="0"/>
    <p:restoredTop sz="73665" autoAdjust="0"/>
  </p:normalViewPr>
  <p:slideViewPr>
    <p:cSldViewPr snapToGrid="0">
      <p:cViewPr varScale="1">
        <p:scale>
          <a:sx n="78" d="100"/>
          <a:sy n="78" d="100"/>
        </p:scale>
        <p:origin x="99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customschemas.google.com/relationships/presentationmetadata" Target="metadata"/><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104"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presProps" Target="presProps.xml"/><Relationship Id="rId105"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e5846ad4-249e-4a35-baa4-77ba58151c68" providerId="ADAL" clId="{C504CCDD-933C-460A-8B83-ABBDEF9329C9}"/>
    <pc:docChg chg="modSld">
      <pc:chgData name="Baskerville, Kristin (CDC/GHC/DGHP)" userId="e5846ad4-249e-4a35-baa4-77ba58151c68" providerId="ADAL" clId="{C504CCDD-933C-460A-8B83-ABBDEF9329C9}" dt="2025-04-11T19:23:44.963" v="4" actId="14100"/>
      <pc:docMkLst>
        <pc:docMk/>
      </pc:docMkLst>
      <pc:sldChg chg="modSp mod">
        <pc:chgData name="Baskerville, Kristin (CDC/GHC/DGHP)" userId="e5846ad4-249e-4a35-baa4-77ba58151c68" providerId="ADAL" clId="{C504CCDD-933C-460A-8B83-ABBDEF9329C9}" dt="2025-04-11T19:23:44.963" v="4" actId="14100"/>
        <pc:sldMkLst>
          <pc:docMk/>
          <pc:sldMk cId="0" sldId="308"/>
        </pc:sldMkLst>
      </pc:sldChg>
      <pc:sldChg chg="modSp">
        <pc:chgData name="Baskerville, Kristin (CDC/GHC/DGHP)" userId="e5846ad4-249e-4a35-baa4-77ba58151c68" providerId="ADAL" clId="{C504CCDD-933C-460A-8B83-ABBDEF9329C9}" dt="2025-04-11T19:22:55.933" v="2" actId="255"/>
        <pc:sldMkLst>
          <pc:docMk/>
          <pc:sldMk cId="0" sldId="309"/>
        </pc:sldMkLst>
      </pc:sldChg>
      <pc:sldChg chg="modSp mod">
        <pc:chgData name="Baskerville, Kristin (CDC/GHC/DGHP)" userId="e5846ad4-249e-4a35-baa4-77ba58151c68" providerId="ADAL" clId="{C504CCDD-933C-460A-8B83-ABBDEF9329C9}" dt="2025-04-11T19:10:34.388" v="0" actId="14100"/>
        <pc:sldMkLst>
          <pc:docMk/>
          <pc:sldMk cId="0" sldId="311"/>
        </pc:sldMkLst>
      </pc:sldChg>
    </pc:docChg>
  </pc:docChgLst>
  <pc:docChgLst>
    <pc:chgData name="Baskerville, Kristin (CDC/GHC/DGHP)" userId="e5846ad4-249e-4a35-baa4-77ba58151c68" providerId="ADAL" clId="{613EFEC5-BEAB-4681-8F18-22D7E4BC25F2}"/>
    <pc:docChg chg="undo custSel modSld modNotesMaster">
      <pc:chgData name="Baskerville, Kristin (CDC/GHC/DGHP)" userId="e5846ad4-249e-4a35-baa4-77ba58151c68" providerId="ADAL" clId="{613EFEC5-BEAB-4681-8F18-22D7E4BC25F2}" dt="2025-11-21T18:38:45.393" v="68" actId="207"/>
      <pc:docMkLst>
        <pc:docMk/>
      </pc:docMkLst>
      <pc:sldChg chg="modSp mod modNotes">
        <pc:chgData name="Baskerville, Kristin (CDC/GHC/DGHP)" userId="e5846ad4-249e-4a35-baa4-77ba58151c68" providerId="ADAL" clId="{613EFEC5-BEAB-4681-8F18-22D7E4BC25F2}" dt="2025-11-21T18:19:57.194" v="64"/>
        <pc:sldMkLst>
          <pc:docMk/>
          <pc:sldMk cId="0" sldId="256"/>
        </pc:sldMkLst>
        <pc:spChg chg="mod">
          <ac:chgData name="Baskerville, Kristin (CDC/GHC/DGHP)" userId="e5846ad4-249e-4a35-baa4-77ba58151c68" providerId="ADAL" clId="{613EFEC5-BEAB-4681-8F18-22D7E4BC25F2}" dt="2025-11-20T03:25:03.165" v="51" actId="1076"/>
          <ac:spMkLst>
            <pc:docMk/>
            <pc:sldMk cId="0" sldId="256"/>
            <ac:spMk id="289" creationId="{00000000-0000-0000-0000-000000000000}"/>
          </ac:spMkLst>
        </pc:spChg>
      </pc:sldChg>
      <pc:sldChg chg="modNotes">
        <pc:chgData name="Baskerville, Kristin (CDC/GHC/DGHP)" userId="e5846ad4-249e-4a35-baa4-77ba58151c68" providerId="ADAL" clId="{613EFEC5-BEAB-4681-8F18-22D7E4BC25F2}" dt="2025-11-21T18:19:57.194" v="64"/>
        <pc:sldMkLst>
          <pc:docMk/>
          <pc:sldMk cId="0" sldId="257"/>
        </pc:sldMkLst>
      </pc:sldChg>
      <pc:sldChg chg="modSp mod modNotes">
        <pc:chgData name="Baskerville, Kristin (CDC/GHC/DGHP)" userId="e5846ad4-249e-4a35-baa4-77ba58151c68" providerId="ADAL" clId="{613EFEC5-BEAB-4681-8F18-22D7E4BC25F2}" dt="2025-11-21T18:19:57.194" v="64"/>
        <pc:sldMkLst>
          <pc:docMk/>
          <pc:sldMk cId="0" sldId="258"/>
        </pc:sldMkLst>
        <pc:spChg chg="mod">
          <ac:chgData name="Baskerville, Kristin (CDC/GHC/DGHP)" userId="e5846ad4-249e-4a35-baa4-77ba58151c68" providerId="ADAL" clId="{613EFEC5-BEAB-4681-8F18-22D7E4BC25F2}" dt="2025-11-20T03:25:56.975" v="54" actId="20577"/>
          <ac:spMkLst>
            <pc:docMk/>
            <pc:sldMk cId="0" sldId="258"/>
            <ac:spMk id="301" creationId="{00000000-0000-0000-0000-000000000000}"/>
          </ac:spMkLst>
        </pc:spChg>
      </pc:sldChg>
      <pc:sldChg chg="modSp mod modNotes">
        <pc:chgData name="Baskerville, Kristin (CDC/GHC/DGHP)" userId="e5846ad4-249e-4a35-baa4-77ba58151c68" providerId="ADAL" clId="{613EFEC5-BEAB-4681-8F18-22D7E4BC25F2}" dt="2025-11-21T18:19:57.194" v="64"/>
        <pc:sldMkLst>
          <pc:docMk/>
          <pc:sldMk cId="0" sldId="259"/>
        </pc:sldMkLst>
        <pc:spChg chg="mod">
          <ac:chgData name="Baskerville, Kristin (CDC/GHC/DGHP)" userId="e5846ad4-249e-4a35-baa4-77ba58151c68" providerId="ADAL" clId="{613EFEC5-BEAB-4681-8F18-22D7E4BC25F2}" dt="2025-11-20T03:26:10.555" v="56" actId="1076"/>
          <ac:spMkLst>
            <pc:docMk/>
            <pc:sldMk cId="0" sldId="259"/>
            <ac:spMk id="308" creationId="{00000000-0000-0000-0000-000000000000}"/>
          </ac:spMkLst>
        </pc:spChg>
        <pc:picChg chg="mod">
          <ac:chgData name="Baskerville, Kristin (CDC/GHC/DGHP)" userId="e5846ad4-249e-4a35-baa4-77ba58151c68" providerId="ADAL" clId="{613EFEC5-BEAB-4681-8F18-22D7E4BC25F2}" dt="2025-11-20T03:26:14.303" v="57" actId="1076"/>
          <ac:picMkLst>
            <pc:docMk/>
            <pc:sldMk cId="0" sldId="259"/>
            <ac:picMk id="309" creationId="{00000000-0000-0000-0000-000000000000}"/>
          </ac:picMkLst>
        </pc:picChg>
      </pc:sldChg>
      <pc:sldChg chg="modNotes">
        <pc:chgData name="Baskerville, Kristin (CDC/GHC/DGHP)" userId="e5846ad4-249e-4a35-baa4-77ba58151c68" providerId="ADAL" clId="{613EFEC5-BEAB-4681-8F18-22D7E4BC25F2}" dt="2025-11-21T18:19:57.194" v="64"/>
        <pc:sldMkLst>
          <pc:docMk/>
          <pc:sldMk cId="0" sldId="260"/>
        </pc:sldMkLst>
      </pc:sldChg>
      <pc:sldChg chg="modNotes modNotesTx">
        <pc:chgData name="Baskerville, Kristin (CDC/GHC/DGHP)" userId="e5846ad4-249e-4a35-baa4-77ba58151c68" providerId="ADAL" clId="{613EFEC5-BEAB-4681-8F18-22D7E4BC25F2}" dt="2025-11-21T18:21:41.690" v="65" actId="207"/>
        <pc:sldMkLst>
          <pc:docMk/>
          <pc:sldMk cId="0" sldId="261"/>
        </pc:sldMkLst>
      </pc:sldChg>
      <pc:sldChg chg="modNotes">
        <pc:chgData name="Baskerville, Kristin (CDC/GHC/DGHP)" userId="e5846ad4-249e-4a35-baa4-77ba58151c68" providerId="ADAL" clId="{613EFEC5-BEAB-4681-8F18-22D7E4BC25F2}" dt="2025-11-21T18:19:57.194" v="64"/>
        <pc:sldMkLst>
          <pc:docMk/>
          <pc:sldMk cId="0" sldId="262"/>
        </pc:sldMkLst>
      </pc:sldChg>
      <pc:sldChg chg="modNotes modNotesTx">
        <pc:chgData name="Baskerville, Kristin (CDC/GHC/DGHP)" userId="e5846ad4-249e-4a35-baa4-77ba58151c68" providerId="ADAL" clId="{613EFEC5-BEAB-4681-8F18-22D7E4BC25F2}" dt="2025-11-21T18:21:53.606" v="66" actId="207"/>
        <pc:sldMkLst>
          <pc:docMk/>
          <pc:sldMk cId="0" sldId="263"/>
        </pc:sldMkLst>
      </pc:sldChg>
      <pc:sldChg chg="modNotes">
        <pc:chgData name="Baskerville, Kristin (CDC/GHC/DGHP)" userId="e5846ad4-249e-4a35-baa4-77ba58151c68" providerId="ADAL" clId="{613EFEC5-BEAB-4681-8F18-22D7E4BC25F2}" dt="2025-11-21T18:19:57.194" v="64"/>
        <pc:sldMkLst>
          <pc:docMk/>
          <pc:sldMk cId="0" sldId="264"/>
        </pc:sldMkLst>
      </pc:sldChg>
      <pc:sldChg chg="modNotes">
        <pc:chgData name="Baskerville, Kristin (CDC/GHC/DGHP)" userId="e5846ad4-249e-4a35-baa4-77ba58151c68" providerId="ADAL" clId="{613EFEC5-BEAB-4681-8F18-22D7E4BC25F2}" dt="2025-11-21T18:19:57.194" v="64"/>
        <pc:sldMkLst>
          <pc:docMk/>
          <pc:sldMk cId="0" sldId="265"/>
        </pc:sldMkLst>
      </pc:sldChg>
      <pc:sldChg chg="modNotes">
        <pc:chgData name="Baskerville, Kristin (CDC/GHC/DGHP)" userId="e5846ad4-249e-4a35-baa4-77ba58151c68" providerId="ADAL" clId="{613EFEC5-BEAB-4681-8F18-22D7E4BC25F2}" dt="2025-11-21T18:19:57.194" v="64"/>
        <pc:sldMkLst>
          <pc:docMk/>
          <pc:sldMk cId="0" sldId="266"/>
        </pc:sldMkLst>
      </pc:sldChg>
      <pc:sldChg chg="modNotes">
        <pc:chgData name="Baskerville, Kristin (CDC/GHC/DGHP)" userId="e5846ad4-249e-4a35-baa4-77ba58151c68" providerId="ADAL" clId="{613EFEC5-BEAB-4681-8F18-22D7E4BC25F2}" dt="2025-11-21T18:19:57.194" v="64"/>
        <pc:sldMkLst>
          <pc:docMk/>
          <pc:sldMk cId="0" sldId="267"/>
        </pc:sldMkLst>
      </pc:sldChg>
      <pc:sldChg chg="modNotes">
        <pc:chgData name="Baskerville, Kristin (CDC/GHC/DGHP)" userId="e5846ad4-249e-4a35-baa4-77ba58151c68" providerId="ADAL" clId="{613EFEC5-BEAB-4681-8F18-22D7E4BC25F2}" dt="2025-11-21T18:19:57.194" v="64"/>
        <pc:sldMkLst>
          <pc:docMk/>
          <pc:sldMk cId="0" sldId="268"/>
        </pc:sldMkLst>
      </pc:sldChg>
      <pc:sldChg chg="modNotes">
        <pc:chgData name="Baskerville, Kristin (CDC/GHC/DGHP)" userId="e5846ad4-249e-4a35-baa4-77ba58151c68" providerId="ADAL" clId="{613EFEC5-BEAB-4681-8F18-22D7E4BC25F2}" dt="2025-11-21T18:19:57.194" v="64"/>
        <pc:sldMkLst>
          <pc:docMk/>
          <pc:sldMk cId="0" sldId="269"/>
        </pc:sldMkLst>
      </pc:sldChg>
      <pc:sldChg chg="modNotes">
        <pc:chgData name="Baskerville, Kristin (CDC/GHC/DGHP)" userId="e5846ad4-249e-4a35-baa4-77ba58151c68" providerId="ADAL" clId="{613EFEC5-BEAB-4681-8F18-22D7E4BC25F2}" dt="2025-11-21T18:19:57.194" v="64"/>
        <pc:sldMkLst>
          <pc:docMk/>
          <pc:sldMk cId="0" sldId="270"/>
        </pc:sldMkLst>
      </pc:sldChg>
      <pc:sldChg chg="modSp mod modNotes">
        <pc:chgData name="Baskerville, Kristin (CDC/GHC/DGHP)" userId="e5846ad4-249e-4a35-baa4-77ba58151c68" providerId="ADAL" clId="{613EFEC5-BEAB-4681-8F18-22D7E4BC25F2}" dt="2025-11-21T18:19:57.194" v="64"/>
        <pc:sldMkLst>
          <pc:docMk/>
          <pc:sldMk cId="0" sldId="271"/>
        </pc:sldMkLst>
        <pc:spChg chg="mod">
          <ac:chgData name="Baskerville, Kristin (CDC/GHC/DGHP)" userId="e5846ad4-249e-4a35-baa4-77ba58151c68" providerId="ADAL" clId="{613EFEC5-BEAB-4681-8F18-22D7E4BC25F2}" dt="2025-11-20T03:26:52.939" v="59" actId="1076"/>
          <ac:spMkLst>
            <pc:docMk/>
            <pc:sldMk cId="0" sldId="271"/>
            <ac:spMk id="441" creationId="{00000000-0000-0000-0000-000000000000}"/>
          </ac:spMkLst>
        </pc:spChg>
      </pc:sldChg>
      <pc:sldChg chg="modNotes modNotesTx">
        <pc:chgData name="Baskerville, Kristin (CDC/GHC/DGHP)" userId="e5846ad4-249e-4a35-baa4-77ba58151c68" providerId="ADAL" clId="{613EFEC5-BEAB-4681-8F18-22D7E4BC25F2}" dt="2025-11-21T18:22:22.962" v="67" actId="207"/>
        <pc:sldMkLst>
          <pc:docMk/>
          <pc:sldMk cId="0" sldId="272"/>
        </pc:sldMkLst>
      </pc:sldChg>
      <pc:sldChg chg="modSp mod modNotes">
        <pc:chgData name="Baskerville, Kristin (CDC/GHC/DGHP)" userId="e5846ad4-249e-4a35-baa4-77ba58151c68" providerId="ADAL" clId="{613EFEC5-BEAB-4681-8F18-22D7E4BC25F2}" dt="2025-11-21T18:19:57.194" v="64"/>
        <pc:sldMkLst>
          <pc:docMk/>
          <pc:sldMk cId="0" sldId="273"/>
        </pc:sldMkLst>
        <pc:spChg chg="mod">
          <ac:chgData name="Baskerville, Kristin (CDC/GHC/DGHP)" userId="e5846ad4-249e-4a35-baa4-77ba58151c68" providerId="ADAL" clId="{613EFEC5-BEAB-4681-8F18-22D7E4BC25F2}" dt="2025-11-20T03:27:06.970" v="60" actId="20577"/>
          <ac:spMkLst>
            <pc:docMk/>
            <pc:sldMk cId="0" sldId="273"/>
            <ac:spMk id="459" creationId="{00000000-0000-0000-0000-000000000000}"/>
          </ac:spMkLst>
        </pc:spChg>
      </pc:sldChg>
      <pc:sldChg chg="modNotes">
        <pc:chgData name="Baskerville, Kristin (CDC/GHC/DGHP)" userId="e5846ad4-249e-4a35-baa4-77ba58151c68" providerId="ADAL" clId="{613EFEC5-BEAB-4681-8F18-22D7E4BC25F2}" dt="2025-11-21T18:19:57.194" v="64"/>
        <pc:sldMkLst>
          <pc:docMk/>
          <pc:sldMk cId="0" sldId="274"/>
        </pc:sldMkLst>
      </pc:sldChg>
      <pc:sldChg chg="modSp mod modNotes">
        <pc:chgData name="Baskerville, Kristin (CDC/GHC/DGHP)" userId="e5846ad4-249e-4a35-baa4-77ba58151c68" providerId="ADAL" clId="{613EFEC5-BEAB-4681-8F18-22D7E4BC25F2}" dt="2025-11-21T18:19:57.194" v="64"/>
        <pc:sldMkLst>
          <pc:docMk/>
          <pc:sldMk cId="0" sldId="275"/>
        </pc:sldMkLst>
        <pc:spChg chg="mod">
          <ac:chgData name="Baskerville, Kristin (CDC/GHC/DGHP)" userId="e5846ad4-249e-4a35-baa4-77ba58151c68" providerId="ADAL" clId="{613EFEC5-BEAB-4681-8F18-22D7E4BC25F2}" dt="2025-11-20T03:27:22.547" v="61" actId="20577"/>
          <ac:spMkLst>
            <pc:docMk/>
            <pc:sldMk cId="0" sldId="275"/>
            <ac:spMk id="474" creationId="{00000000-0000-0000-0000-000000000000}"/>
          </ac:spMkLst>
        </pc:spChg>
      </pc:sldChg>
      <pc:sldChg chg="addSp modSp mod modNotes">
        <pc:chgData name="Baskerville, Kristin (CDC/GHC/DGHP)" userId="e5846ad4-249e-4a35-baa4-77ba58151c68" providerId="ADAL" clId="{613EFEC5-BEAB-4681-8F18-22D7E4BC25F2}" dt="2025-11-21T18:19:57.194" v="64"/>
        <pc:sldMkLst>
          <pc:docMk/>
          <pc:sldMk cId="0" sldId="276"/>
        </pc:sldMkLst>
        <pc:spChg chg="add mod">
          <ac:chgData name="Baskerville, Kristin (CDC/GHC/DGHP)" userId="e5846ad4-249e-4a35-baa4-77ba58151c68" providerId="ADAL" clId="{613EFEC5-BEAB-4681-8F18-22D7E4BC25F2}" dt="2025-11-19T16:47:00.976" v="39" actId="1076"/>
          <ac:spMkLst>
            <pc:docMk/>
            <pc:sldMk cId="0" sldId="276"/>
            <ac:spMk id="3" creationId="{E2533AE6-E83F-6341-F2D8-A0472BB3DA7E}"/>
          </ac:spMkLst>
        </pc:spChg>
        <pc:graphicFrameChg chg="mod modGraphic">
          <ac:chgData name="Baskerville, Kristin (CDC/GHC/DGHP)" userId="e5846ad4-249e-4a35-baa4-77ba58151c68" providerId="ADAL" clId="{613EFEC5-BEAB-4681-8F18-22D7E4BC25F2}" dt="2025-11-19T16:47:49.988" v="47" actId="1076"/>
          <ac:graphicFrameMkLst>
            <pc:docMk/>
            <pc:sldMk cId="0" sldId="276"/>
            <ac:graphicFrameMk id="481" creationId="{00000000-0000-0000-0000-000000000000}"/>
          </ac:graphicFrameMkLst>
        </pc:graphicFrameChg>
      </pc:sldChg>
      <pc:sldChg chg="modNotes">
        <pc:chgData name="Baskerville, Kristin (CDC/GHC/DGHP)" userId="e5846ad4-249e-4a35-baa4-77ba58151c68" providerId="ADAL" clId="{613EFEC5-BEAB-4681-8F18-22D7E4BC25F2}" dt="2025-11-21T18:19:57.194" v="64"/>
        <pc:sldMkLst>
          <pc:docMk/>
          <pc:sldMk cId="0" sldId="277"/>
        </pc:sldMkLst>
      </pc:sldChg>
      <pc:sldChg chg="modNotes">
        <pc:chgData name="Baskerville, Kristin (CDC/GHC/DGHP)" userId="e5846ad4-249e-4a35-baa4-77ba58151c68" providerId="ADAL" clId="{613EFEC5-BEAB-4681-8F18-22D7E4BC25F2}" dt="2025-11-21T18:19:57.194" v="64"/>
        <pc:sldMkLst>
          <pc:docMk/>
          <pc:sldMk cId="0" sldId="278"/>
        </pc:sldMkLst>
      </pc:sldChg>
      <pc:sldChg chg="modNotes">
        <pc:chgData name="Baskerville, Kristin (CDC/GHC/DGHP)" userId="e5846ad4-249e-4a35-baa4-77ba58151c68" providerId="ADAL" clId="{613EFEC5-BEAB-4681-8F18-22D7E4BC25F2}" dt="2025-11-21T18:19:57.194" v="64"/>
        <pc:sldMkLst>
          <pc:docMk/>
          <pc:sldMk cId="0" sldId="279"/>
        </pc:sldMkLst>
      </pc:sldChg>
      <pc:sldChg chg="modNotes">
        <pc:chgData name="Baskerville, Kristin (CDC/GHC/DGHP)" userId="e5846ad4-249e-4a35-baa4-77ba58151c68" providerId="ADAL" clId="{613EFEC5-BEAB-4681-8F18-22D7E4BC25F2}" dt="2025-11-21T18:19:57.194" v="64"/>
        <pc:sldMkLst>
          <pc:docMk/>
          <pc:sldMk cId="0" sldId="280"/>
        </pc:sldMkLst>
      </pc:sldChg>
      <pc:sldChg chg="modNotes">
        <pc:chgData name="Baskerville, Kristin (CDC/GHC/DGHP)" userId="e5846ad4-249e-4a35-baa4-77ba58151c68" providerId="ADAL" clId="{613EFEC5-BEAB-4681-8F18-22D7E4BC25F2}" dt="2025-11-21T18:19:57.194" v="64"/>
        <pc:sldMkLst>
          <pc:docMk/>
          <pc:sldMk cId="0" sldId="281"/>
        </pc:sldMkLst>
      </pc:sldChg>
      <pc:sldChg chg="modNotes">
        <pc:chgData name="Baskerville, Kristin (CDC/GHC/DGHP)" userId="e5846ad4-249e-4a35-baa4-77ba58151c68" providerId="ADAL" clId="{613EFEC5-BEAB-4681-8F18-22D7E4BC25F2}" dt="2025-11-21T18:19:57.194" v="64"/>
        <pc:sldMkLst>
          <pc:docMk/>
          <pc:sldMk cId="0" sldId="282"/>
        </pc:sldMkLst>
      </pc:sldChg>
      <pc:sldChg chg="modNotes">
        <pc:chgData name="Baskerville, Kristin (CDC/GHC/DGHP)" userId="e5846ad4-249e-4a35-baa4-77ba58151c68" providerId="ADAL" clId="{613EFEC5-BEAB-4681-8F18-22D7E4BC25F2}" dt="2025-11-21T18:19:57.194" v="64"/>
        <pc:sldMkLst>
          <pc:docMk/>
          <pc:sldMk cId="0" sldId="283"/>
        </pc:sldMkLst>
      </pc:sldChg>
      <pc:sldChg chg="modNotes">
        <pc:chgData name="Baskerville, Kristin (CDC/GHC/DGHP)" userId="e5846ad4-249e-4a35-baa4-77ba58151c68" providerId="ADAL" clId="{613EFEC5-BEAB-4681-8F18-22D7E4BC25F2}" dt="2025-11-21T18:19:57.194" v="64"/>
        <pc:sldMkLst>
          <pc:docMk/>
          <pc:sldMk cId="0" sldId="284"/>
        </pc:sldMkLst>
      </pc:sldChg>
      <pc:sldChg chg="modNotes">
        <pc:chgData name="Baskerville, Kristin (CDC/GHC/DGHP)" userId="e5846ad4-249e-4a35-baa4-77ba58151c68" providerId="ADAL" clId="{613EFEC5-BEAB-4681-8F18-22D7E4BC25F2}" dt="2025-11-21T18:19:57.194" v="64"/>
        <pc:sldMkLst>
          <pc:docMk/>
          <pc:sldMk cId="0" sldId="285"/>
        </pc:sldMkLst>
      </pc:sldChg>
      <pc:sldChg chg="modNotes">
        <pc:chgData name="Baskerville, Kristin (CDC/GHC/DGHP)" userId="e5846ad4-249e-4a35-baa4-77ba58151c68" providerId="ADAL" clId="{613EFEC5-BEAB-4681-8F18-22D7E4BC25F2}" dt="2025-11-21T18:19:57.194" v="64"/>
        <pc:sldMkLst>
          <pc:docMk/>
          <pc:sldMk cId="0" sldId="286"/>
        </pc:sldMkLst>
      </pc:sldChg>
      <pc:sldChg chg="modNotes">
        <pc:chgData name="Baskerville, Kristin (CDC/GHC/DGHP)" userId="e5846ad4-249e-4a35-baa4-77ba58151c68" providerId="ADAL" clId="{613EFEC5-BEAB-4681-8F18-22D7E4BC25F2}" dt="2025-11-21T18:19:57.194" v="64"/>
        <pc:sldMkLst>
          <pc:docMk/>
          <pc:sldMk cId="0" sldId="287"/>
        </pc:sldMkLst>
      </pc:sldChg>
      <pc:sldChg chg="modNotes">
        <pc:chgData name="Baskerville, Kristin (CDC/GHC/DGHP)" userId="e5846ad4-249e-4a35-baa4-77ba58151c68" providerId="ADAL" clId="{613EFEC5-BEAB-4681-8F18-22D7E4BC25F2}" dt="2025-11-21T18:19:57.194" v="64"/>
        <pc:sldMkLst>
          <pc:docMk/>
          <pc:sldMk cId="0" sldId="288"/>
        </pc:sldMkLst>
      </pc:sldChg>
      <pc:sldChg chg="modNotes">
        <pc:chgData name="Baskerville, Kristin (CDC/GHC/DGHP)" userId="e5846ad4-249e-4a35-baa4-77ba58151c68" providerId="ADAL" clId="{613EFEC5-BEAB-4681-8F18-22D7E4BC25F2}" dt="2025-11-21T18:19:57.194" v="64"/>
        <pc:sldMkLst>
          <pc:docMk/>
          <pc:sldMk cId="0" sldId="289"/>
        </pc:sldMkLst>
      </pc:sldChg>
      <pc:sldChg chg="modNotes">
        <pc:chgData name="Baskerville, Kristin (CDC/GHC/DGHP)" userId="e5846ad4-249e-4a35-baa4-77ba58151c68" providerId="ADAL" clId="{613EFEC5-BEAB-4681-8F18-22D7E4BC25F2}" dt="2025-11-21T18:19:57.194" v="64"/>
        <pc:sldMkLst>
          <pc:docMk/>
          <pc:sldMk cId="0" sldId="290"/>
        </pc:sldMkLst>
      </pc:sldChg>
      <pc:sldChg chg="modNotes">
        <pc:chgData name="Baskerville, Kristin (CDC/GHC/DGHP)" userId="e5846ad4-249e-4a35-baa4-77ba58151c68" providerId="ADAL" clId="{613EFEC5-BEAB-4681-8F18-22D7E4BC25F2}" dt="2025-11-21T18:19:57.194" v="64"/>
        <pc:sldMkLst>
          <pc:docMk/>
          <pc:sldMk cId="0" sldId="291"/>
        </pc:sldMkLst>
      </pc:sldChg>
      <pc:sldChg chg="modNotes">
        <pc:chgData name="Baskerville, Kristin (CDC/GHC/DGHP)" userId="e5846ad4-249e-4a35-baa4-77ba58151c68" providerId="ADAL" clId="{613EFEC5-BEAB-4681-8F18-22D7E4BC25F2}" dt="2025-11-21T18:19:57.194" v="64"/>
        <pc:sldMkLst>
          <pc:docMk/>
          <pc:sldMk cId="0" sldId="292"/>
        </pc:sldMkLst>
      </pc:sldChg>
      <pc:sldChg chg="modNotes">
        <pc:chgData name="Baskerville, Kristin (CDC/GHC/DGHP)" userId="e5846ad4-249e-4a35-baa4-77ba58151c68" providerId="ADAL" clId="{613EFEC5-BEAB-4681-8F18-22D7E4BC25F2}" dt="2025-11-21T18:19:57.194" v="64"/>
        <pc:sldMkLst>
          <pc:docMk/>
          <pc:sldMk cId="0" sldId="293"/>
        </pc:sldMkLst>
      </pc:sldChg>
      <pc:sldChg chg="modNotes">
        <pc:chgData name="Baskerville, Kristin (CDC/GHC/DGHP)" userId="e5846ad4-249e-4a35-baa4-77ba58151c68" providerId="ADAL" clId="{613EFEC5-BEAB-4681-8F18-22D7E4BC25F2}" dt="2025-11-21T18:19:57.194" v="64"/>
        <pc:sldMkLst>
          <pc:docMk/>
          <pc:sldMk cId="0" sldId="294"/>
        </pc:sldMkLst>
      </pc:sldChg>
      <pc:sldChg chg="modNotes">
        <pc:chgData name="Baskerville, Kristin (CDC/GHC/DGHP)" userId="e5846ad4-249e-4a35-baa4-77ba58151c68" providerId="ADAL" clId="{613EFEC5-BEAB-4681-8F18-22D7E4BC25F2}" dt="2025-11-21T18:19:57.194" v="64"/>
        <pc:sldMkLst>
          <pc:docMk/>
          <pc:sldMk cId="0" sldId="295"/>
        </pc:sldMkLst>
      </pc:sldChg>
      <pc:sldChg chg="modNotes">
        <pc:chgData name="Baskerville, Kristin (CDC/GHC/DGHP)" userId="e5846ad4-249e-4a35-baa4-77ba58151c68" providerId="ADAL" clId="{613EFEC5-BEAB-4681-8F18-22D7E4BC25F2}" dt="2025-11-21T18:19:57.194" v="64"/>
        <pc:sldMkLst>
          <pc:docMk/>
          <pc:sldMk cId="0" sldId="296"/>
        </pc:sldMkLst>
      </pc:sldChg>
      <pc:sldChg chg="modNotes">
        <pc:chgData name="Baskerville, Kristin (CDC/GHC/DGHP)" userId="e5846ad4-249e-4a35-baa4-77ba58151c68" providerId="ADAL" clId="{613EFEC5-BEAB-4681-8F18-22D7E4BC25F2}" dt="2025-11-21T18:19:57.194" v="64"/>
        <pc:sldMkLst>
          <pc:docMk/>
          <pc:sldMk cId="0" sldId="297"/>
        </pc:sldMkLst>
      </pc:sldChg>
      <pc:sldChg chg="modNotes">
        <pc:chgData name="Baskerville, Kristin (CDC/GHC/DGHP)" userId="e5846ad4-249e-4a35-baa4-77ba58151c68" providerId="ADAL" clId="{613EFEC5-BEAB-4681-8F18-22D7E4BC25F2}" dt="2025-11-21T18:19:57.194" v="64"/>
        <pc:sldMkLst>
          <pc:docMk/>
          <pc:sldMk cId="0" sldId="298"/>
        </pc:sldMkLst>
      </pc:sldChg>
      <pc:sldChg chg="modNotes">
        <pc:chgData name="Baskerville, Kristin (CDC/GHC/DGHP)" userId="e5846ad4-249e-4a35-baa4-77ba58151c68" providerId="ADAL" clId="{613EFEC5-BEAB-4681-8F18-22D7E4BC25F2}" dt="2025-11-21T18:19:57.194" v="64"/>
        <pc:sldMkLst>
          <pc:docMk/>
          <pc:sldMk cId="0" sldId="299"/>
        </pc:sldMkLst>
      </pc:sldChg>
      <pc:sldChg chg="modNotes">
        <pc:chgData name="Baskerville, Kristin (CDC/GHC/DGHP)" userId="e5846ad4-249e-4a35-baa4-77ba58151c68" providerId="ADAL" clId="{613EFEC5-BEAB-4681-8F18-22D7E4BC25F2}" dt="2025-11-21T18:19:57.194" v="64"/>
        <pc:sldMkLst>
          <pc:docMk/>
          <pc:sldMk cId="0" sldId="300"/>
        </pc:sldMkLst>
      </pc:sldChg>
      <pc:sldChg chg="modNotes">
        <pc:chgData name="Baskerville, Kristin (CDC/GHC/DGHP)" userId="e5846ad4-249e-4a35-baa4-77ba58151c68" providerId="ADAL" clId="{613EFEC5-BEAB-4681-8F18-22D7E4BC25F2}" dt="2025-11-21T18:19:57.194" v="64"/>
        <pc:sldMkLst>
          <pc:docMk/>
          <pc:sldMk cId="0" sldId="301"/>
        </pc:sldMkLst>
      </pc:sldChg>
      <pc:sldChg chg="modNotes">
        <pc:chgData name="Baskerville, Kristin (CDC/GHC/DGHP)" userId="e5846ad4-249e-4a35-baa4-77ba58151c68" providerId="ADAL" clId="{613EFEC5-BEAB-4681-8F18-22D7E4BC25F2}" dt="2025-11-21T18:19:57.194" v="64"/>
        <pc:sldMkLst>
          <pc:docMk/>
          <pc:sldMk cId="0" sldId="302"/>
        </pc:sldMkLst>
      </pc:sldChg>
      <pc:sldChg chg="modNotes">
        <pc:chgData name="Baskerville, Kristin (CDC/GHC/DGHP)" userId="e5846ad4-249e-4a35-baa4-77ba58151c68" providerId="ADAL" clId="{613EFEC5-BEAB-4681-8F18-22D7E4BC25F2}" dt="2025-11-21T18:19:57.194" v="64"/>
        <pc:sldMkLst>
          <pc:docMk/>
          <pc:sldMk cId="0" sldId="303"/>
        </pc:sldMkLst>
      </pc:sldChg>
      <pc:sldChg chg="modNotes">
        <pc:chgData name="Baskerville, Kristin (CDC/GHC/DGHP)" userId="e5846ad4-249e-4a35-baa4-77ba58151c68" providerId="ADAL" clId="{613EFEC5-BEAB-4681-8F18-22D7E4BC25F2}" dt="2025-11-21T18:19:57.194" v="64"/>
        <pc:sldMkLst>
          <pc:docMk/>
          <pc:sldMk cId="0" sldId="304"/>
        </pc:sldMkLst>
      </pc:sldChg>
      <pc:sldChg chg="modNotes modNotesTx">
        <pc:chgData name="Baskerville, Kristin (CDC/GHC/DGHP)" userId="e5846ad4-249e-4a35-baa4-77ba58151c68" providerId="ADAL" clId="{613EFEC5-BEAB-4681-8F18-22D7E4BC25F2}" dt="2025-11-21T18:38:45.393" v="68" actId="207"/>
        <pc:sldMkLst>
          <pc:docMk/>
          <pc:sldMk cId="0" sldId="305"/>
        </pc:sldMkLst>
      </pc:sldChg>
      <pc:sldChg chg="modNotes">
        <pc:chgData name="Baskerville, Kristin (CDC/GHC/DGHP)" userId="e5846ad4-249e-4a35-baa4-77ba58151c68" providerId="ADAL" clId="{613EFEC5-BEAB-4681-8F18-22D7E4BC25F2}" dt="2025-11-21T18:19:57.194" v="64"/>
        <pc:sldMkLst>
          <pc:docMk/>
          <pc:sldMk cId="0" sldId="306"/>
        </pc:sldMkLst>
      </pc:sldChg>
      <pc:sldChg chg="modNotes">
        <pc:chgData name="Baskerville, Kristin (CDC/GHC/DGHP)" userId="e5846ad4-249e-4a35-baa4-77ba58151c68" providerId="ADAL" clId="{613EFEC5-BEAB-4681-8F18-22D7E4BC25F2}" dt="2025-11-21T18:19:57.194" v="64"/>
        <pc:sldMkLst>
          <pc:docMk/>
          <pc:sldMk cId="0" sldId="307"/>
        </pc:sldMkLst>
      </pc:sldChg>
      <pc:sldChg chg="modNotes">
        <pc:chgData name="Baskerville, Kristin (CDC/GHC/DGHP)" userId="e5846ad4-249e-4a35-baa4-77ba58151c68" providerId="ADAL" clId="{613EFEC5-BEAB-4681-8F18-22D7E4BC25F2}" dt="2025-11-21T18:19:57.194" v="64"/>
        <pc:sldMkLst>
          <pc:docMk/>
          <pc:sldMk cId="0" sldId="308"/>
        </pc:sldMkLst>
      </pc:sldChg>
      <pc:sldChg chg="modNotes">
        <pc:chgData name="Baskerville, Kristin (CDC/GHC/DGHP)" userId="e5846ad4-249e-4a35-baa4-77ba58151c68" providerId="ADAL" clId="{613EFEC5-BEAB-4681-8F18-22D7E4BC25F2}" dt="2025-11-21T18:19:57.194" v="64"/>
        <pc:sldMkLst>
          <pc:docMk/>
          <pc:sldMk cId="0" sldId="309"/>
        </pc:sldMkLst>
      </pc:sldChg>
      <pc:sldChg chg="modNotes">
        <pc:chgData name="Baskerville, Kristin (CDC/GHC/DGHP)" userId="e5846ad4-249e-4a35-baa4-77ba58151c68" providerId="ADAL" clId="{613EFEC5-BEAB-4681-8F18-22D7E4BC25F2}" dt="2025-11-21T18:19:57.194" v="64"/>
        <pc:sldMkLst>
          <pc:docMk/>
          <pc:sldMk cId="0" sldId="310"/>
        </pc:sldMkLst>
      </pc:sldChg>
      <pc:sldChg chg="modNotes">
        <pc:chgData name="Baskerville, Kristin (CDC/GHC/DGHP)" userId="e5846ad4-249e-4a35-baa4-77ba58151c68" providerId="ADAL" clId="{613EFEC5-BEAB-4681-8F18-22D7E4BC25F2}" dt="2025-11-21T18:19:57.194" v="64"/>
        <pc:sldMkLst>
          <pc:docMk/>
          <pc:sldMk cId="0" sldId="311"/>
        </pc:sldMkLst>
      </pc:sldChg>
      <pc:sldChg chg="modNotes">
        <pc:chgData name="Baskerville, Kristin (CDC/GHC/DGHP)" userId="e5846ad4-249e-4a35-baa4-77ba58151c68" providerId="ADAL" clId="{613EFEC5-BEAB-4681-8F18-22D7E4BC25F2}" dt="2025-11-21T18:19:57.194" v="64"/>
        <pc:sldMkLst>
          <pc:docMk/>
          <pc:sldMk cId="0" sldId="312"/>
        </pc:sldMkLst>
      </pc:sldChg>
      <pc:sldChg chg="modNotes">
        <pc:chgData name="Baskerville, Kristin (CDC/GHC/DGHP)" userId="e5846ad4-249e-4a35-baa4-77ba58151c68" providerId="ADAL" clId="{613EFEC5-BEAB-4681-8F18-22D7E4BC25F2}" dt="2025-11-21T18:19:57.194" v="64"/>
        <pc:sldMkLst>
          <pc:docMk/>
          <pc:sldMk cId="0" sldId="313"/>
        </pc:sldMkLst>
      </pc:sldChg>
      <pc:sldChg chg="modNotes">
        <pc:chgData name="Baskerville, Kristin (CDC/GHC/DGHP)" userId="e5846ad4-249e-4a35-baa4-77ba58151c68" providerId="ADAL" clId="{613EFEC5-BEAB-4681-8F18-22D7E4BC25F2}" dt="2025-11-21T18:19:57.194" v="64"/>
        <pc:sldMkLst>
          <pc:docMk/>
          <pc:sldMk cId="0" sldId="314"/>
        </pc:sldMkLst>
      </pc:sldChg>
      <pc:sldChg chg="modNotes">
        <pc:chgData name="Baskerville, Kristin (CDC/GHC/DGHP)" userId="e5846ad4-249e-4a35-baa4-77ba58151c68" providerId="ADAL" clId="{613EFEC5-BEAB-4681-8F18-22D7E4BC25F2}" dt="2025-11-21T18:19:57.194" v="64"/>
        <pc:sldMkLst>
          <pc:docMk/>
          <pc:sldMk cId="0" sldId="315"/>
        </pc:sldMkLst>
      </pc:sldChg>
      <pc:sldChg chg="modNotes">
        <pc:chgData name="Baskerville, Kristin (CDC/GHC/DGHP)" userId="e5846ad4-249e-4a35-baa4-77ba58151c68" providerId="ADAL" clId="{613EFEC5-BEAB-4681-8F18-22D7E4BC25F2}" dt="2025-11-21T18:19:57.194" v="64"/>
        <pc:sldMkLst>
          <pc:docMk/>
          <pc:sldMk cId="0" sldId="316"/>
        </pc:sldMkLst>
      </pc:sldChg>
      <pc:sldChg chg="modSp mod modNotes">
        <pc:chgData name="Baskerville, Kristin (CDC/GHC/DGHP)" userId="e5846ad4-249e-4a35-baa4-77ba58151c68" providerId="ADAL" clId="{613EFEC5-BEAB-4681-8F18-22D7E4BC25F2}" dt="2025-11-21T18:19:57.194" v="64"/>
        <pc:sldMkLst>
          <pc:docMk/>
          <pc:sldMk cId="0" sldId="317"/>
        </pc:sldMkLst>
        <pc:spChg chg="mod">
          <ac:chgData name="Baskerville, Kristin (CDC/GHC/DGHP)" userId="e5846ad4-249e-4a35-baa4-77ba58151c68" providerId="ADAL" clId="{613EFEC5-BEAB-4681-8F18-22D7E4BC25F2}" dt="2025-11-20T03:29:22.326" v="63" actId="20577"/>
          <ac:spMkLst>
            <pc:docMk/>
            <pc:sldMk cId="0" sldId="317"/>
            <ac:spMk id="945" creationId="{00000000-0000-0000-0000-000000000000}"/>
          </ac:spMkLst>
        </pc:spChg>
      </pc:sldChg>
      <pc:sldChg chg="modSp mod modNotes">
        <pc:chgData name="Baskerville, Kristin (CDC/GHC/DGHP)" userId="e5846ad4-249e-4a35-baa4-77ba58151c68" providerId="ADAL" clId="{613EFEC5-BEAB-4681-8F18-22D7E4BC25F2}" dt="2025-11-21T18:19:57.194" v="64"/>
        <pc:sldMkLst>
          <pc:docMk/>
          <pc:sldMk cId="0" sldId="318"/>
        </pc:sldMkLst>
        <pc:spChg chg="mod">
          <ac:chgData name="Baskerville, Kristin (CDC/GHC/DGHP)" userId="e5846ad4-249e-4a35-baa4-77ba58151c68" providerId="ADAL" clId="{613EFEC5-BEAB-4681-8F18-22D7E4BC25F2}" dt="2025-11-20T03:29:16.740" v="62" actId="20577"/>
          <ac:spMkLst>
            <pc:docMk/>
            <pc:sldMk cId="0" sldId="318"/>
            <ac:spMk id="954" creationId="{00000000-0000-0000-0000-000000000000}"/>
          </ac:spMkLst>
        </pc:spChg>
      </pc:sldChg>
      <pc:sldChg chg="modNotes">
        <pc:chgData name="Baskerville, Kristin (CDC/GHC/DGHP)" userId="e5846ad4-249e-4a35-baa4-77ba58151c68" providerId="ADAL" clId="{613EFEC5-BEAB-4681-8F18-22D7E4BC25F2}" dt="2025-11-21T18:19:57.194" v="64"/>
        <pc:sldMkLst>
          <pc:docMk/>
          <pc:sldMk cId="0" sldId="319"/>
        </pc:sldMkLst>
      </pc:sldChg>
      <pc:sldChg chg="modNotes">
        <pc:chgData name="Baskerville, Kristin (CDC/GHC/DGHP)" userId="e5846ad4-249e-4a35-baa4-77ba58151c68" providerId="ADAL" clId="{613EFEC5-BEAB-4681-8F18-22D7E4BC25F2}" dt="2025-11-21T18:19:57.194" v="64"/>
        <pc:sldMkLst>
          <pc:docMk/>
          <pc:sldMk cId="0" sldId="320"/>
        </pc:sldMkLst>
      </pc:sldChg>
      <pc:sldChg chg="modNotes">
        <pc:chgData name="Baskerville, Kristin (CDC/GHC/DGHP)" userId="e5846ad4-249e-4a35-baa4-77ba58151c68" providerId="ADAL" clId="{613EFEC5-BEAB-4681-8F18-22D7E4BC25F2}" dt="2025-11-21T18:19:57.194" v="64"/>
        <pc:sldMkLst>
          <pc:docMk/>
          <pc:sldMk cId="0" sldId="321"/>
        </pc:sldMkLst>
      </pc:sldChg>
      <pc:sldChg chg="modNotes">
        <pc:chgData name="Baskerville, Kristin (CDC/GHC/DGHP)" userId="e5846ad4-249e-4a35-baa4-77ba58151c68" providerId="ADAL" clId="{613EFEC5-BEAB-4681-8F18-22D7E4BC25F2}" dt="2025-11-21T18:19:57.194" v="64"/>
        <pc:sldMkLst>
          <pc:docMk/>
          <pc:sldMk cId="0" sldId="322"/>
        </pc:sldMkLst>
      </pc:sldChg>
      <pc:sldChg chg="modNotes">
        <pc:chgData name="Baskerville, Kristin (CDC/GHC/DGHP)" userId="e5846ad4-249e-4a35-baa4-77ba58151c68" providerId="ADAL" clId="{613EFEC5-BEAB-4681-8F18-22D7E4BC25F2}" dt="2025-11-21T18:19:57.194" v="64"/>
        <pc:sldMkLst>
          <pc:docMk/>
          <pc:sldMk cId="0" sldId="323"/>
        </pc:sldMkLst>
      </pc:sldChg>
      <pc:sldChg chg="modNotes">
        <pc:chgData name="Baskerville, Kristin (CDC/GHC/DGHP)" userId="e5846ad4-249e-4a35-baa4-77ba58151c68" providerId="ADAL" clId="{613EFEC5-BEAB-4681-8F18-22D7E4BC25F2}" dt="2025-11-21T18:19:57.194" v="64"/>
        <pc:sldMkLst>
          <pc:docMk/>
          <pc:sldMk cId="0" sldId="324"/>
        </pc:sldMkLst>
      </pc:sldChg>
      <pc:sldChg chg="modNotes">
        <pc:chgData name="Baskerville, Kristin (CDC/GHC/DGHP)" userId="e5846ad4-249e-4a35-baa4-77ba58151c68" providerId="ADAL" clId="{613EFEC5-BEAB-4681-8F18-22D7E4BC25F2}" dt="2025-11-21T18:19:57.194" v="64"/>
        <pc:sldMkLst>
          <pc:docMk/>
          <pc:sldMk cId="0" sldId="325"/>
        </pc:sldMkLst>
      </pc:sldChg>
      <pc:sldChg chg="modNotes">
        <pc:chgData name="Baskerville, Kristin (CDC/GHC/DGHP)" userId="e5846ad4-249e-4a35-baa4-77ba58151c68" providerId="ADAL" clId="{613EFEC5-BEAB-4681-8F18-22D7E4BC25F2}" dt="2025-11-21T18:19:57.194" v="64"/>
        <pc:sldMkLst>
          <pc:docMk/>
          <pc:sldMk cId="0" sldId="326"/>
        </pc:sldMkLst>
      </pc:sldChg>
      <pc:sldChg chg="modNotes">
        <pc:chgData name="Baskerville, Kristin (CDC/GHC/DGHP)" userId="e5846ad4-249e-4a35-baa4-77ba58151c68" providerId="ADAL" clId="{613EFEC5-BEAB-4681-8F18-22D7E4BC25F2}" dt="2025-11-21T18:19:57.194" v="64"/>
        <pc:sldMkLst>
          <pc:docMk/>
          <pc:sldMk cId="0" sldId="327"/>
        </pc:sldMkLst>
      </pc:sldChg>
      <pc:sldChg chg="modNotes">
        <pc:chgData name="Baskerville, Kristin (CDC/GHC/DGHP)" userId="e5846ad4-249e-4a35-baa4-77ba58151c68" providerId="ADAL" clId="{613EFEC5-BEAB-4681-8F18-22D7E4BC25F2}" dt="2025-11-21T18:19:57.194" v="64"/>
        <pc:sldMkLst>
          <pc:docMk/>
          <pc:sldMk cId="0" sldId="328"/>
        </pc:sldMkLst>
      </pc:sldChg>
      <pc:sldChg chg="modNotes">
        <pc:chgData name="Baskerville, Kristin (CDC/GHC/DGHP)" userId="e5846ad4-249e-4a35-baa4-77ba58151c68" providerId="ADAL" clId="{613EFEC5-BEAB-4681-8F18-22D7E4BC25F2}" dt="2025-11-21T18:19:57.194" v="64"/>
        <pc:sldMkLst>
          <pc:docMk/>
          <pc:sldMk cId="0" sldId="329"/>
        </pc:sldMkLst>
      </pc:sldChg>
      <pc:sldChg chg="modNotes">
        <pc:chgData name="Baskerville, Kristin (CDC/GHC/DGHP)" userId="e5846ad4-249e-4a35-baa4-77ba58151c68" providerId="ADAL" clId="{613EFEC5-BEAB-4681-8F18-22D7E4BC25F2}" dt="2025-11-21T18:19:57.194" v="64"/>
        <pc:sldMkLst>
          <pc:docMk/>
          <pc:sldMk cId="0" sldId="330"/>
        </pc:sldMkLst>
      </pc:sldChg>
      <pc:sldChg chg="modNotes">
        <pc:chgData name="Baskerville, Kristin (CDC/GHC/DGHP)" userId="e5846ad4-249e-4a35-baa4-77ba58151c68" providerId="ADAL" clId="{613EFEC5-BEAB-4681-8F18-22D7E4BC25F2}" dt="2025-11-21T18:19:57.194" v="64"/>
        <pc:sldMkLst>
          <pc:docMk/>
          <pc:sldMk cId="0" sldId="331"/>
        </pc:sldMkLst>
      </pc:sldChg>
      <pc:sldChg chg="modNotes">
        <pc:chgData name="Baskerville, Kristin (CDC/GHC/DGHP)" userId="e5846ad4-249e-4a35-baa4-77ba58151c68" providerId="ADAL" clId="{613EFEC5-BEAB-4681-8F18-22D7E4BC25F2}" dt="2025-11-21T18:19:57.194" v="64"/>
        <pc:sldMkLst>
          <pc:docMk/>
          <pc:sldMk cId="0" sldId="332"/>
        </pc:sldMkLst>
      </pc:sldChg>
      <pc:sldChg chg="modNotes">
        <pc:chgData name="Baskerville, Kristin (CDC/GHC/DGHP)" userId="e5846ad4-249e-4a35-baa4-77ba58151c68" providerId="ADAL" clId="{613EFEC5-BEAB-4681-8F18-22D7E4BC25F2}" dt="2025-11-21T18:19:57.194" v="64"/>
        <pc:sldMkLst>
          <pc:docMk/>
          <pc:sldMk cId="0" sldId="333"/>
        </pc:sldMkLst>
      </pc:sldChg>
      <pc:sldChg chg="modNotes">
        <pc:chgData name="Baskerville, Kristin (CDC/GHC/DGHP)" userId="e5846ad4-249e-4a35-baa4-77ba58151c68" providerId="ADAL" clId="{613EFEC5-BEAB-4681-8F18-22D7E4BC25F2}" dt="2025-11-21T18:19:57.194" v="64"/>
        <pc:sldMkLst>
          <pc:docMk/>
          <pc:sldMk cId="0" sldId="334"/>
        </pc:sldMkLst>
      </pc:sldChg>
      <pc:sldChg chg="modSp modNotes">
        <pc:chgData name="Baskerville, Kristin (CDC/GHC/DGHP)" userId="e5846ad4-249e-4a35-baa4-77ba58151c68" providerId="ADAL" clId="{613EFEC5-BEAB-4681-8F18-22D7E4BC25F2}" dt="2025-11-21T18:19:57.194" v="64"/>
        <pc:sldMkLst>
          <pc:docMk/>
          <pc:sldMk cId="0" sldId="335"/>
        </pc:sldMkLst>
        <pc:spChg chg="mod">
          <ac:chgData name="Baskerville, Kristin (CDC/GHC/DGHP)" userId="e5846ad4-249e-4a35-baa4-77ba58151c68" providerId="ADAL" clId="{613EFEC5-BEAB-4681-8F18-22D7E4BC25F2}" dt="2025-11-17T13:55:35.072" v="0"/>
          <ac:spMkLst>
            <pc:docMk/>
            <pc:sldMk cId="0" sldId="335"/>
            <ac:spMk id="1113" creationId="{00000000-0000-0000-0000-000000000000}"/>
          </ac:spMkLst>
        </pc:spChg>
      </pc:sldChg>
      <pc:sldChg chg="modSp mod modNotes">
        <pc:chgData name="Baskerville, Kristin (CDC/GHC/DGHP)" userId="e5846ad4-249e-4a35-baa4-77ba58151c68" providerId="ADAL" clId="{613EFEC5-BEAB-4681-8F18-22D7E4BC25F2}" dt="2025-11-21T18:19:57.194" v="64"/>
        <pc:sldMkLst>
          <pc:docMk/>
          <pc:sldMk cId="0" sldId="336"/>
        </pc:sldMkLst>
        <pc:spChg chg="mod">
          <ac:chgData name="Baskerville, Kristin (CDC/GHC/DGHP)" userId="e5846ad4-249e-4a35-baa4-77ba58151c68" providerId="ADAL" clId="{613EFEC5-BEAB-4681-8F18-22D7E4BC25F2}" dt="2025-11-17T13:56:55.426" v="19" actId="20577"/>
          <ac:spMkLst>
            <pc:docMk/>
            <pc:sldMk cId="0" sldId="336"/>
            <ac:spMk id="1122" creationId="{00000000-0000-0000-0000-000000000000}"/>
          </ac:spMkLst>
        </pc:spChg>
      </pc:sldChg>
      <pc:sldChg chg="modSp mod modNotes">
        <pc:chgData name="Baskerville, Kristin (CDC/GHC/DGHP)" userId="e5846ad4-249e-4a35-baa4-77ba58151c68" providerId="ADAL" clId="{613EFEC5-BEAB-4681-8F18-22D7E4BC25F2}" dt="2025-11-21T18:19:57.194" v="64"/>
        <pc:sldMkLst>
          <pc:docMk/>
          <pc:sldMk cId="0" sldId="337"/>
        </pc:sldMkLst>
        <pc:spChg chg="mod">
          <ac:chgData name="Baskerville, Kristin (CDC/GHC/DGHP)" userId="e5846ad4-249e-4a35-baa4-77ba58151c68" providerId="ADAL" clId="{613EFEC5-BEAB-4681-8F18-22D7E4BC25F2}" dt="2025-11-17T13:57:56.730" v="24" actId="14100"/>
          <ac:spMkLst>
            <pc:docMk/>
            <pc:sldMk cId="0" sldId="337"/>
            <ac:spMk id="1130" creationId="{00000000-0000-0000-0000-000000000000}"/>
          </ac:spMkLst>
        </pc:spChg>
      </pc:sldChg>
      <pc:sldChg chg="modSp mod modNotes">
        <pc:chgData name="Baskerville, Kristin (CDC/GHC/DGHP)" userId="e5846ad4-249e-4a35-baa4-77ba58151c68" providerId="ADAL" clId="{613EFEC5-BEAB-4681-8F18-22D7E4BC25F2}" dt="2025-11-21T18:19:57.194" v="64"/>
        <pc:sldMkLst>
          <pc:docMk/>
          <pc:sldMk cId="0" sldId="338"/>
        </pc:sldMkLst>
        <pc:spChg chg="mod">
          <ac:chgData name="Baskerville, Kristin (CDC/GHC/DGHP)" userId="e5846ad4-249e-4a35-baa4-77ba58151c68" providerId="ADAL" clId="{613EFEC5-BEAB-4681-8F18-22D7E4BC25F2}" dt="2025-11-17T13:58:45.598" v="26" actId="14100"/>
          <ac:spMkLst>
            <pc:docMk/>
            <pc:sldMk cId="0" sldId="338"/>
            <ac:spMk id="1143" creationId="{00000000-0000-0000-0000-000000000000}"/>
          </ac:spMkLst>
        </pc:spChg>
      </pc:sldChg>
      <pc:sldChg chg="modNotes">
        <pc:chgData name="Baskerville, Kristin (CDC/GHC/DGHP)" userId="e5846ad4-249e-4a35-baa4-77ba58151c68" providerId="ADAL" clId="{613EFEC5-BEAB-4681-8F18-22D7E4BC25F2}" dt="2025-11-21T18:19:57.194" v="64"/>
        <pc:sldMkLst>
          <pc:docMk/>
          <pc:sldMk cId="0" sldId="339"/>
        </pc:sldMkLst>
      </pc:sldChg>
      <pc:sldChg chg="modNotes">
        <pc:chgData name="Baskerville, Kristin (CDC/GHC/DGHP)" userId="e5846ad4-249e-4a35-baa4-77ba58151c68" providerId="ADAL" clId="{613EFEC5-BEAB-4681-8F18-22D7E4BC25F2}" dt="2025-11-21T18:19:57.194" v="64"/>
        <pc:sldMkLst>
          <pc:docMk/>
          <pc:sldMk cId="0" sldId="340"/>
        </pc:sldMkLst>
      </pc:sldChg>
      <pc:sldChg chg="modNotes">
        <pc:chgData name="Baskerville, Kristin (CDC/GHC/DGHP)" userId="e5846ad4-249e-4a35-baa4-77ba58151c68" providerId="ADAL" clId="{613EFEC5-BEAB-4681-8F18-22D7E4BC25F2}" dt="2025-11-21T18:19:57.194" v="64"/>
        <pc:sldMkLst>
          <pc:docMk/>
          <pc:sldMk cId="0" sldId="341"/>
        </pc:sldMkLst>
      </pc:sldChg>
      <pc:sldChg chg="modNotes">
        <pc:chgData name="Baskerville, Kristin (CDC/GHC/DGHP)" userId="e5846ad4-249e-4a35-baa4-77ba58151c68" providerId="ADAL" clId="{613EFEC5-BEAB-4681-8F18-22D7E4BC25F2}" dt="2025-11-21T18:19:57.194" v="64"/>
        <pc:sldMkLst>
          <pc:docMk/>
          <pc:sldMk cId="0" sldId="342"/>
        </pc:sldMkLst>
      </pc:sldChg>
      <pc:sldChg chg="modNotes">
        <pc:chgData name="Baskerville, Kristin (CDC/GHC/DGHP)" userId="e5846ad4-249e-4a35-baa4-77ba58151c68" providerId="ADAL" clId="{613EFEC5-BEAB-4681-8F18-22D7E4BC25F2}" dt="2025-11-21T18:19:57.194" v="64"/>
        <pc:sldMkLst>
          <pc:docMk/>
          <pc:sldMk cId="0" sldId="343"/>
        </pc:sldMkLst>
      </pc:sldChg>
      <pc:sldChg chg="modNotes">
        <pc:chgData name="Baskerville, Kristin (CDC/GHC/DGHP)" userId="e5846ad4-249e-4a35-baa4-77ba58151c68" providerId="ADAL" clId="{613EFEC5-BEAB-4681-8F18-22D7E4BC25F2}" dt="2025-11-21T18:19:57.194" v="64"/>
        <pc:sldMkLst>
          <pc:docMk/>
          <pc:sldMk cId="0" sldId="344"/>
        </pc:sldMkLst>
      </pc:sldChg>
    </pc:docChg>
  </pc:docChgLst>
  <pc:docChgLst>
    <pc:chgData name="Martel, Lise (CDC/GHC/DGHP)" userId="S::diz0@cdc.gov::fbce038f-8655-4557-9709-9829739673e8" providerId="AD" clId="Web-{16925073-E08E-4D39-AC79-25CF1AA70910}"/>
    <pc:docChg chg="modSld">
      <pc:chgData name="Martel, Lise (CDC/GHC/DGHP)" userId="S::diz0@cdc.gov::fbce038f-8655-4557-9709-9829739673e8" providerId="AD" clId="Web-{16925073-E08E-4D39-AC79-25CF1AA70910}" dt="2025-04-04T18:12:52.205" v="52"/>
      <pc:docMkLst>
        <pc:docMk/>
      </pc:docMkLst>
      <pc:sldChg chg="modSp">
        <pc:chgData name="Martel, Lise (CDC/GHC/DGHP)" userId="S::diz0@cdc.gov::fbce038f-8655-4557-9709-9829739673e8" providerId="AD" clId="Web-{16925073-E08E-4D39-AC79-25CF1AA70910}" dt="2025-04-04T18:09:40.361" v="4" actId="20577"/>
        <pc:sldMkLst>
          <pc:docMk/>
          <pc:sldMk cId="0" sldId="256"/>
        </pc:sldMkLst>
      </pc:sldChg>
      <pc:sldChg chg="modSp">
        <pc:chgData name="Martel, Lise (CDC/GHC/DGHP)" userId="S::diz0@cdc.gov::fbce038f-8655-4557-9709-9829739673e8" providerId="AD" clId="Web-{16925073-E08E-4D39-AC79-25CF1AA70910}" dt="2025-04-04T18:11:17.173" v="32" actId="20577"/>
        <pc:sldMkLst>
          <pc:docMk/>
          <pc:sldMk cId="0" sldId="258"/>
        </pc:sldMkLst>
      </pc:sldChg>
      <pc:sldChg chg="modSp modNotes">
        <pc:chgData name="Martel, Lise (CDC/GHC/DGHP)" userId="S::diz0@cdc.gov::fbce038f-8655-4557-9709-9829739673e8" providerId="AD" clId="Web-{16925073-E08E-4D39-AC79-25CF1AA70910}" dt="2025-04-04T18:12:52.205" v="52"/>
        <pc:sldMkLst>
          <pc:docMk/>
          <pc:sldMk cId="0" sldId="259"/>
        </pc:sldMkLst>
      </pc:sldChg>
      <pc:sldChg chg="modSp">
        <pc:chgData name="Martel, Lise (CDC/GHC/DGHP)" userId="S::diz0@cdc.gov::fbce038f-8655-4557-9709-9829739673e8" providerId="AD" clId="Web-{16925073-E08E-4D39-AC79-25CF1AA70910}" dt="2025-04-04T18:11:58.783" v="39" actId="20577"/>
        <pc:sldMkLst>
          <pc:docMk/>
          <pc:sldMk cId="0" sldId="260"/>
        </pc:sldMkLst>
      </pc:sldChg>
    </pc:docChg>
  </pc:docChgLst>
  <pc:docChgLst>
    <pc:chgData name="Baskerville, Kristin (CDC/GHC/DGHP)" userId="e5846ad4-249e-4a35-baa4-77ba58151c68" providerId="ADAL" clId="{21386C70-C276-444D-9425-44EB665CEFDB}"/>
    <pc:docChg chg="undo redo custSel modSld">
      <pc:chgData name="Baskerville, Kristin (CDC/GHC/DGHP)" userId="e5846ad4-249e-4a35-baa4-77ba58151c68" providerId="ADAL" clId="{21386C70-C276-444D-9425-44EB665CEFDB}" dt="2025-10-21T19:16:34.713" v="139" actId="1076"/>
      <pc:docMkLst>
        <pc:docMk/>
      </pc:docMkLst>
      <pc:sldChg chg="modSp mod">
        <pc:chgData name="Baskerville, Kristin (CDC/GHC/DGHP)" userId="e5846ad4-249e-4a35-baa4-77ba58151c68" providerId="ADAL" clId="{21386C70-C276-444D-9425-44EB665CEFDB}" dt="2025-10-21T19:06:40.941" v="90" actId="1038"/>
        <pc:sldMkLst>
          <pc:docMk/>
          <pc:sldMk cId="0" sldId="294"/>
        </pc:sldMkLst>
      </pc:sldChg>
      <pc:sldChg chg="addSp modSp mod">
        <pc:chgData name="Baskerville, Kristin (CDC/GHC/DGHP)" userId="e5846ad4-249e-4a35-baa4-77ba58151c68" providerId="ADAL" clId="{21386C70-C276-444D-9425-44EB665CEFDB}" dt="2025-10-21T19:07:20.409" v="94" actId="1076"/>
        <pc:sldMkLst>
          <pc:docMk/>
          <pc:sldMk cId="0" sldId="295"/>
        </pc:sldMkLst>
      </pc:sldChg>
      <pc:sldChg chg="modSp mod">
        <pc:chgData name="Baskerville, Kristin (CDC/GHC/DGHP)" userId="e5846ad4-249e-4a35-baa4-77ba58151c68" providerId="ADAL" clId="{21386C70-C276-444D-9425-44EB665CEFDB}" dt="2025-10-21T19:16:34.713" v="139" actId="1076"/>
        <pc:sldMkLst>
          <pc:docMk/>
          <pc:sldMk cId="0" sldId="311"/>
        </pc:sldMkLst>
      </pc:sldChg>
    </pc:docChg>
  </pc:docChgLst>
  <pc:docChgLst>
    <pc:chgData name="Baskerville, Kristin (CDC/GHC/DGHP)" userId="e5846ad4-249e-4a35-baa4-77ba58151c68" providerId="ADAL" clId="{0D7C8723-1962-41CC-89C1-E4478E8CF4A2}"/>
    <pc:docChg chg="modSld">
      <pc:chgData name="Baskerville, Kristin (CDC/GHC/DGHP)" userId="e5846ad4-249e-4a35-baa4-77ba58151c68" providerId="ADAL" clId="{0D7C8723-1962-41CC-89C1-E4478E8CF4A2}" dt="2025-06-23T02:04:00.518" v="44" actId="20577"/>
      <pc:docMkLst>
        <pc:docMk/>
      </pc:docMkLst>
      <pc:sldChg chg="modNotesTx">
        <pc:chgData name="Baskerville, Kristin (CDC/GHC/DGHP)" userId="e5846ad4-249e-4a35-baa4-77ba58151c68" providerId="ADAL" clId="{0D7C8723-1962-41CC-89C1-E4478E8CF4A2}" dt="2025-06-23T01:43:01.661" v="9" actId="20577"/>
        <pc:sldMkLst>
          <pc:docMk/>
          <pc:sldMk cId="0" sldId="273"/>
        </pc:sldMkLst>
      </pc:sldChg>
      <pc:sldChg chg="modSp mod">
        <pc:chgData name="Baskerville, Kristin (CDC/GHC/DGHP)" userId="e5846ad4-249e-4a35-baa4-77ba58151c68" providerId="ADAL" clId="{0D7C8723-1962-41CC-89C1-E4478E8CF4A2}" dt="2025-06-23T01:48:51.126" v="11" actId="20577"/>
        <pc:sldMkLst>
          <pc:docMk/>
          <pc:sldMk cId="0" sldId="280"/>
        </pc:sldMkLst>
      </pc:sldChg>
      <pc:sldChg chg="modNotesTx">
        <pc:chgData name="Baskerville, Kristin (CDC/GHC/DGHP)" userId="e5846ad4-249e-4a35-baa4-77ba58151c68" providerId="ADAL" clId="{0D7C8723-1962-41CC-89C1-E4478E8CF4A2}" dt="2025-06-23T01:50:27.148" v="12"/>
        <pc:sldMkLst>
          <pc:docMk/>
          <pc:sldMk cId="0" sldId="288"/>
        </pc:sldMkLst>
      </pc:sldChg>
      <pc:sldChg chg="modNotesTx">
        <pc:chgData name="Baskerville, Kristin (CDC/GHC/DGHP)" userId="e5846ad4-249e-4a35-baa4-77ba58151c68" providerId="ADAL" clId="{0D7C8723-1962-41CC-89C1-E4478E8CF4A2}" dt="2025-06-23T01:52:02.842" v="14" actId="20577"/>
        <pc:sldMkLst>
          <pc:docMk/>
          <pc:sldMk cId="0" sldId="297"/>
        </pc:sldMkLst>
      </pc:sldChg>
      <pc:sldChg chg="modSp mod">
        <pc:chgData name="Baskerville, Kristin (CDC/GHC/DGHP)" userId="e5846ad4-249e-4a35-baa4-77ba58151c68" providerId="ADAL" clId="{0D7C8723-1962-41CC-89C1-E4478E8CF4A2}" dt="2025-06-23T01:56:17.133" v="28" actId="1076"/>
        <pc:sldMkLst>
          <pc:docMk/>
          <pc:sldMk cId="0" sldId="299"/>
        </pc:sldMkLst>
      </pc:sldChg>
      <pc:sldChg chg="modNotesTx">
        <pc:chgData name="Baskerville, Kristin (CDC/GHC/DGHP)" userId="e5846ad4-249e-4a35-baa4-77ba58151c68" providerId="ADAL" clId="{0D7C8723-1962-41CC-89C1-E4478E8CF4A2}" dt="2025-06-23T02:02:55.980" v="40" actId="947"/>
        <pc:sldMkLst>
          <pc:docMk/>
          <pc:sldMk cId="0" sldId="302"/>
        </pc:sldMkLst>
      </pc:sldChg>
      <pc:sldChg chg="modNotesTx">
        <pc:chgData name="Baskerville, Kristin (CDC/GHC/DGHP)" userId="e5846ad4-249e-4a35-baa4-77ba58151c68" providerId="ADAL" clId="{0D7C8723-1962-41CC-89C1-E4478E8CF4A2}" dt="2025-06-23T02:04:00.518" v="44" actId="20577"/>
        <pc:sldMkLst>
          <pc:docMk/>
          <pc:sldMk cId="0" sldId="33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zsw0\Downloads\PP08_Chart_Diarrhea_Deaths_Botswana%20fr.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8.xml"/><Relationship Id="rId1" Type="http://schemas.microsoft.com/office/2011/relationships/chartStyle" Target="style8.xml"/></Relationships>
</file>

<file path=ppt/charts/_rels/chart1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1.xml"/><Relationship Id="rId1" Type="http://schemas.microsoft.com/office/2011/relationships/chartStyle" Target="style11.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4.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5.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6.xml"/></Relationships>
</file>

<file path=ppt/charts/_rels/chart19.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7.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8.xml"/></Relationships>
</file>

<file path=ppt/charts/_rels/chart21.xml.rels><?xml version="1.0" encoding="UTF-8" standalone="yes"?>
<Relationships xmlns="http://schemas.openxmlformats.org/package/2006/relationships"><Relationship Id="rId3" Type="http://schemas.openxmlformats.org/officeDocument/2006/relationships/oleObject" Target="file:///\\Cdc\project\OD_CGH_DPHSWD\Training\AccelerationContract\CDC_Latest\CDC_1_Frontline\Workshop%201\FETP-F_1.06_Display\Disease%20X,%20Country%20Y.xlsx"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2.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4.xml"/><Relationship Id="rId1" Type="http://schemas.microsoft.com/office/2011/relationships/chartStyle" Target="style14.xml"/></Relationships>
</file>

<file path=ppt/charts/_rels/chart23.xml.rels><?xml version="1.0" encoding="UTF-8" standalone="yes"?>
<Relationships xmlns="http://schemas.openxmlformats.org/package/2006/relationships"><Relationship Id="rId3" Type="http://schemas.openxmlformats.org/officeDocument/2006/relationships/oleObject" Target="file:///\\Cdc\project\OD_CGH_DPHSWD\Training\AccelerationContract\CDC_Latest\CDC_1_Frontline\Workshop%201\FETP-F_1.06_Display\Disease%20X,%20Country%20Y.xlsx" TargetMode="Externa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3.xm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9.xml"/></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6.xml"/><Relationship Id="rId1" Type="http://schemas.microsoft.com/office/2011/relationships/chartStyle" Target="style16.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fr-FR" b="1" baseline="0" dirty="0">
                <a:solidFill>
                  <a:sysClr val="windowText" lastClr="000000"/>
                </a:solidFill>
                <a:latin typeface="Arial" panose="020B0604020202020204" pitchFamily="34" charset="0"/>
                <a:cs typeface="Arial" panose="020B0604020202020204" pitchFamily="34" charset="0"/>
              </a:rPr>
              <a:t> Décès par diarrhée </a:t>
            </a:r>
            <a:r>
              <a:rPr lang="fr-FR" b="1" dirty="0">
                <a:solidFill>
                  <a:sysClr val="windowText" lastClr="000000"/>
                </a:solidFill>
                <a:latin typeface="Arial" panose="020B0604020202020204" pitchFamily="34" charset="0"/>
                <a:cs typeface="Arial" panose="020B0604020202020204" pitchFamily="34" charset="0"/>
              </a:rPr>
              <a:t>notifiés</a:t>
            </a:r>
            <a:r>
              <a:rPr lang="fr-FR" b="1" baseline="0" dirty="0">
                <a:solidFill>
                  <a:sysClr val="windowText" lastClr="000000"/>
                </a:solidFill>
                <a:latin typeface="Arial" panose="020B0604020202020204" pitchFamily="34" charset="0"/>
                <a:cs typeface="Arial" panose="020B0604020202020204" pitchFamily="34" charset="0"/>
              </a:rPr>
              <a:t>, Botswana </a:t>
            </a:r>
          </a:p>
          <a:p>
            <a:pPr>
              <a:defRPr b="1">
                <a:solidFill>
                  <a:sysClr val="windowText" lastClr="000000"/>
                </a:solidFill>
                <a:latin typeface="Arial" panose="020B0604020202020204" pitchFamily="34" charset="0"/>
                <a:cs typeface="Arial" panose="020B0604020202020204" pitchFamily="34" charset="0"/>
              </a:defRPr>
            </a:pPr>
            <a:r>
              <a:rPr lang="fr-FR" b="1" baseline="0" dirty="0">
                <a:solidFill>
                  <a:sysClr val="windowText" lastClr="000000"/>
                </a:solidFill>
                <a:latin typeface="Arial" panose="020B0604020202020204" pitchFamily="34" charset="0"/>
                <a:cs typeface="Arial" panose="020B0604020202020204" pitchFamily="34" charset="0"/>
              </a:rPr>
              <a:t>semaines 1-11, 2014 et 2015</a:t>
            </a:r>
            <a:endParaRPr lang="fr-FR" b="1" dirty="0">
              <a:solidFill>
                <a:sysClr val="windowText" lastClr="000000"/>
              </a:solidFill>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fr-FR"/>
        </a:p>
      </c:txPr>
    </c:title>
    <c:autoTitleDeleted val="0"/>
    <c:plotArea>
      <c:layout>
        <c:manualLayout>
          <c:layoutTarget val="inner"/>
          <c:xMode val="edge"/>
          <c:yMode val="edge"/>
          <c:x val="0.13579037253027029"/>
          <c:y val="0.16742464735549525"/>
          <c:w val="0.56160278555238241"/>
          <c:h val="0.38818869834845221"/>
        </c:manualLayout>
      </c:layout>
      <c:barChart>
        <c:barDir val="col"/>
        <c:grouping val="clustered"/>
        <c:varyColors val="0"/>
        <c:ser>
          <c:idx val="0"/>
          <c:order val="0"/>
          <c:tx>
            <c:strRef>
              <c:f>'PP08'!$B$1</c:f>
              <c:strCache>
                <c:ptCount val="1"/>
                <c:pt idx="0">
                  <c:v>2014</c:v>
                </c:pt>
              </c:strCache>
            </c:strRef>
          </c:tx>
          <c:spPr>
            <a:solidFill>
              <a:srgbClr val="0070C0"/>
            </a:solidFill>
            <a:ln w="22225">
              <a:solidFill>
                <a:schemeClr val="accent1">
                  <a:alpha val="99000"/>
                </a:schemeClr>
              </a:solidFill>
            </a:ln>
            <a:effectLst/>
          </c:spPr>
          <c:invertIfNegative val="0"/>
          <c:cat>
            <c:strRef>
              <c:f>'PP08'!$A$2:$A$9</c:f>
              <c:strCache>
                <c:ptCount val="8"/>
                <c:pt idx="0">
                  <c:v>Gaborone</c:v>
                </c:pt>
                <c:pt idx="1">
                  <c:v>Bobirwa</c:v>
                </c:pt>
                <c:pt idx="2">
                  <c:v>SPTC</c:v>
                </c:pt>
                <c:pt idx="3">
                  <c:v>Boteli</c:v>
                </c:pt>
                <c:pt idx="4">
                  <c:v>Charleshill</c:v>
                </c:pt>
                <c:pt idx="5">
                  <c:v>Chobe</c:v>
                </c:pt>
                <c:pt idx="6">
                  <c:v>Goodhope</c:v>
                </c:pt>
                <c:pt idx="7">
                  <c:v>Kgatleng</c:v>
                </c:pt>
              </c:strCache>
            </c:strRef>
          </c:cat>
          <c:val>
            <c:numRef>
              <c:f>'PP08'!$B$2:$B$9</c:f>
              <c:numCache>
                <c:formatCode>General</c:formatCode>
                <c:ptCount val="8"/>
                <c:pt idx="0">
                  <c:v>10</c:v>
                </c:pt>
                <c:pt idx="1">
                  <c:v>7</c:v>
                </c:pt>
                <c:pt idx="2">
                  <c:v>4</c:v>
                </c:pt>
                <c:pt idx="3">
                  <c:v>2</c:v>
                </c:pt>
                <c:pt idx="4">
                  <c:v>1</c:v>
                </c:pt>
                <c:pt idx="5">
                  <c:v>0</c:v>
                </c:pt>
                <c:pt idx="6">
                  <c:v>0</c:v>
                </c:pt>
                <c:pt idx="7">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DA4-4CD6-9B29-C1018B225B43}"/>
            </c:ext>
          </c:extLst>
        </c:ser>
        <c:ser>
          <c:idx val="1"/>
          <c:order val="1"/>
          <c:tx>
            <c:strRef>
              <c:f>'PP08'!$C$1</c:f>
              <c:strCache>
                <c:ptCount val="1"/>
                <c:pt idx="0">
                  <c:v>2015</c:v>
                </c:pt>
              </c:strCache>
            </c:strRef>
          </c:tx>
          <c:spPr>
            <a:solidFill>
              <a:schemeClr val="accent2"/>
            </a:solidFill>
            <a:ln>
              <a:noFill/>
            </a:ln>
            <a:effectLst/>
          </c:spPr>
          <c:invertIfNegative val="0"/>
          <c:cat>
            <c:strRef>
              <c:f>'PP08'!$A$2:$A$9</c:f>
              <c:strCache>
                <c:ptCount val="8"/>
                <c:pt idx="0">
                  <c:v>Gaborone</c:v>
                </c:pt>
                <c:pt idx="1">
                  <c:v>Bobirwa</c:v>
                </c:pt>
                <c:pt idx="2">
                  <c:v>SPTC</c:v>
                </c:pt>
                <c:pt idx="3">
                  <c:v>Boteli</c:v>
                </c:pt>
                <c:pt idx="4">
                  <c:v>Charleshill</c:v>
                </c:pt>
                <c:pt idx="5">
                  <c:v>Chobe</c:v>
                </c:pt>
                <c:pt idx="6">
                  <c:v>Goodhope</c:v>
                </c:pt>
                <c:pt idx="7">
                  <c:v>Kgatleng</c:v>
                </c:pt>
              </c:strCache>
            </c:strRef>
          </c:cat>
          <c:val>
            <c:numRef>
              <c:f>'PP08'!$C$2:$C$9</c:f>
              <c:numCache>
                <c:formatCode>General</c:formatCode>
                <c:ptCount val="8"/>
                <c:pt idx="0">
                  <c:v>1</c:v>
                </c:pt>
                <c:pt idx="1">
                  <c:v>4</c:v>
                </c:pt>
                <c:pt idx="2">
                  <c:v>0</c:v>
                </c:pt>
                <c:pt idx="3">
                  <c:v>1</c:v>
                </c:pt>
                <c:pt idx="4">
                  <c:v>0</c:v>
                </c:pt>
                <c:pt idx="5">
                  <c:v>1</c:v>
                </c:pt>
                <c:pt idx="6">
                  <c:v>2</c:v>
                </c:pt>
                <c:pt idx="7">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FDA4-4CD6-9B29-C1018B225B43}"/>
            </c:ext>
          </c:extLst>
        </c:ser>
        <c:dLbls>
          <c:showLegendKey val="0"/>
          <c:showVal val="0"/>
          <c:showCatName val="0"/>
          <c:showSerName val="0"/>
          <c:showPercent val="0"/>
          <c:showBubbleSize val="0"/>
        </c:dLbls>
        <c:gapWidth val="139"/>
        <c:overlap val="-7"/>
        <c:axId val="1105257455"/>
        <c:axId val="1105274255"/>
      </c:barChart>
      <c:catAx>
        <c:axId val="1105257455"/>
        <c:scaling>
          <c:orientation val="minMax"/>
        </c:scaling>
        <c:delete val="0"/>
        <c:axPos val="b"/>
        <c:title>
          <c:tx>
            <c:rich>
              <a:bodyPr rot="0" spcFirstLastPara="1" vertOverflow="ellipsis" vert="horz" wrap="square" anchor="ctr" anchorCtr="1"/>
              <a:lstStyle/>
              <a:p>
                <a:pPr>
                  <a:defRPr sz="105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050">
                    <a:solidFill>
                      <a:sysClr val="windowText" lastClr="000000"/>
                    </a:solidFill>
                    <a:latin typeface="Arial" panose="020B0604020202020204" pitchFamily="34" charset="0"/>
                    <a:cs typeface="Arial" panose="020B0604020202020204" pitchFamily="34" charset="0"/>
                  </a:rPr>
                  <a:t>District</a:t>
                </a:r>
              </a:p>
            </c:rich>
          </c:tx>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fr-FR"/>
          </a:p>
        </c:txPr>
        <c:crossAx val="1105274255"/>
        <c:crosses val="autoZero"/>
        <c:auto val="1"/>
        <c:lblAlgn val="ctr"/>
        <c:lblOffset val="100"/>
        <c:noMultiLvlLbl val="0"/>
      </c:catAx>
      <c:valAx>
        <c:axId val="1105274255"/>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5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050">
                    <a:solidFill>
                      <a:sysClr val="windowText" lastClr="000000"/>
                    </a:solidFill>
                    <a:latin typeface="Arial" panose="020B0604020202020204" pitchFamily="34" charset="0"/>
                    <a:cs typeface="Arial" panose="020B0604020202020204" pitchFamily="34" charset="0"/>
                  </a:rPr>
                  <a:t>Nombre de décès</a:t>
                </a:r>
              </a:p>
            </c:rich>
          </c:tx>
          <c:overlay val="0"/>
          <c:spPr>
            <a:noFill/>
            <a:ln>
              <a:noFill/>
            </a:ln>
            <a:effectLst/>
          </c:spPr>
          <c:txPr>
            <a:bodyPr rot="-5400000" spcFirstLastPara="1" vertOverflow="ellipsis" vert="horz" wrap="square" anchor="ctr" anchorCtr="1"/>
            <a:lstStyle/>
            <a:p>
              <a:pPr>
                <a:defRPr sz="105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fr-FR"/>
          </a:p>
        </c:txPr>
        <c:crossAx val="1105257455"/>
        <c:crosses val="autoZero"/>
        <c:crossBetween val="between"/>
      </c:valAx>
      <c:spPr>
        <a:noFill/>
        <a:ln>
          <a:noFill/>
        </a:ln>
        <a:effectLst/>
      </c:spPr>
    </c:plotArea>
    <c:legend>
      <c:legendPos val="b"/>
      <c:layout>
        <c:manualLayout>
          <c:xMode val="edge"/>
          <c:yMode val="edge"/>
          <c:x val="0.51524149633666028"/>
          <c:y val="0.21340398031253396"/>
          <c:w val="0.3026093836220054"/>
          <c:h val="6.0967310214091609E-2"/>
        </c:manualLayout>
      </c:layout>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fr-FR"/>
        </a:p>
      </c:txPr>
    </c:legend>
    <c:plotVisOnly val="1"/>
    <c:dispBlanksAs val="gap"/>
    <c:showDLblsOverMax val="0"/>
  </c:chart>
  <c:spPr>
    <a:solidFill>
      <a:schemeClr val="bg1"/>
    </a:solidFill>
    <a:ln w="9525" cap="flat" cmpd="sng" algn="ctr">
      <a:noFill/>
      <a:round/>
    </a:ln>
    <a:effectLst/>
  </c:spPr>
  <c:txPr>
    <a:bodyPr/>
    <a:lstStyle/>
    <a:p>
      <a:pPr>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E784-427E-B0D1-C9D97CA726AE}"/>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Nombre de cas confirmés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2E23-4B11-AE9A-3030A2A65CD7}"/>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Nombre de cas confirmés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820C"/>
              </a:solidFill>
              <a:round/>
            </a:ln>
            <a:effectLst/>
          </c:spPr>
          <c:marker>
            <c:symbol val="none"/>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8E8A-49D8-B38B-C1232EA109F0}"/>
            </c:ext>
          </c:extLst>
        </c:ser>
        <c:dLbls>
          <c:showLegendKey val="0"/>
          <c:showVal val="0"/>
          <c:showCatName val="0"/>
          <c:showSerName val="0"/>
          <c:showPercent val="0"/>
          <c:showBubbleSize val="0"/>
        </c:dLbls>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Nombre de cas confirmés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solidFill>
          <a:schemeClr val="bg1"/>
        </a:solidFill>
        <a:ln w="25400">
          <a:noFill/>
        </a:ln>
        <a:effectLst/>
      </c:spPr>
    </c:plotArea>
    <c:plotVisOnly val="1"/>
    <c:dispBlanksAs val="gap"/>
    <c:showDLblsOverMax val="0"/>
  </c:chart>
  <c:spPr>
    <a:solidFill>
      <a:schemeClr val="bg1"/>
    </a:solidFill>
    <a:ln>
      <a:noFill/>
    </a:ln>
    <a:effectLst/>
  </c:spPr>
  <c:txPr>
    <a:bodyPr/>
    <a:lstStyle/>
    <a:p>
      <a:pPr>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Viscéral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5152-459E-B870-B5161E821070}"/>
            </c:ext>
          </c:extLst>
        </c:ser>
        <c:ser>
          <c:idx val="1"/>
          <c:order val="1"/>
          <c:tx>
            <c:strRef>
              <c:f>Sheet1!$C$1</c:f>
              <c:strCache>
                <c:ptCount val="1"/>
                <c:pt idx="0">
                  <c:v>Cutanée</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5152-459E-B870-B5161E821070}"/>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Année</a:t>
                </a:r>
              </a:p>
            </c:rich>
          </c:tx>
          <c:layout>
            <c:manualLayout>
              <c:xMode val="edge"/>
              <c:yMode val="edge"/>
              <c:x val="0.45489933925504777"/>
              <c:y val="0.895243334260365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Nombre de </a:t>
                </a:r>
                <a:r>
                  <a:rPr lang="en-US" sz="2000" baseline="0" dirty="0">
                    <a:solidFill>
                      <a:schemeClr val="tx1"/>
                    </a:solidFill>
                  </a:rPr>
                  <a:t>cas signalés</a:t>
                </a:r>
                <a:endParaRPr lang="en-US" sz="2000" dirty="0">
                  <a:solidFill>
                    <a:schemeClr val="tx1"/>
                  </a:solidFill>
                </a:endParaRPr>
              </a:p>
            </c:rich>
          </c:tx>
          <c:layout>
            <c:manualLayout>
              <c:xMode val="edge"/>
              <c:yMode val="edge"/>
              <c:x val="2.6464312953147777E-3"/>
              <c:y val="7.9309652509652509E-2"/>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legend>
    <c:plotVisOnly val="1"/>
    <c:dispBlanksAs val="zero"/>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335995805954062"/>
          <c:y val="0.23866055467562575"/>
          <c:w val="0.82942959969760377"/>
          <c:h val="0.59088339937559742"/>
        </c:manualLayout>
      </c:layout>
      <c:lineChart>
        <c:grouping val="standard"/>
        <c:varyColors val="0"/>
        <c:ser>
          <c:idx val="0"/>
          <c:order val="0"/>
          <c:tx>
            <c:strRef>
              <c:f>Sheet1!$B$1</c:f>
              <c:strCache>
                <c:ptCount val="1"/>
                <c:pt idx="0">
                  <c:v>Cas de bovins</c:v>
                </c:pt>
              </c:strCache>
            </c:strRef>
          </c:tx>
          <c:spPr>
            <a:ln w="38100" cap="rnd">
              <a:solidFill>
                <a:srgbClr val="0065A4"/>
              </a:solidFill>
              <a:round/>
            </a:ln>
            <a:effectLst/>
          </c:spPr>
          <c:marker>
            <c:symbol val="circle"/>
            <c:size val="9"/>
            <c:spPr>
              <a:solidFill>
                <a:srgbClr val="0065A4"/>
              </a:solidFill>
              <a:ln>
                <a:solidFill>
                  <a:srgbClr val="0065A4"/>
                </a:solidFill>
              </a:ln>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1</c:v>
                </c:pt>
                <c:pt idx="1">
                  <c:v>7</c:v>
                </c:pt>
                <c:pt idx="2">
                  <c:v>10</c:v>
                </c:pt>
                <c:pt idx="3">
                  <c:v>12</c:v>
                </c:pt>
                <c:pt idx="4">
                  <c:v>14</c:v>
                </c:pt>
                <c:pt idx="5">
                  <c:v>13</c:v>
                </c:pt>
                <c:pt idx="6">
                  <c:v>16</c:v>
                </c:pt>
                <c:pt idx="7">
                  <c:v>29</c:v>
                </c:pt>
                <c:pt idx="8">
                  <c:v>38</c:v>
                </c:pt>
                <c:pt idx="9">
                  <c:v>42</c:v>
                </c:pt>
                <c:pt idx="10">
                  <c:v>50</c:v>
                </c:pt>
                <c:pt idx="11">
                  <c:v>45</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30EA-489B-A5ED-92AED0D2BDED}"/>
            </c:ext>
          </c:extLst>
        </c:ser>
        <c:ser>
          <c:idx val="1"/>
          <c:order val="1"/>
          <c:tx>
            <c:strRef>
              <c:f>Sheet1!$C$1</c:f>
              <c:strCache>
                <c:ptCount val="1"/>
                <c:pt idx="0">
                  <c:v>Cas humains</c:v>
                </c:pt>
              </c:strCache>
            </c:strRef>
          </c:tx>
          <c:spPr>
            <a:ln w="38100" cap="rnd">
              <a:solidFill>
                <a:srgbClr val="109648"/>
              </a:solidFill>
              <a:prstDash val="solid"/>
              <a:round/>
            </a:ln>
            <a:effectLst/>
          </c:spPr>
          <c:marker>
            <c:spPr>
              <a:solidFill>
                <a:srgbClr val="109648"/>
              </a:solidFill>
              <a:ln>
                <a:solidFill>
                  <a:srgbClr val="109648"/>
                </a:solidFill>
              </a:ln>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2</c:v>
                </c:pt>
                <c:pt idx="1">
                  <c:v>1</c:v>
                </c:pt>
                <c:pt idx="2">
                  <c:v>4</c:v>
                </c:pt>
                <c:pt idx="3">
                  <c:v>5</c:v>
                </c:pt>
                <c:pt idx="4">
                  <c:v>3</c:v>
                </c:pt>
                <c:pt idx="5">
                  <c:v>4</c:v>
                </c:pt>
                <c:pt idx="6">
                  <c:v>5</c:v>
                </c:pt>
                <c:pt idx="7">
                  <c:v>7</c:v>
                </c:pt>
                <c:pt idx="8">
                  <c:v>17</c:v>
                </c:pt>
                <c:pt idx="9">
                  <c:v>18</c:v>
                </c:pt>
                <c:pt idx="10">
                  <c:v>23</c:v>
                </c:pt>
                <c:pt idx="11">
                  <c:v>25</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30EA-489B-A5ED-92AED0D2BDED}"/>
            </c:ext>
          </c:extLst>
        </c:ser>
        <c:dLbls>
          <c:showLegendKey val="0"/>
          <c:showVal val="0"/>
          <c:showCatName val="0"/>
          <c:showSerName val="0"/>
          <c:showPercent val="0"/>
          <c:showBubbleSize val="0"/>
        </c:dLbls>
        <c:marker val="1"/>
        <c:smooth val="0"/>
        <c:axId val="-2072153432"/>
        <c:axId val="-2072146920"/>
      </c:lineChart>
      <c:catAx>
        <c:axId val="-2072153432"/>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2000" baseline="0" dirty="0">
                    <a:solidFill>
                      <a:schemeClr val="tx1"/>
                    </a:solidFill>
                    <a:latin typeface="Arial" panose="020B0604020202020204" pitchFamily="34" charset="0"/>
                    <a:cs typeface="Arial" panose="020B0604020202020204" pitchFamily="34" charset="0"/>
                  </a:rPr>
                  <a:t>Mois</a:t>
                </a:r>
              </a:p>
            </c:rich>
          </c:tx>
          <c:layout>
            <c:manualLayout>
              <c:xMode val="edge"/>
              <c:yMode val="edge"/>
              <c:x val="0.49192494959869149"/>
              <c:y val="0.90139410999975333"/>
            </c:manualLayout>
          </c:layout>
          <c:overlay val="0"/>
          <c:spPr>
            <a:noFill/>
            <a:ln>
              <a:noFill/>
            </a:ln>
            <a:effectLst/>
          </c:spPr>
        </c:title>
        <c:numFmt formatCode="General" sourceLinked="0"/>
        <c:majorTickMark val="out"/>
        <c:minorTickMark val="none"/>
        <c:tickLblPos val="nextTo"/>
        <c:spPr>
          <a:noFill/>
          <a:ln w="12700" cap="flat" cmpd="sng" algn="ctr">
            <a:solidFill>
              <a:srgbClr val="000000"/>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72146920"/>
        <c:crosses val="autoZero"/>
        <c:auto val="1"/>
        <c:lblAlgn val="ctr"/>
        <c:lblOffset val="100"/>
        <c:noMultiLvlLbl val="0"/>
      </c:catAx>
      <c:valAx>
        <c:axId val="-2072146920"/>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2000" baseline="0" dirty="0">
                    <a:solidFill>
                      <a:schemeClr val="tx1"/>
                    </a:solidFill>
                    <a:latin typeface="Arial" panose="020B0604020202020204" pitchFamily="34" charset="0"/>
                    <a:cs typeface="Arial" panose="020B0604020202020204" pitchFamily="34" charset="0"/>
                  </a:rPr>
                  <a:t>Nombre de cas</a:t>
                </a:r>
              </a:p>
            </c:rich>
          </c:tx>
          <c:overlay val="0"/>
          <c:spPr>
            <a:noFill/>
            <a:ln>
              <a:noFill/>
            </a:ln>
            <a:effectLst/>
          </c:spPr>
        </c:title>
        <c:numFmt formatCode="General" sourceLinked="1"/>
        <c:majorTickMark val="out"/>
        <c:minorTickMark val="none"/>
        <c:tickLblPos val="nextTo"/>
        <c:spPr>
          <a:noFill/>
          <a:ln w="1270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72153432"/>
        <c:crossesAt val="0"/>
        <c:crossBetween val="midCat"/>
      </c:valAx>
      <c:spPr>
        <a:noFill/>
        <a:ln w="25400">
          <a:noFill/>
        </a:ln>
        <a:effectLst/>
      </c:spPr>
    </c:plotArea>
    <c:legend>
      <c:legendPos val="r"/>
      <c:layout>
        <c:manualLayout>
          <c:xMode val="edge"/>
          <c:yMode val="edge"/>
          <c:x val="0.38719792522300733"/>
          <c:y val="0.25457748815880771"/>
          <c:w val="0.3013626421697288"/>
          <c:h val="0.16900594322261439"/>
        </c:manualLayout>
      </c:layout>
      <c:overlay val="0"/>
      <c:txPr>
        <a:bodyPr/>
        <a:lstStyle/>
        <a:p>
          <a:pPr algn="ctr">
            <a:defRPr lang="en-US"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legend>
    <c:plotVisOnly val="1"/>
    <c:dispBlanksAs val="gap"/>
    <c:showDLblsOverMax val="0"/>
  </c:chart>
  <c:spPr>
    <a:noFill/>
    <a:ln w="0">
      <a:noFill/>
    </a:ln>
    <a:effectLst/>
  </c:spPr>
  <c:txPr>
    <a:bodyPr/>
    <a:lstStyle/>
    <a:p>
      <a:pPr>
        <a:defRPr/>
      </a:pPr>
      <a:endParaRPr lang="fr-FR"/>
    </a:p>
  </c:txPr>
  <c:externalData r:id="rId2">
    <c:autoUpdate val="0"/>
  </c:externalData>
  <c:userShapes r:id="rId3"/>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Nombre de cas</c:v>
                </c:pt>
              </c:strCache>
            </c:strRef>
          </c:tx>
          <c:spPr>
            <a:solidFill>
              <a:srgbClr val="109648"/>
            </a:solidFill>
            <a:ln>
              <a:solidFill>
                <a:schemeClr val="tx1"/>
              </a:solidFill>
            </a:ln>
            <a:effectLst/>
          </c:spPr>
          <c:invertIfNegative val="0"/>
          <c:cat>
            <c:numRef>
              <c:f>Sheet1!$A$2:$A$45</c:f>
              <c:numCache>
                <c:formatCode>General</c:formatCode>
                <c:ptCount val="44"/>
                <c:pt idx="0">
                  <c:v>43</c:v>
                </c:pt>
                <c:pt idx="7">
                  <c:v>44</c:v>
                </c:pt>
                <c:pt idx="14">
                  <c:v>45</c:v>
                </c:pt>
                <c:pt idx="21">
                  <c:v>46</c:v>
                </c:pt>
                <c:pt idx="28">
                  <c:v>47</c:v>
                </c:pt>
                <c:pt idx="35">
                  <c:v>48</c:v>
                </c:pt>
                <c:pt idx="42">
                  <c:v>49</c:v>
                </c:pt>
              </c:numCache>
            </c:numRef>
          </c:cat>
          <c:val>
            <c:numRef>
              <c:f>Sheet1!$B$2:$B$45</c:f>
              <c:numCache>
                <c:formatCode>General</c:formatCode>
                <c:ptCount val="44"/>
                <c:pt idx="0">
                  <c:v>0</c:v>
                </c:pt>
                <c:pt idx="1">
                  <c:v>1</c:v>
                </c:pt>
                <c:pt idx="2">
                  <c:v>0</c:v>
                </c:pt>
                <c:pt idx="3">
                  <c:v>2</c:v>
                </c:pt>
                <c:pt idx="4">
                  <c:v>0</c:v>
                </c:pt>
                <c:pt idx="5">
                  <c:v>1</c:v>
                </c:pt>
                <c:pt idx="6">
                  <c:v>1</c:v>
                </c:pt>
                <c:pt idx="7">
                  <c:v>0</c:v>
                </c:pt>
                <c:pt idx="8">
                  <c:v>2</c:v>
                </c:pt>
                <c:pt idx="9">
                  <c:v>0</c:v>
                </c:pt>
                <c:pt idx="10">
                  <c:v>2</c:v>
                </c:pt>
                <c:pt idx="11">
                  <c:v>0</c:v>
                </c:pt>
                <c:pt idx="12">
                  <c:v>0</c:v>
                </c:pt>
                <c:pt idx="13">
                  <c:v>1</c:v>
                </c:pt>
                <c:pt idx="14">
                  <c:v>1</c:v>
                </c:pt>
                <c:pt idx="15">
                  <c:v>0</c:v>
                </c:pt>
                <c:pt idx="16">
                  <c:v>0</c:v>
                </c:pt>
                <c:pt idx="17">
                  <c:v>0</c:v>
                </c:pt>
                <c:pt idx="18">
                  <c:v>4</c:v>
                </c:pt>
                <c:pt idx="19">
                  <c:v>0</c:v>
                </c:pt>
                <c:pt idx="20">
                  <c:v>1</c:v>
                </c:pt>
                <c:pt idx="21">
                  <c:v>2</c:v>
                </c:pt>
                <c:pt idx="22">
                  <c:v>6</c:v>
                </c:pt>
                <c:pt idx="23">
                  <c:v>8</c:v>
                </c:pt>
                <c:pt idx="24">
                  <c:v>4</c:v>
                </c:pt>
                <c:pt idx="25">
                  <c:v>8</c:v>
                </c:pt>
                <c:pt idx="26">
                  <c:v>9</c:v>
                </c:pt>
                <c:pt idx="27">
                  <c:v>19</c:v>
                </c:pt>
                <c:pt idx="28">
                  <c:v>30</c:v>
                </c:pt>
                <c:pt idx="29">
                  <c:v>34</c:v>
                </c:pt>
                <c:pt idx="30">
                  <c:v>64</c:v>
                </c:pt>
                <c:pt idx="31">
                  <c:v>46</c:v>
                </c:pt>
                <c:pt idx="32">
                  <c:v>73</c:v>
                </c:pt>
                <c:pt idx="33">
                  <c:v>102</c:v>
                </c:pt>
                <c:pt idx="34">
                  <c:v>106</c:v>
                </c:pt>
                <c:pt idx="35">
                  <c:v>83</c:v>
                </c:pt>
                <c:pt idx="36">
                  <c:v>82</c:v>
                </c:pt>
                <c:pt idx="37">
                  <c:v>46</c:v>
                </c:pt>
                <c:pt idx="38">
                  <c:v>18</c:v>
                </c:pt>
                <c:pt idx="39">
                  <c:v>1</c:v>
                </c:pt>
                <c:pt idx="40">
                  <c:v>0</c:v>
                </c:pt>
                <c:pt idx="41">
                  <c:v>0</c:v>
                </c:pt>
                <c:pt idx="42">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948C-4B50-85B7-BD29494376E9}"/>
            </c:ext>
          </c:extLst>
        </c:ser>
        <c:dLbls>
          <c:showLegendKey val="0"/>
          <c:showVal val="0"/>
          <c:showCatName val="0"/>
          <c:showSerName val="0"/>
          <c:showPercent val="0"/>
          <c:showBubbleSize val="0"/>
        </c:dLbls>
        <c:gapWidth val="0"/>
        <c:overlap val="100"/>
        <c:axId val="621498696"/>
        <c:axId val="621492464"/>
      </c:barChart>
      <c:catAx>
        <c:axId val="621498696"/>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r>
                  <a:rPr lang="fr-FR" sz="1800" b="0" baseline="0" noProof="0" dirty="0">
                    <a:solidFill>
                      <a:schemeClr val="tx1"/>
                    </a:solidFill>
                    <a:latin typeface="Arial" panose="020B0604020202020204" pitchFamily="34" charset="0"/>
                  </a:rPr>
                  <a:t>Semaine de l'épidémiologie, 2017</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fr-FR"/>
            </a:p>
          </c:txPr>
        </c:title>
        <c:numFmt formatCode="General" sourceLinked="1"/>
        <c:majorTickMark val="out"/>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fr-FR"/>
          </a:p>
        </c:txPr>
        <c:crossAx val="621492464"/>
        <c:crosses val="autoZero"/>
        <c:auto val="1"/>
        <c:lblAlgn val="ctr"/>
        <c:lblOffset val="100"/>
        <c:tickMarkSkip val="7"/>
        <c:noMultiLvlLbl val="0"/>
      </c:catAx>
      <c:valAx>
        <c:axId val="62149246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0">
                    <a:solidFill>
                      <a:schemeClr val="tx1"/>
                    </a:solidFill>
                  </a:rPr>
                  <a:t>Nombre de cas</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out"/>
        <c:minorTickMark val="out"/>
        <c:tickLblPos val="nextTo"/>
        <c:spPr>
          <a:noFill/>
          <a:ln w="1270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fr-FR"/>
          </a:p>
        </c:txPr>
        <c:crossAx val="621498696"/>
        <c:crosses val="autoZero"/>
        <c:crossBetween val="between"/>
        <c:majorUnit val="20"/>
        <c:minorUnit val="10"/>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Participants à l'étude </a:t>
            </a:r>
            <a:r>
              <a:rPr lang="en-US" sz="2000" baseline="0">
                <a:latin typeface="Arial" panose="020B0604020202020204" pitchFamily="34" charset="0"/>
                <a:cs typeface="Arial" panose="020B0604020202020204" pitchFamily="34" charset="0"/>
              </a:rPr>
              <a:t>par groupe d'âge</a:t>
            </a:r>
            <a:endParaRPr lang="en-US" sz="200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Série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dLblPos val="outEnd"/>
            <c:showLegendKey val="0"/>
            <c:showVal val="1"/>
            <c:showCatName val="0"/>
            <c:showSerName val="0"/>
            <c:showPercent val="0"/>
            <c:showBubbleSize val="0"/>
            <c:showLeaderLines val="0"/>
            <c:extLs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03B7-45F0-9028-B08381F4237A}"/>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Âge (années)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Fréquence</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Participants à l'étude </a:t>
            </a:r>
            <a:r>
              <a:rPr lang="en-US" sz="2000" baseline="0">
                <a:latin typeface="Arial" panose="020B0604020202020204" pitchFamily="34" charset="0"/>
                <a:cs typeface="Arial" panose="020B0604020202020204" pitchFamily="34" charset="0"/>
              </a:rPr>
              <a:t>par groupe d'âge</a:t>
            </a:r>
            <a:endParaRPr lang="en-US" sz="200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Série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dLblPos val="outEnd"/>
            <c:showLegendKey val="0"/>
            <c:showVal val="1"/>
            <c:showCatName val="0"/>
            <c:showSerName val="0"/>
            <c:showPercent val="0"/>
            <c:showBubbleSize val="0"/>
            <c:showLeaderLines val="0"/>
            <c:extLs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FFBE-43F1-B75E-45438383CADB}"/>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Âge (années)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Fréquence</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Participants à l'étude </a:t>
            </a:r>
            <a:r>
              <a:rPr lang="en-US" sz="2000" baseline="0">
                <a:latin typeface="Arial" panose="020B0604020202020204" pitchFamily="34" charset="0"/>
                <a:cs typeface="Arial" panose="020B0604020202020204" pitchFamily="34" charset="0"/>
              </a:rPr>
              <a:t>par groupe d'âge</a:t>
            </a:r>
            <a:endParaRPr lang="en-US" sz="200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Série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dLblPos val="outEnd"/>
            <c:showLegendKey val="0"/>
            <c:showVal val="1"/>
            <c:showCatName val="0"/>
            <c:showSerName val="0"/>
            <c:showPercent val="0"/>
            <c:showBubbleSize val="0"/>
            <c:showLeaderLines val="0"/>
            <c:extLs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4148-4141-A4E8-1D44441EE28D}"/>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Âge (années)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Fréquence</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en-US" sz="2000">
                <a:latin typeface="Arial" panose="020B0604020202020204" pitchFamily="34" charset="0"/>
                <a:cs typeface="Arial" panose="020B0604020202020204" pitchFamily="34" charset="0"/>
              </a:rPr>
              <a:t>Participants à l'étude </a:t>
            </a:r>
            <a:r>
              <a:rPr lang="en-US" sz="2000" baseline="0">
                <a:latin typeface="Arial" panose="020B0604020202020204" pitchFamily="34" charset="0"/>
                <a:cs typeface="Arial" panose="020B0604020202020204" pitchFamily="34" charset="0"/>
              </a:rPr>
              <a:t>par groupe d'âge</a:t>
            </a:r>
            <a:endParaRPr lang="en-US" sz="200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Série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dLblPos val="outEnd"/>
            <c:showLegendKey val="0"/>
            <c:showVal val="1"/>
            <c:showCatName val="0"/>
            <c:showSerName val="0"/>
            <c:showPercent val="0"/>
            <c:showBubbleSize val="0"/>
            <c:showLeaderLines val="0"/>
            <c:extLs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CF23-4FEA-BEDD-516520299D11}"/>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2000" b="0">
                    <a:latin typeface="Arial" panose="020B0604020202020204" pitchFamily="34" charset="0"/>
                    <a:cs typeface="Arial" panose="020B0604020202020204" pitchFamily="34" charset="0"/>
                  </a:defRPr>
                </a:pPr>
                <a:r>
                  <a:rPr lang="en-US" sz="2000" b="0">
                    <a:latin typeface="Arial" panose="020B0604020202020204" pitchFamily="34" charset="0"/>
                    <a:cs typeface="Arial" panose="020B0604020202020204" pitchFamily="34" charset="0"/>
                  </a:rPr>
                  <a:t>Âge (années)</a:t>
                </a:r>
              </a:p>
            </c:rich>
          </c:tx>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0">
                    <a:solidFill>
                      <a:schemeClr val="tx1"/>
                    </a:solidFill>
                    <a:latin typeface="Arial" panose="020B0604020202020204" pitchFamily="34" charset="0"/>
                    <a:cs typeface="Arial" panose="020B0604020202020204" pitchFamily="34" charset="0"/>
                  </a:rPr>
                  <a:t>Fréquence</a:t>
                </a:r>
              </a:p>
            </c:rich>
          </c:tx>
          <c:layout>
            <c:manualLayout>
              <c:xMode val="edge"/>
              <c:yMode val="edge"/>
              <c:x val="2.6772714211526494E-3"/>
              <c:y val="0.34285454773288143"/>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lgn="ctr">
              <a:defRPr lang="en-US"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507016622922132"/>
          <c:y val="9.7195539307493195E-2"/>
          <c:w val="0.86233348925443698"/>
          <c:h val="0.77098720472440896"/>
        </c:manualLayout>
      </c:layout>
      <c:barChart>
        <c:barDir val="col"/>
        <c:grouping val="clustered"/>
        <c:varyColors val="0"/>
        <c:ser>
          <c:idx val="0"/>
          <c:order val="0"/>
          <c:tx>
            <c:strRef>
              <c:f>Sheet1!$B$1</c:f>
              <c:strCache>
                <c:ptCount val="1"/>
                <c:pt idx="0">
                  <c:v>Série 1</c:v>
                </c:pt>
              </c:strCache>
            </c:strRef>
          </c:tx>
          <c:spPr>
            <a:solidFill>
              <a:srgbClr val="0065A4"/>
            </a:solidFill>
            <a:ln>
              <a:solidFill>
                <a:schemeClr val="tx1"/>
              </a:solidFill>
            </a:ln>
            <a:effectLst/>
          </c:spPr>
          <c:invertIfNegative val="0"/>
          <c:dLbls>
            <c:delete val="1"/>
          </c:dLbls>
          <c:cat>
            <c:strRef>
              <c:f>Sheet1!$A$2:$A$11</c:f>
              <c:strCache>
                <c:ptCount val="10"/>
                <c:pt idx="0">
                  <c:v>A</c:v>
                </c:pt>
                <c:pt idx="1">
                  <c:v>B</c:v>
                </c:pt>
                <c:pt idx="2">
                  <c:v>C</c:v>
                </c:pt>
                <c:pt idx="3">
                  <c:v>D</c:v>
                </c:pt>
                <c:pt idx="4">
                  <c:v>E</c:v>
                </c:pt>
                <c:pt idx="5">
                  <c:v>F</c:v>
                </c:pt>
                <c:pt idx="6">
                  <c:v>G</c:v>
                </c:pt>
                <c:pt idx="7">
                  <c:v>H</c:v>
                </c:pt>
                <c:pt idx="8">
                  <c:v>I</c:v>
                </c:pt>
                <c:pt idx="9">
                  <c:v>J</c:v>
                </c:pt>
              </c:strCache>
            </c:strRef>
          </c:cat>
          <c:val>
            <c:numRef>
              <c:f>Sheet1!$B$2:$B$11</c:f>
              <c:numCache>
                <c:formatCode>General</c:formatCode>
                <c:ptCount val="10"/>
                <c:pt idx="0">
                  <c:v>36.799999999999997</c:v>
                </c:pt>
                <c:pt idx="1">
                  <c:v>18.7</c:v>
                </c:pt>
                <c:pt idx="2">
                  <c:v>13.5</c:v>
                </c:pt>
                <c:pt idx="3">
                  <c:v>9.8000000000000007</c:v>
                </c:pt>
                <c:pt idx="4">
                  <c:v>7.3</c:v>
                </c:pt>
                <c:pt idx="5">
                  <c:v>5.7</c:v>
                </c:pt>
                <c:pt idx="6">
                  <c:v>3.6</c:v>
                </c:pt>
                <c:pt idx="7">
                  <c:v>2.6</c:v>
                </c:pt>
                <c:pt idx="8">
                  <c:v>2.1</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18CF-45F7-A9D2-EA41E4A6BD85}"/>
            </c:ext>
          </c:extLst>
        </c:ser>
        <c:dLbls>
          <c:showLegendKey val="0"/>
          <c:showVal val="1"/>
          <c:showCatName val="0"/>
          <c:showSerName val="0"/>
          <c:showPercent val="0"/>
          <c:showBubbleSize val="0"/>
        </c:dLbls>
        <c:gapWidth val="52"/>
        <c:overlap val="-27"/>
        <c:axId val="-2099128040"/>
        <c:axId val="-2099095912"/>
      </c:barChart>
      <c:catAx>
        <c:axId val="-2099128040"/>
        <c:scaling>
          <c:orientation val="minMax"/>
        </c:scaling>
        <c:delete val="0"/>
        <c:axPos val="b"/>
        <c:numFmt formatCode="General" sourceLinked="1"/>
        <c:majorTickMark val="none"/>
        <c:minorTickMark val="none"/>
        <c:tickLblPos val="nextTo"/>
        <c:spPr>
          <a:noFill/>
          <a:ln w="9525" cap="flat" cmpd="sng" algn="ctr">
            <a:solidFill>
              <a:srgbClr val="00953A"/>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2099095912"/>
        <c:crosses val="autoZero"/>
        <c:auto val="1"/>
        <c:lblAlgn val="ctr"/>
        <c:lblOffset val="0"/>
        <c:noMultiLvlLbl val="0"/>
      </c:catAx>
      <c:valAx>
        <c:axId val="-20990959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solidFill>
                      <a:schemeClr val="tx1"/>
                    </a:solidFill>
                  </a:rPr>
                  <a:t>Proportion de </a:t>
                </a:r>
                <a:r>
                  <a:rPr lang="en-US" sz="1200" baseline="0">
                    <a:solidFill>
                      <a:schemeClr val="tx1"/>
                    </a:solidFill>
                  </a:rPr>
                  <a:t>répondants</a:t>
                </a:r>
                <a:endParaRPr lang="en-US" sz="1200">
                  <a:solidFill>
                    <a:schemeClr val="tx1"/>
                  </a:solidFill>
                </a:endParaRPr>
              </a:p>
            </c:rich>
          </c:tx>
          <c:layout>
            <c:manualLayout>
              <c:xMode val="edge"/>
              <c:yMode val="edge"/>
              <c:x val="0"/>
              <c:y val="0.117269639656524"/>
            </c:manualLayout>
          </c:layout>
          <c:overlay val="0"/>
          <c:spPr>
            <a:noFill/>
            <a:ln>
              <a:noFill/>
            </a:ln>
            <a:effectLst/>
          </c:spPr>
        </c:title>
        <c:numFmt formatCode="General" sourceLinked="1"/>
        <c:majorTickMark val="out"/>
        <c:minorTickMark val="none"/>
        <c:tickLblPos val="nextTo"/>
        <c:spPr>
          <a:noFill/>
          <a:ln>
            <a:solidFill>
              <a:srgbClr val="00953A"/>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2099128040"/>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fr-FR"/>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latin typeface="Arial" panose="020B0604020202020204" pitchFamily="34" charset="0"/>
                <a:cs typeface="Arial" panose="020B0604020202020204" pitchFamily="34" charset="0"/>
              </a:defRPr>
            </a:pPr>
            <a:r>
              <a:rPr lang="fr-FR" sz="1800" noProof="0">
                <a:latin typeface="Arial" panose="020B0604020202020204" pitchFamily="34" charset="0"/>
                <a:cs typeface="Arial" panose="020B0604020202020204" pitchFamily="34" charset="0"/>
              </a:rPr>
              <a:t>Participants à l'étude </a:t>
            </a:r>
            <a:r>
              <a:rPr lang="fr-FR" sz="1800" baseline="0" noProof="0">
                <a:latin typeface="Arial" panose="020B0604020202020204" pitchFamily="34" charset="0"/>
                <a:cs typeface="Arial" panose="020B0604020202020204" pitchFamily="34" charset="0"/>
              </a:rPr>
              <a:t>par groupe d'âge</a:t>
            </a:r>
            <a:endParaRPr lang="fr-FR" sz="1800" noProof="0">
              <a:latin typeface="Arial" panose="020B0604020202020204" pitchFamily="34" charset="0"/>
              <a:cs typeface="Arial" panose="020B0604020202020204" pitchFamily="34" charset="0"/>
            </a:endParaRPr>
          </a:p>
        </c:rich>
      </c:tx>
      <c:layout>
        <c:manualLayout>
          <c:xMode val="edge"/>
          <c:yMode val="edge"/>
          <c:x val="0.23490075104248337"/>
          <c:y val="0"/>
        </c:manualLayout>
      </c:layout>
      <c:overlay val="0"/>
    </c:title>
    <c:autoTitleDeleted val="0"/>
    <c:plotArea>
      <c:layout>
        <c:manualLayout>
          <c:layoutTarget val="inner"/>
          <c:xMode val="edge"/>
          <c:yMode val="edge"/>
          <c:x val="0.13311143554432145"/>
          <c:y val="7.4117125984252005E-2"/>
          <c:w val="0.86132210663398978"/>
          <c:h val="0.77098720472440896"/>
        </c:manualLayout>
      </c:layout>
      <c:barChart>
        <c:barDir val="col"/>
        <c:grouping val="clustered"/>
        <c:varyColors val="0"/>
        <c:ser>
          <c:idx val="0"/>
          <c:order val="0"/>
          <c:tx>
            <c:strRef>
              <c:f>Sheet1!$B$1</c:f>
              <c:strCache>
                <c:ptCount val="1"/>
                <c:pt idx="0">
                  <c:v>Série 1</c:v>
                </c:pt>
              </c:strCache>
            </c:strRef>
          </c:tx>
          <c:spPr>
            <a:solidFill>
              <a:srgbClr val="109648"/>
            </a:solidFill>
            <a:ln>
              <a:solidFill>
                <a:sysClr val="windowText" lastClr="0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dLblPos val="outEnd"/>
            <c:showLegendKey val="0"/>
            <c:showVal val="1"/>
            <c:showCatName val="0"/>
            <c:showSerName val="0"/>
            <c:showPercent val="0"/>
            <c:showBubbleSize val="0"/>
            <c:showLeaderLines val="0"/>
            <c:extLs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0-4</c:v>
                </c:pt>
                <c:pt idx="1">
                  <c:v>5-9</c:v>
                </c:pt>
                <c:pt idx="2">
                  <c:v>10-14</c:v>
                </c:pt>
                <c:pt idx="3">
                  <c:v>15-19</c:v>
                </c:pt>
                <c:pt idx="4">
                  <c:v>20-24</c:v>
                </c:pt>
                <c:pt idx="5">
                  <c:v>25-29</c:v>
                </c:pt>
                <c:pt idx="6">
                  <c:v>30-34</c:v>
                </c:pt>
                <c:pt idx="7">
                  <c:v>35-39</c:v>
                </c:pt>
                <c:pt idx="8">
                  <c:v>40-44</c:v>
                </c:pt>
                <c:pt idx="9">
                  <c:v>45-49</c:v>
                </c:pt>
              </c:strCache>
            </c:str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A57E-4EC2-9589-D35E822A5298}"/>
            </c:ext>
          </c:extLst>
        </c:ser>
        <c:dLbls>
          <c:showLegendKey val="0"/>
          <c:showVal val="1"/>
          <c:showCatName val="0"/>
          <c:showSerName val="0"/>
          <c:showPercent val="0"/>
          <c:showBubbleSize val="0"/>
        </c:dLbls>
        <c:gapWidth val="0"/>
        <c:overlap val="-100"/>
        <c:axId val="-2099973832"/>
        <c:axId val="-2100002536"/>
      </c:barChart>
      <c:catAx>
        <c:axId val="-2099973832"/>
        <c:scaling>
          <c:orientation val="minMax"/>
        </c:scaling>
        <c:delete val="0"/>
        <c:axPos val="b"/>
        <c:title>
          <c:tx>
            <c:rich>
              <a:bodyPr/>
              <a:lstStyle/>
              <a:p>
                <a:pPr>
                  <a:defRPr sz="1800" b="0">
                    <a:latin typeface="Arial" panose="020B0604020202020204" pitchFamily="34" charset="0"/>
                    <a:cs typeface="Arial" panose="020B0604020202020204" pitchFamily="34" charset="0"/>
                  </a:defRPr>
                </a:pPr>
                <a:r>
                  <a:rPr lang="fr-FR" sz="1800" b="0" noProof="0">
                    <a:latin typeface="Arial" panose="020B0604020202020204" pitchFamily="34" charset="0"/>
                    <a:cs typeface="Arial" panose="020B0604020202020204" pitchFamily="34" charset="0"/>
                  </a:rPr>
                  <a:t>Âge (années)</a:t>
                </a:r>
              </a:p>
            </c:rich>
          </c:tx>
          <c:layout>
            <c:manualLayout>
              <c:xMode val="edge"/>
              <c:yMode val="edge"/>
              <c:x val="0.44644746111281547"/>
              <c:y val="0.91176945092500561"/>
            </c:manualLayout>
          </c:layout>
          <c:overlay val="0"/>
        </c:title>
        <c:numFmt formatCode="General" sourceLinked="1"/>
        <c:majorTickMark val="out"/>
        <c:minorTickMark val="none"/>
        <c:tickLblPos val="nextTo"/>
        <c:spPr>
          <a:noFill/>
          <a:ln w="19050" cap="flat" cmpd="sng" algn="ctr">
            <a:solidFill>
              <a:srgbClr val="000000"/>
            </a:solidFill>
            <a:round/>
          </a:ln>
          <a:effectLst/>
        </c:spPr>
        <c:txPr>
          <a:bodyPr rot="-60000000" spcFirstLastPara="1" vertOverflow="ellipsis" vert="horz" wrap="square" anchor="t" anchorCtr="0"/>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100002536"/>
        <c:crosses val="autoZero"/>
        <c:auto val="1"/>
        <c:lblAlgn val="ctr"/>
        <c:lblOffset val="100"/>
        <c:noMultiLvlLbl val="0"/>
      </c:catAx>
      <c:valAx>
        <c:axId val="-210000253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800" b="0">
                    <a:solidFill>
                      <a:schemeClr val="tx1"/>
                    </a:solidFill>
                    <a:latin typeface="Arial" panose="020B0604020202020204" pitchFamily="34" charset="0"/>
                    <a:cs typeface="Arial" panose="020B0604020202020204" pitchFamily="34" charset="0"/>
                  </a:rPr>
                  <a:t>Fréquence</a:t>
                </a:r>
              </a:p>
            </c:rich>
          </c:tx>
          <c:layout>
            <c:manualLayout>
              <c:xMode val="edge"/>
              <c:yMode val="edge"/>
              <c:x val="2.7929747417936395E-2"/>
              <c:y val="0.33631895150510405"/>
            </c:manualLayout>
          </c:layout>
          <c:overlay val="0"/>
          <c:spPr>
            <a:noFill/>
            <a:ln>
              <a:noFill/>
            </a:ln>
            <a:effectLst/>
          </c:spPr>
        </c:title>
        <c:numFmt formatCode="General" sourceLinked="1"/>
        <c:majorTickMark val="out"/>
        <c:minorTickMark val="none"/>
        <c:tickLblPos val="nextTo"/>
        <c:spPr>
          <a:noFill/>
          <a:ln w="19050">
            <a:solidFill>
              <a:srgbClr val="000000"/>
            </a:solidFill>
          </a:ln>
          <a:effectLst/>
        </c:spPr>
        <c:txPr>
          <a:bodyPr rot="-60000000" spcFirstLastPara="1" vertOverflow="ellipsis" vert="horz" wrap="square" anchor="ctr" anchorCtr="1"/>
          <a:lstStyle/>
          <a:p>
            <a:pPr algn="ctr">
              <a:defRPr lang="en-US" sz="14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99973832"/>
        <c:crosses val="autoZero"/>
        <c:crossBetween val="between"/>
      </c:valAx>
      <c:spPr>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t>Nombre de cas de la maladie X par jour, pays Y, 2024</a:t>
            </a:r>
          </a:p>
        </c:rich>
      </c:tx>
      <c:layout>
        <c:manualLayout>
          <c:xMode val="edge"/>
          <c:yMode val="edge"/>
          <c:x val="0.29782000076077447"/>
          <c:y val="5.5555555555555552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fr-FR"/>
        </a:p>
      </c:txPr>
    </c:title>
    <c:autoTitleDeleted val="0"/>
    <c:plotArea>
      <c:layout/>
      <c:barChart>
        <c:barDir val="col"/>
        <c:grouping val="stacked"/>
        <c:varyColors val="0"/>
        <c:ser>
          <c:idx val="0"/>
          <c:order val="0"/>
          <c:spPr>
            <a:solidFill>
              <a:srgbClr val="0065A4"/>
            </a:solidFill>
            <a:ln>
              <a:solidFill>
                <a:schemeClr val="tx1"/>
              </a:solidFill>
            </a:ln>
            <a:effectLst/>
          </c:spPr>
          <c:invertIfNegative val="0"/>
          <c:cat>
            <c:numRef>
              <c:f>Sheet1!$B$5:$B$240</c:f>
              <c:numCache>
                <c:formatCode>[$-409]d\-mmm;@</c:formatCode>
                <c:ptCount val="236"/>
                <c:pt idx="0">
                  <c:v>43466</c:v>
                </c:pt>
                <c:pt idx="1">
                  <c:v>43467</c:v>
                </c:pt>
                <c:pt idx="2">
                  <c:v>43468</c:v>
                </c:pt>
                <c:pt idx="3">
                  <c:v>43469</c:v>
                </c:pt>
                <c:pt idx="4">
                  <c:v>43470</c:v>
                </c:pt>
                <c:pt idx="5">
                  <c:v>43471</c:v>
                </c:pt>
                <c:pt idx="6">
                  <c:v>43472</c:v>
                </c:pt>
                <c:pt idx="7">
                  <c:v>43473</c:v>
                </c:pt>
                <c:pt idx="8">
                  <c:v>43474</c:v>
                </c:pt>
                <c:pt idx="9">
                  <c:v>43475</c:v>
                </c:pt>
                <c:pt idx="10">
                  <c:v>43476</c:v>
                </c:pt>
                <c:pt idx="11">
                  <c:v>43477</c:v>
                </c:pt>
                <c:pt idx="12">
                  <c:v>43478</c:v>
                </c:pt>
                <c:pt idx="13">
                  <c:v>43479</c:v>
                </c:pt>
                <c:pt idx="14">
                  <c:v>43480</c:v>
                </c:pt>
                <c:pt idx="15">
                  <c:v>43481</c:v>
                </c:pt>
                <c:pt idx="16">
                  <c:v>43482</c:v>
                </c:pt>
                <c:pt idx="17">
                  <c:v>43483</c:v>
                </c:pt>
                <c:pt idx="18">
                  <c:v>43484</c:v>
                </c:pt>
                <c:pt idx="19">
                  <c:v>43485</c:v>
                </c:pt>
                <c:pt idx="20">
                  <c:v>43486</c:v>
                </c:pt>
                <c:pt idx="21">
                  <c:v>43487</c:v>
                </c:pt>
                <c:pt idx="22">
                  <c:v>43488</c:v>
                </c:pt>
                <c:pt idx="23">
                  <c:v>43489</c:v>
                </c:pt>
                <c:pt idx="24">
                  <c:v>43490</c:v>
                </c:pt>
                <c:pt idx="25">
                  <c:v>43491</c:v>
                </c:pt>
                <c:pt idx="26">
                  <c:v>43492</c:v>
                </c:pt>
                <c:pt idx="27">
                  <c:v>43493</c:v>
                </c:pt>
                <c:pt idx="28">
                  <c:v>43494</c:v>
                </c:pt>
                <c:pt idx="29">
                  <c:v>43495</c:v>
                </c:pt>
                <c:pt idx="30">
                  <c:v>43496</c:v>
                </c:pt>
                <c:pt idx="31">
                  <c:v>43497</c:v>
                </c:pt>
                <c:pt idx="32">
                  <c:v>43498</c:v>
                </c:pt>
                <c:pt idx="33">
                  <c:v>43499</c:v>
                </c:pt>
                <c:pt idx="34">
                  <c:v>43500</c:v>
                </c:pt>
                <c:pt idx="35">
                  <c:v>43501</c:v>
                </c:pt>
                <c:pt idx="36">
                  <c:v>43502</c:v>
                </c:pt>
                <c:pt idx="37">
                  <c:v>43503</c:v>
                </c:pt>
                <c:pt idx="38">
                  <c:v>43504</c:v>
                </c:pt>
                <c:pt idx="39">
                  <c:v>43505</c:v>
                </c:pt>
                <c:pt idx="40">
                  <c:v>43506</c:v>
                </c:pt>
                <c:pt idx="41">
                  <c:v>43507</c:v>
                </c:pt>
                <c:pt idx="42">
                  <c:v>43508</c:v>
                </c:pt>
                <c:pt idx="43">
                  <c:v>43509</c:v>
                </c:pt>
                <c:pt idx="44">
                  <c:v>43510</c:v>
                </c:pt>
                <c:pt idx="45">
                  <c:v>43511</c:v>
                </c:pt>
                <c:pt idx="46">
                  <c:v>43512</c:v>
                </c:pt>
                <c:pt idx="47">
                  <c:v>43513</c:v>
                </c:pt>
                <c:pt idx="48">
                  <c:v>43514</c:v>
                </c:pt>
                <c:pt idx="49">
                  <c:v>43515</c:v>
                </c:pt>
                <c:pt idx="50">
                  <c:v>43516</c:v>
                </c:pt>
                <c:pt idx="51">
                  <c:v>43517</c:v>
                </c:pt>
                <c:pt idx="52">
                  <c:v>43518</c:v>
                </c:pt>
                <c:pt idx="53">
                  <c:v>43519</c:v>
                </c:pt>
                <c:pt idx="54">
                  <c:v>43520</c:v>
                </c:pt>
                <c:pt idx="55">
                  <c:v>43521</c:v>
                </c:pt>
                <c:pt idx="56">
                  <c:v>43522</c:v>
                </c:pt>
                <c:pt idx="57">
                  <c:v>43523</c:v>
                </c:pt>
                <c:pt idx="58">
                  <c:v>43524</c:v>
                </c:pt>
                <c:pt idx="59">
                  <c:v>43525</c:v>
                </c:pt>
                <c:pt idx="60">
                  <c:v>43526</c:v>
                </c:pt>
                <c:pt idx="61">
                  <c:v>43527</c:v>
                </c:pt>
                <c:pt idx="62">
                  <c:v>43528</c:v>
                </c:pt>
                <c:pt idx="63">
                  <c:v>43529</c:v>
                </c:pt>
                <c:pt idx="64">
                  <c:v>43530</c:v>
                </c:pt>
                <c:pt idx="65">
                  <c:v>43531</c:v>
                </c:pt>
                <c:pt idx="66">
                  <c:v>43532</c:v>
                </c:pt>
                <c:pt idx="67">
                  <c:v>43533</c:v>
                </c:pt>
                <c:pt idx="68">
                  <c:v>43534</c:v>
                </c:pt>
                <c:pt idx="69">
                  <c:v>43535</c:v>
                </c:pt>
                <c:pt idx="70">
                  <c:v>43536</c:v>
                </c:pt>
                <c:pt idx="71">
                  <c:v>43537</c:v>
                </c:pt>
                <c:pt idx="72">
                  <c:v>43538</c:v>
                </c:pt>
                <c:pt idx="73">
                  <c:v>43539</c:v>
                </c:pt>
                <c:pt idx="74">
                  <c:v>43540</c:v>
                </c:pt>
                <c:pt idx="75">
                  <c:v>43541</c:v>
                </c:pt>
                <c:pt idx="76">
                  <c:v>43542</c:v>
                </c:pt>
                <c:pt idx="77">
                  <c:v>43543</c:v>
                </c:pt>
                <c:pt idx="78">
                  <c:v>43544</c:v>
                </c:pt>
                <c:pt idx="79">
                  <c:v>43545</c:v>
                </c:pt>
                <c:pt idx="80">
                  <c:v>43546</c:v>
                </c:pt>
                <c:pt idx="81">
                  <c:v>43547</c:v>
                </c:pt>
                <c:pt idx="82">
                  <c:v>43548</c:v>
                </c:pt>
                <c:pt idx="83">
                  <c:v>43549</c:v>
                </c:pt>
                <c:pt idx="84">
                  <c:v>43550</c:v>
                </c:pt>
                <c:pt idx="85">
                  <c:v>43551</c:v>
                </c:pt>
                <c:pt idx="86">
                  <c:v>43552</c:v>
                </c:pt>
                <c:pt idx="87">
                  <c:v>43553</c:v>
                </c:pt>
                <c:pt idx="88">
                  <c:v>43554</c:v>
                </c:pt>
                <c:pt idx="89">
                  <c:v>43555</c:v>
                </c:pt>
                <c:pt idx="90">
                  <c:v>43556</c:v>
                </c:pt>
                <c:pt idx="91">
                  <c:v>43557</c:v>
                </c:pt>
                <c:pt idx="92">
                  <c:v>43558</c:v>
                </c:pt>
                <c:pt idx="93">
                  <c:v>43559</c:v>
                </c:pt>
                <c:pt idx="94">
                  <c:v>43560</c:v>
                </c:pt>
                <c:pt idx="95">
                  <c:v>43561</c:v>
                </c:pt>
                <c:pt idx="96">
                  <c:v>43562</c:v>
                </c:pt>
                <c:pt idx="97">
                  <c:v>43563</c:v>
                </c:pt>
                <c:pt idx="98">
                  <c:v>43564</c:v>
                </c:pt>
                <c:pt idx="99">
                  <c:v>43565</c:v>
                </c:pt>
                <c:pt idx="100">
                  <c:v>43566</c:v>
                </c:pt>
                <c:pt idx="101">
                  <c:v>43567</c:v>
                </c:pt>
                <c:pt idx="102">
                  <c:v>43568</c:v>
                </c:pt>
                <c:pt idx="103">
                  <c:v>43569</c:v>
                </c:pt>
                <c:pt idx="104">
                  <c:v>43570</c:v>
                </c:pt>
                <c:pt idx="105">
                  <c:v>43571</c:v>
                </c:pt>
                <c:pt idx="106">
                  <c:v>43572</c:v>
                </c:pt>
                <c:pt idx="107">
                  <c:v>43573</c:v>
                </c:pt>
                <c:pt idx="108">
                  <c:v>43574</c:v>
                </c:pt>
                <c:pt idx="109">
                  <c:v>43575</c:v>
                </c:pt>
                <c:pt idx="110">
                  <c:v>43576</c:v>
                </c:pt>
                <c:pt idx="111">
                  <c:v>43577</c:v>
                </c:pt>
                <c:pt idx="112">
                  <c:v>43578</c:v>
                </c:pt>
                <c:pt idx="113">
                  <c:v>43579</c:v>
                </c:pt>
                <c:pt idx="114">
                  <c:v>43580</c:v>
                </c:pt>
                <c:pt idx="115">
                  <c:v>43581</c:v>
                </c:pt>
                <c:pt idx="116">
                  <c:v>43582</c:v>
                </c:pt>
                <c:pt idx="117">
                  <c:v>43583</c:v>
                </c:pt>
                <c:pt idx="118">
                  <c:v>43584</c:v>
                </c:pt>
                <c:pt idx="119">
                  <c:v>43585</c:v>
                </c:pt>
                <c:pt idx="120">
                  <c:v>43586</c:v>
                </c:pt>
                <c:pt idx="121">
                  <c:v>43587</c:v>
                </c:pt>
                <c:pt idx="122">
                  <c:v>43588</c:v>
                </c:pt>
                <c:pt idx="123">
                  <c:v>43589</c:v>
                </c:pt>
                <c:pt idx="124">
                  <c:v>43590</c:v>
                </c:pt>
                <c:pt idx="125">
                  <c:v>43591</c:v>
                </c:pt>
                <c:pt idx="126">
                  <c:v>43592</c:v>
                </c:pt>
                <c:pt idx="127">
                  <c:v>43593</c:v>
                </c:pt>
                <c:pt idx="128">
                  <c:v>43594</c:v>
                </c:pt>
                <c:pt idx="129">
                  <c:v>43595</c:v>
                </c:pt>
                <c:pt idx="130">
                  <c:v>43596</c:v>
                </c:pt>
                <c:pt idx="131">
                  <c:v>43597</c:v>
                </c:pt>
                <c:pt idx="132">
                  <c:v>43598</c:v>
                </c:pt>
                <c:pt idx="133">
                  <c:v>43599</c:v>
                </c:pt>
                <c:pt idx="134">
                  <c:v>43600</c:v>
                </c:pt>
                <c:pt idx="135">
                  <c:v>43601</c:v>
                </c:pt>
                <c:pt idx="136">
                  <c:v>43602</c:v>
                </c:pt>
                <c:pt idx="137">
                  <c:v>43603</c:v>
                </c:pt>
                <c:pt idx="138">
                  <c:v>43604</c:v>
                </c:pt>
                <c:pt idx="139">
                  <c:v>43605</c:v>
                </c:pt>
                <c:pt idx="140">
                  <c:v>43606</c:v>
                </c:pt>
                <c:pt idx="141">
                  <c:v>43607</c:v>
                </c:pt>
                <c:pt idx="142">
                  <c:v>43608</c:v>
                </c:pt>
                <c:pt idx="143">
                  <c:v>43609</c:v>
                </c:pt>
                <c:pt idx="144">
                  <c:v>43610</c:v>
                </c:pt>
                <c:pt idx="145">
                  <c:v>43611</c:v>
                </c:pt>
                <c:pt idx="146">
                  <c:v>43612</c:v>
                </c:pt>
                <c:pt idx="147">
                  <c:v>43613</c:v>
                </c:pt>
                <c:pt idx="148">
                  <c:v>43614</c:v>
                </c:pt>
                <c:pt idx="149">
                  <c:v>43615</c:v>
                </c:pt>
                <c:pt idx="150">
                  <c:v>43616</c:v>
                </c:pt>
                <c:pt idx="151">
                  <c:v>43617</c:v>
                </c:pt>
                <c:pt idx="152">
                  <c:v>43618</c:v>
                </c:pt>
                <c:pt idx="153">
                  <c:v>43619</c:v>
                </c:pt>
                <c:pt idx="154">
                  <c:v>43620</c:v>
                </c:pt>
                <c:pt idx="155">
                  <c:v>43621</c:v>
                </c:pt>
                <c:pt idx="156">
                  <c:v>43622</c:v>
                </c:pt>
                <c:pt idx="157">
                  <c:v>43623</c:v>
                </c:pt>
                <c:pt idx="158">
                  <c:v>43624</c:v>
                </c:pt>
                <c:pt idx="159">
                  <c:v>43625</c:v>
                </c:pt>
                <c:pt idx="160">
                  <c:v>43626</c:v>
                </c:pt>
                <c:pt idx="161">
                  <c:v>43627</c:v>
                </c:pt>
                <c:pt idx="162">
                  <c:v>43628</c:v>
                </c:pt>
                <c:pt idx="163">
                  <c:v>43629</c:v>
                </c:pt>
                <c:pt idx="164">
                  <c:v>43630</c:v>
                </c:pt>
                <c:pt idx="165">
                  <c:v>43631</c:v>
                </c:pt>
                <c:pt idx="166">
                  <c:v>43632</c:v>
                </c:pt>
                <c:pt idx="167">
                  <c:v>43633</c:v>
                </c:pt>
                <c:pt idx="168">
                  <c:v>43634</c:v>
                </c:pt>
                <c:pt idx="169">
                  <c:v>43635</c:v>
                </c:pt>
                <c:pt idx="170">
                  <c:v>43636</c:v>
                </c:pt>
                <c:pt idx="171">
                  <c:v>43637</c:v>
                </c:pt>
                <c:pt idx="172">
                  <c:v>43638</c:v>
                </c:pt>
                <c:pt idx="173">
                  <c:v>43639</c:v>
                </c:pt>
                <c:pt idx="174">
                  <c:v>43640</c:v>
                </c:pt>
                <c:pt idx="175">
                  <c:v>43641</c:v>
                </c:pt>
                <c:pt idx="176">
                  <c:v>43642</c:v>
                </c:pt>
                <c:pt idx="177">
                  <c:v>43643</c:v>
                </c:pt>
                <c:pt idx="178">
                  <c:v>43644</c:v>
                </c:pt>
                <c:pt idx="179">
                  <c:v>43645</c:v>
                </c:pt>
                <c:pt idx="180">
                  <c:v>43646</c:v>
                </c:pt>
                <c:pt idx="181">
                  <c:v>43647</c:v>
                </c:pt>
                <c:pt idx="182">
                  <c:v>43648</c:v>
                </c:pt>
                <c:pt idx="183">
                  <c:v>43649</c:v>
                </c:pt>
                <c:pt idx="184">
                  <c:v>43650</c:v>
                </c:pt>
                <c:pt idx="185">
                  <c:v>43651</c:v>
                </c:pt>
                <c:pt idx="186">
                  <c:v>43652</c:v>
                </c:pt>
                <c:pt idx="187">
                  <c:v>43653</c:v>
                </c:pt>
                <c:pt idx="188">
                  <c:v>43654</c:v>
                </c:pt>
                <c:pt idx="189">
                  <c:v>43655</c:v>
                </c:pt>
                <c:pt idx="190">
                  <c:v>43656</c:v>
                </c:pt>
                <c:pt idx="191">
                  <c:v>43657</c:v>
                </c:pt>
                <c:pt idx="192">
                  <c:v>43658</c:v>
                </c:pt>
                <c:pt idx="193">
                  <c:v>43659</c:v>
                </c:pt>
                <c:pt idx="194">
                  <c:v>43660</c:v>
                </c:pt>
                <c:pt idx="195">
                  <c:v>43661</c:v>
                </c:pt>
                <c:pt idx="196">
                  <c:v>43662</c:v>
                </c:pt>
                <c:pt idx="197">
                  <c:v>43663</c:v>
                </c:pt>
                <c:pt idx="198">
                  <c:v>43664</c:v>
                </c:pt>
                <c:pt idx="199">
                  <c:v>43665</c:v>
                </c:pt>
                <c:pt idx="200">
                  <c:v>43666</c:v>
                </c:pt>
                <c:pt idx="201">
                  <c:v>43667</c:v>
                </c:pt>
                <c:pt idx="202">
                  <c:v>43668</c:v>
                </c:pt>
                <c:pt idx="203">
                  <c:v>43669</c:v>
                </c:pt>
                <c:pt idx="204">
                  <c:v>43670</c:v>
                </c:pt>
                <c:pt idx="205">
                  <c:v>43671</c:v>
                </c:pt>
                <c:pt idx="206">
                  <c:v>43672</c:v>
                </c:pt>
                <c:pt idx="207">
                  <c:v>43673</c:v>
                </c:pt>
                <c:pt idx="208">
                  <c:v>43674</c:v>
                </c:pt>
                <c:pt idx="209">
                  <c:v>43675</c:v>
                </c:pt>
                <c:pt idx="210">
                  <c:v>43676</c:v>
                </c:pt>
                <c:pt idx="211">
                  <c:v>43677</c:v>
                </c:pt>
                <c:pt idx="212">
                  <c:v>43678</c:v>
                </c:pt>
                <c:pt idx="213">
                  <c:v>43679</c:v>
                </c:pt>
                <c:pt idx="214">
                  <c:v>43680</c:v>
                </c:pt>
                <c:pt idx="215">
                  <c:v>43681</c:v>
                </c:pt>
                <c:pt idx="216">
                  <c:v>43682</c:v>
                </c:pt>
                <c:pt idx="217">
                  <c:v>43683</c:v>
                </c:pt>
                <c:pt idx="218">
                  <c:v>43684</c:v>
                </c:pt>
                <c:pt idx="219">
                  <c:v>43685</c:v>
                </c:pt>
                <c:pt idx="220">
                  <c:v>43686</c:v>
                </c:pt>
                <c:pt idx="221">
                  <c:v>43687</c:v>
                </c:pt>
                <c:pt idx="222">
                  <c:v>43688</c:v>
                </c:pt>
                <c:pt idx="223">
                  <c:v>43689</c:v>
                </c:pt>
                <c:pt idx="224">
                  <c:v>43690</c:v>
                </c:pt>
                <c:pt idx="225">
                  <c:v>43691</c:v>
                </c:pt>
                <c:pt idx="226">
                  <c:v>43692</c:v>
                </c:pt>
                <c:pt idx="227">
                  <c:v>43693</c:v>
                </c:pt>
                <c:pt idx="228">
                  <c:v>43694</c:v>
                </c:pt>
                <c:pt idx="229">
                  <c:v>43695</c:v>
                </c:pt>
                <c:pt idx="230">
                  <c:v>43696</c:v>
                </c:pt>
                <c:pt idx="231">
                  <c:v>43697</c:v>
                </c:pt>
                <c:pt idx="232">
                  <c:v>43698</c:v>
                </c:pt>
                <c:pt idx="233">
                  <c:v>43699</c:v>
                </c:pt>
                <c:pt idx="234">
                  <c:v>43700</c:v>
                </c:pt>
                <c:pt idx="235">
                  <c:v>43701</c:v>
                </c:pt>
              </c:numCache>
            </c:numRef>
          </c:cat>
          <c:val>
            <c:numRef>
              <c:f>Sheet1!$C$5:$C$240</c:f>
              <c:numCache>
                <c:formatCode>General</c:formatCode>
                <c:ptCount val="236"/>
                <c:pt idx="5">
                  <c:v>0</c:v>
                </c:pt>
                <c:pt idx="6">
                  <c:v>0</c:v>
                </c:pt>
                <c:pt idx="7">
                  <c:v>1</c:v>
                </c:pt>
                <c:pt idx="8">
                  <c:v>1</c:v>
                </c:pt>
                <c:pt idx="9">
                  <c:v>0</c:v>
                </c:pt>
                <c:pt idx="10">
                  <c:v>0</c:v>
                </c:pt>
                <c:pt idx="11">
                  <c:v>0</c:v>
                </c:pt>
                <c:pt idx="12">
                  <c:v>0</c:v>
                </c:pt>
                <c:pt idx="13">
                  <c:v>1</c:v>
                </c:pt>
                <c:pt idx="14">
                  <c:v>0</c:v>
                </c:pt>
                <c:pt idx="15">
                  <c:v>0</c:v>
                </c:pt>
                <c:pt idx="16">
                  <c:v>0</c:v>
                </c:pt>
                <c:pt idx="17">
                  <c:v>2</c:v>
                </c:pt>
                <c:pt idx="18">
                  <c:v>0</c:v>
                </c:pt>
                <c:pt idx="19">
                  <c:v>0</c:v>
                </c:pt>
                <c:pt idx="20">
                  <c:v>0</c:v>
                </c:pt>
                <c:pt idx="21">
                  <c:v>2</c:v>
                </c:pt>
                <c:pt idx="22">
                  <c:v>0</c:v>
                </c:pt>
                <c:pt idx="23">
                  <c:v>0</c:v>
                </c:pt>
                <c:pt idx="24">
                  <c:v>1</c:v>
                </c:pt>
                <c:pt idx="25">
                  <c:v>0</c:v>
                </c:pt>
                <c:pt idx="26">
                  <c:v>0</c:v>
                </c:pt>
                <c:pt idx="27">
                  <c:v>0</c:v>
                </c:pt>
                <c:pt idx="28">
                  <c:v>0</c:v>
                </c:pt>
                <c:pt idx="29">
                  <c:v>0</c:v>
                </c:pt>
                <c:pt idx="30">
                  <c:v>0</c:v>
                </c:pt>
                <c:pt idx="31">
                  <c:v>2</c:v>
                </c:pt>
                <c:pt idx="32">
                  <c:v>1</c:v>
                </c:pt>
                <c:pt idx="33">
                  <c:v>1</c:v>
                </c:pt>
                <c:pt idx="34">
                  <c:v>0</c:v>
                </c:pt>
                <c:pt idx="35">
                  <c:v>0</c:v>
                </c:pt>
                <c:pt idx="36">
                  <c:v>0</c:v>
                </c:pt>
                <c:pt idx="37">
                  <c:v>0</c:v>
                </c:pt>
                <c:pt idx="38">
                  <c:v>0</c:v>
                </c:pt>
                <c:pt idx="39">
                  <c:v>0</c:v>
                </c:pt>
                <c:pt idx="40">
                  <c:v>0</c:v>
                </c:pt>
                <c:pt idx="41">
                  <c:v>0</c:v>
                </c:pt>
                <c:pt idx="42">
                  <c:v>0</c:v>
                </c:pt>
                <c:pt idx="43">
                  <c:v>2</c:v>
                </c:pt>
                <c:pt idx="44">
                  <c:v>0</c:v>
                </c:pt>
                <c:pt idx="45">
                  <c:v>2</c:v>
                </c:pt>
                <c:pt idx="46">
                  <c:v>0</c:v>
                </c:pt>
                <c:pt idx="47">
                  <c:v>0</c:v>
                </c:pt>
                <c:pt idx="48">
                  <c:v>0</c:v>
                </c:pt>
                <c:pt idx="49">
                  <c:v>0</c:v>
                </c:pt>
                <c:pt idx="50">
                  <c:v>1</c:v>
                </c:pt>
                <c:pt idx="51">
                  <c:v>0</c:v>
                </c:pt>
                <c:pt idx="52">
                  <c:v>0</c:v>
                </c:pt>
                <c:pt idx="53">
                  <c:v>0</c:v>
                </c:pt>
                <c:pt idx="54">
                  <c:v>0</c:v>
                </c:pt>
                <c:pt idx="55">
                  <c:v>1</c:v>
                </c:pt>
                <c:pt idx="56">
                  <c:v>0</c:v>
                </c:pt>
                <c:pt idx="57">
                  <c:v>5</c:v>
                </c:pt>
                <c:pt idx="58">
                  <c:v>1</c:v>
                </c:pt>
                <c:pt idx="59">
                  <c:v>2</c:v>
                </c:pt>
                <c:pt idx="60">
                  <c:v>0</c:v>
                </c:pt>
                <c:pt idx="61">
                  <c:v>0</c:v>
                </c:pt>
                <c:pt idx="62">
                  <c:v>0</c:v>
                </c:pt>
                <c:pt idx="63">
                  <c:v>0</c:v>
                </c:pt>
                <c:pt idx="64">
                  <c:v>1</c:v>
                </c:pt>
                <c:pt idx="65">
                  <c:v>2</c:v>
                </c:pt>
                <c:pt idx="66">
                  <c:v>0</c:v>
                </c:pt>
                <c:pt idx="67">
                  <c:v>0</c:v>
                </c:pt>
                <c:pt idx="68">
                  <c:v>0</c:v>
                </c:pt>
                <c:pt idx="69">
                  <c:v>0</c:v>
                </c:pt>
                <c:pt idx="70">
                  <c:v>2</c:v>
                </c:pt>
                <c:pt idx="71">
                  <c:v>3</c:v>
                </c:pt>
                <c:pt idx="72">
                  <c:v>0</c:v>
                </c:pt>
                <c:pt idx="73">
                  <c:v>4</c:v>
                </c:pt>
                <c:pt idx="74">
                  <c:v>1</c:v>
                </c:pt>
                <c:pt idx="75">
                  <c:v>2</c:v>
                </c:pt>
                <c:pt idx="76">
                  <c:v>3</c:v>
                </c:pt>
                <c:pt idx="77">
                  <c:v>2</c:v>
                </c:pt>
                <c:pt idx="78">
                  <c:v>6</c:v>
                </c:pt>
                <c:pt idx="79">
                  <c:v>11</c:v>
                </c:pt>
                <c:pt idx="80">
                  <c:v>1</c:v>
                </c:pt>
                <c:pt idx="81">
                  <c:v>11</c:v>
                </c:pt>
                <c:pt idx="82">
                  <c:v>1</c:v>
                </c:pt>
                <c:pt idx="83">
                  <c:v>32</c:v>
                </c:pt>
                <c:pt idx="84">
                  <c:v>20</c:v>
                </c:pt>
                <c:pt idx="85">
                  <c:v>2</c:v>
                </c:pt>
                <c:pt idx="86">
                  <c:v>6</c:v>
                </c:pt>
                <c:pt idx="87">
                  <c:v>11</c:v>
                </c:pt>
                <c:pt idx="88">
                  <c:v>7</c:v>
                </c:pt>
                <c:pt idx="89">
                  <c:v>0</c:v>
                </c:pt>
                <c:pt idx="90">
                  <c:v>7</c:v>
                </c:pt>
                <c:pt idx="91">
                  <c:v>5</c:v>
                </c:pt>
                <c:pt idx="92">
                  <c:v>8</c:v>
                </c:pt>
                <c:pt idx="93">
                  <c:v>15</c:v>
                </c:pt>
                <c:pt idx="94">
                  <c:v>24</c:v>
                </c:pt>
                <c:pt idx="95">
                  <c:v>0</c:v>
                </c:pt>
                <c:pt idx="96">
                  <c:v>14</c:v>
                </c:pt>
                <c:pt idx="97">
                  <c:v>0</c:v>
                </c:pt>
                <c:pt idx="98">
                  <c:v>0</c:v>
                </c:pt>
                <c:pt idx="99">
                  <c:v>4</c:v>
                </c:pt>
                <c:pt idx="100">
                  <c:v>8</c:v>
                </c:pt>
                <c:pt idx="101">
                  <c:v>1</c:v>
                </c:pt>
                <c:pt idx="102">
                  <c:v>0</c:v>
                </c:pt>
                <c:pt idx="103">
                  <c:v>0</c:v>
                </c:pt>
                <c:pt idx="104">
                  <c:v>2</c:v>
                </c:pt>
                <c:pt idx="105">
                  <c:v>15</c:v>
                </c:pt>
                <c:pt idx="106">
                  <c:v>4</c:v>
                </c:pt>
                <c:pt idx="107">
                  <c:v>32</c:v>
                </c:pt>
                <c:pt idx="108">
                  <c:v>2</c:v>
                </c:pt>
                <c:pt idx="109">
                  <c:v>1</c:v>
                </c:pt>
                <c:pt idx="110">
                  <c:v>24</c:v>
                </c:pt>
                <c:pt idx="111">
                  <c:v>17</c:v>
                </c:pt>
                <c:pt idx="112">
                  <c:v>0</c:v>
                </c:pt>
                <c:pt idx="113">
                  <c:v>3</c:v>
                </c:pt>
                <c:pt idx="114">
                  <c:v>0</c:v>
                </c:pt>
                <c:pt idx="115">
                  <c:v>0</c:v>
                </c:pt>
                <c:pt idx="116">
                  <c:v>0</c:v>
                </c:pt>
                <c:pt idx="117">
                  <c:v>4</c:v>
                </c:pt>
                <c:pt idx="118">
                  <c:v>15</c:v>
                </c:pt>
                <c:pt idx="119">
                  <c:v>15</c:v>
                </c:pt>
                <c:pt idx="120">
                  <c:v>10</c:v>
                </c:pt>
                <c:pt idx="121">
                  <c:v>9</c:v>
                </c:pt>
                <c:pt idx="122">
                  <c:v>8</c:v>
                </c:pt>
                <c:pt idx="123">
                  <c:v>2</c:v>
                </c:pt>
                <c:pt idx="124">
                  <c:v>40</c:v>
                </c:pt>
                <c:pt idx="125">
                  <c:v>50</c:v>
                </c:pt>
                <c:pt idx="126">
                  <c:v>30</c:v>
                </c:pt>
                <c:pt idx="127">
                  <c:v>26</c:v>
                </c:pt>
                <c:pt idx="128">
                  <c:v>37</c:v>
                </c:pt>
                <c:pt idx="129">
                  <c:v>35</c:v>
                </c:pt>
                <c:pt idx="130">
                  <c:v>19</c:v>
                </c:pt>
                <c:pt idx="131">
                  <c:v>15</c:v>
                </c:pt>
                <c:pt idx="132">
                  <c:v>63</c:v>
                </c:pt>
                <c:pt idx="133">
                  <c:v>56</c:v>
                </c:pt>
                <c:pt idx="134">
                  <c:v>52</c:v>
                </c:pt>
                <c:pt idx="135">
                  <c:v>19</c:v>
                </c:pt>
                <c:pt idx="136">
                  <c:v>21</c:v>
                </c:pt>
                <c:pt idx="137">
                  <c:v>0</c:v>
                </c:pt>
                <c:pt idx="138">
                  <c:v>31</c:v>
                </c:pt>
                <c:pt idx="139">
                  <c:v>14</c:v>
                </c:pt>
                <c:pt idx="140">
                  <c:v>25</c:v>
                </c:pt>
                <c:pt idx="141">
                  <c:v>4</c:v>
                </c:pt>
                <c:pt idx="142">
                  <c:v>6</c:v>
                </c:pt>
                <c:pt idx="143">
                  <c:v>0</c:v>
                </c:pt>
                <c:pt idx="144">
                  <c:v>56</c:v>
                </c:pt>
                <c:pt idx="145">
                  <c:v>21</c:v>
                </c:pt>
                <c:pt idx="146">
                  <c:v>31</c:v>
                </c:pt>
                <c:pt idx="147">
                  <c:v>4</c:v>
                </c:pt>
                <c:pt idx="148">
                  <c:v>0</c:v>
                </c:pt>
                <c:pt idx="149">
                  <c:v>0</c:v>
                </c:pt>
                <c:pt idx="150">
                  <c:v>0</c:v>
                </c:pt>
                <c:pt idx="151">
                  <c:v>0</c:v>
                </c:pt>
                <c:pt idx="152">
                  <c:v>0</c:v>
                </c:pt>
                <c:pt idx="153">
                  <c:v>0</c:v>
                </c:pt>
                <c:pt idx="154">
                  <c:v>10</c:v>
                </c:pt>
                <c:pt idx="155">
                  <c:v>37</c:v>
                </c:pt>
                <c:pt idx="156">
                  <c:v>7</c:v>
                </c:pt>
                <c:pt idx="157">
                  <c:v>0</c:v>
                </c:pt>
                <c:pt idx="158">
                  <c:v>26</c:v>
                </c:pt>
                <c:pt idx="159">
                  <c:v>25</c:v>
                </c:pt>
                <c:pt idx="160">
                  <c:v>32</c:v>
                </c:pt>
                <c:pt idx="161">
                  <c:v>10</c:v>
                </c:pt>
                <c:pt idx="162">
                  <c:v>5</c:v>
                </c:pt>
                <c:pt idx="163">
                  <c:v>1</c:v>
                </c:pt>
                <c:pt idx="164">
                  <c:v>0</c:v>
                </c:pt>
                <c:pt idx="165">
                  <c:v>28</c:v>
                </c:pt>
                <c:pt idx="166">
                  <c:v>26</c:v>
                </c:pt>
                <c:pt idx="167">
                  <c:v>10</c:v>
                </c:pt>
                <c:pt idx="168">
                  <c:v>11</c:v>
                </c:pt>
                <c:pt idx="169">
                  <c:v>3</c:v>
                </c:pt>
                <c:pt idx="170">
                  <c:v>5</c:v>
                </c:pt>
                <c:pt idx="171">
                  <c:v>0</c:v>
                </c:pt>
                <c:pt idx="172">
                  <c:v>5</c:v>
                </c:pt>
                <c:pt idx="173">
                  <c:v>16</c:v>
                </c:pt>
                <c:pt idx="174">
                  <c:v>10</c:v>
                </c:pt>
                <c:pt idx="175">
                  <c:v>4</c:v>
                </c:pt>
                <c:pt idx="176">
                  <c:v>14</c:v>
                </c:pt>
                <c:pt idx="177">
                  <c:v>0</c:v>
                </c:pt>
                <c:pt idx="178">
                  <c:v>0</c:v>
                </c:pt>
                <c:pt idx="179">
                  <c:v>0</c:v>
                </c:pt>
                <c:pt idx="180">
                  <c:v>11</c:v>
                </c:pt>
                <c:pt idx="181">
                  <c:v>8</c:v>
                </c:pt>
                <c:pt idx="182">
                  <c:v>0</c:v>
                </c:pt>
                <c:pt idx="183">
                  <c:v>1</c:v>
                </c:pt>
                <c:pt idx="184">
                  <c:v>12</c:v>
                </c:pt>
                <c:pt idx="185">
                  <c:v>0</c:v>
                </c:pt>
                <c:pt idx="186">
                  <c:v>0</c:v>
                </c:pt>
                <c:pt idx="187">
                  <c:v>0</c:v>
                </c:pt>
                <c:pt idx="188">
                  <c:v>21</c:v>
                </c:pt>
                <c:pt idx="189">
                  <c:v>0</c:v>
                </c:pt>
                <c:pt idx="190">
                  <c:v>1</c:v>
                </c:pt>
                <c:pt idx="191">
                  <c:v>0</c:v>
                </c:pt>
                <c:pt idx="192">
                  <c:v>0</c:v>
                </c:pt>
                <c:pt idx="193">
                  <c:v>20</c:v>
                </c:pt>
                <c:pt idx="194">
                  <c:v>4</c:v>
                </c:pt>
                <c:pt idx="195">
                  <c:v>0</c:v>
                </c:pt>
                <c:pt idx="196">
                  <c:v>0</c:v>
                </c:pt>
                <c:pt idx="197">
                  <c:v>8</c:v>
                </c:pt>
                <c:pt idx="198">
                  <c:v>1</c:v>
                </c:pt>
                <c:pt idx="199">
                  <c:v>9</c:v>
                </c:pt>
                <c:pt idx="200">
                  <c:v>13</c:v>
                </c:pt>
                <c:pt idx="201">
                  <c:v>12</c:v>
                </c:pt>
                <c:pt idx="202">
                  <c:v>9</c:v>
                </c:pt>
                <c:pt idx="203">
                  <c:v>10</c:v>
                </c:pt>
                <c:pt idx="204">
                  <c:v>5</c:v>
                </c:pt>
                <c:pt idx="205">
                  <c:v>0</c:v>
                </c:pt>
                <c:pt idx="206">
                  <c:v>21</c:v>
                </c:pt>
                <c:pt idx="207">
                  <c:v>7</c:v>
                </c:pt>
                <c:pt idx="208">
                  <c:v>22</c:v>
                </c:pt>
                <c:pt idx="209">
                  <c:v>22</c:v>
                </c:pt>
                <c:pt idx="210">
                  <c:v>20</c:v>
                </c:pt>
                <c:pt idx="211">
                  <c:v>9</c:v>
                </c:pt>
                <c:pt idx="212">
                  <c:v>11</c:v>
                </c:pt>
                <c:pt idx="213">
                  <c:v>28</c:v>
                </c:pt>
                <c:pt idx="214">
                  <c:v>26</c:v>
                </c:pt>
                <c:pt idx="215">
                  <c:v>23</c:v>
                </c:pt>
                <c:pt idx="216">
                  <c:v>33</c:v>
                </c:pt>
                <c:pt idx="217">
                  <c:v>36</c:v>
                </c:pt>
                <c:pt idx="218">
                  <c:v>16</c:v>
                </c:pt>
                <c:pt idx="219">
                  <c:v>0</c:v>
                </c:pt>
                <c:pt idx="220">
                  <c:v>25</c:v>
                </c:pt>
                <c:pt idx="221">
                  <c:v>3</c:v>
                </c:pt>
                <c:pt idx="222">
                  <c:v>7</c:v>
                </c:pt>
                <c:pt idx="223">
                  <c:v>5</c:v>
                </c:pt>
                <c:pt idx="224">
                  <c:v>6</c:v>
                </c:pt>
                <c:pt idx="225">
                  <c:v>0</c:v>
                </c:pt>
                <c:pt idx="226">
                  <c:v>2</c:v>
                </c:pt>
                <c:pt idx="227">
                  <c:v>1</c:v>
                </c:pt>
                <c:pt idx="228">
                  <c:v>15</c:v>
                </c:pt>
                <c:pt idx="229">
                  <c:v>6</c:v>
                </c:pt>
                <c:pt idx="230">
                  <c:v>5</c:v>
                </c:pt>
                <c:pt idx="231">
                  <c:v>3</c:v>
                </c:pt>
                <c:pt idx="232">
                  <c:v>3</c:v>
                </c:pt>
                <c:pt idx="233">
                  <c:v>7</c:v>
                </c:pt>
                <c:pt idx="234">
                  <c:v>1</c:v>
                </c:pt>
                <c:pt idx="235">
                  <c:v>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7563-41A9-82FF-7781D1634CFF}"/>
            </c:ext>
          </c:extLst>
        </c:ser>
        <c:dLbls>
          <c:showLegendKey val="0"/>
          <c:showVal val="0"/>
          <c:showCatName val="0"/>
          <c:showSerName val="0"/>
          <c:showPercent val="0"/>
          <c:showBubbleSize val="0"/>
        </c:dLbls>
        <c:gapWidth val="0"/>
        <c:overlap val="100"/>
        <c:axId val="1421039775"/>
        <c:axId val="1485344303"/>
      </c:barChart>
      <c:dateAx>
        <c:axId val="1421039775"/>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dirty="0"/>
                  <a:t>Date d'apparition</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numFmt formatCode="[$-409]d\-mmm;@"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85344303"/>
        <c:crosses val="autoZero"/>
        <c:auto val="1"/>
        <c:lblOffset val="100"/>
        <c:baseTimeUnit val="days"/>
      </c:dateAx>
      <c:valAx>
        <c:axId val="1485344303"/>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dirty="0"/>
                  <a:t>Nombre de cas</a:t>
                </a:r>
              </a:p>
            </c:rich>
          </c:tx>
          <c:layout>
            <c:manualLayout>
              <c:xMode val="edge"/>
              <c:yMode val="edge"/>
              <c:x val="1.0869565217391304E-2"/>
              <c:y val="0.18739918873777145"/>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21039775"/>
        <c:crosses val="autoZero"/>
        <c:crossBetween val="between"/>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tx1"/>
          </a:solidFill>
          <a:latin typeface="+mn-lt"/>
        </a:defRPr>
      </a:pPr>
      <a:endParaRPr lang="fr-FR"/>
    </a:p>
  </c:txPr>
  <c:externalData r:id="rId3">
    <c:autoUpdate val="0"/>
  </c:externalData>
  <c:userShapes r:id="rId4"/>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t>Par semaine</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fr-FR"/>
        </a:p>
      </c:txPr>
    </c:title>
    <c:autoTitleDeleted val="0"/>
    <c:plotArea>
      <c:layout/>
      <c:barChart>
        <c:barDir val="col"/>
        <c:grouping val="stacked"/>
        <c:varyColors val="0"/>
        <c:ser>
          <c:idx val="1"/>
          <c:order val="0"/>
          <c:spPr>
            <a:solidFill>
              <a:srgbClr val="0065A4"/>
            </a:solidFill>
            <a:ln>
              <a:solidFill>
                <a:schemeClr val="tx1"/>
              </a:solidFill>
            </a:ln>
            <a:effectLst/>
          </c:spPr>
          <c:invertIfNegative val="0"/>
          <c:val>
            <c:numRef>
              <c:f>Sheet1!$F$10:$F$42</c:f>
              <c:numCache>
                <c:formatCode>General</c:formatCode>
                <c:ptCount val="33"/>
                <c:pt idx="0">
                  <c:v>2</c:v>
                </c:pt>
                <c:pt idx="1">
                  <c:v>3</c:v>
                </c:pt>
                <c:pt idx="2">
                  <c:v>3</c:v>
                </c:pt>
                <c:pt idx="3">
                  <c:v>3</c:v>
                </c:pt>
                <c:pt idx="4">
                  <c:v>1</c:v>
                </c:pt>
                <c:pt idx="5">
                  <c:v>4</c:v>
                </c:pt>
                <c:pt idx="6">
                  <c:v>1</c:v>
                </c:pt>
                <c:pt idx="7">
                  <c:v>9</c:v>
                </c:pt>
                <c:pt idx="8">
                  <c:v>3</c:v>
                </c:pt>
                <c:pt idx="9">
                  <c:v>10</c:v>
                </c:pt>
                <c:pt idx="10">
                  <c:v>36</c:v>
                </c:pt>
                <c:pt idx="11">
                  <c:v>79</c:v>
                </c:pt>
                <c:pt idx="12">
                  <c:v>59</c:v>
                </c:pt>
                <c:pt idx="13">
                  <c:v>27</c:v>
                </c:pt>
                <c:pt idx="14">
                  <c:v>56</c:v>
                </c:pt>
                <c:pt idx="15">
                  <c:v>44</c:v>
                </c:pt>
                <c:pt idx="16">
                  <c:v>63</c:v>
                </c:pt>
                <c:pt idx="17">
                  <c:v>237</c:v>
                </c:pt>
                <c:pt idx="18">
                  <c:v>226</c:v>
                </c:pt>
                <c:pt idx="19">
                  <c:v>136</c:v>
                </c:pt>
                <c:pt idx="20">
                  <c:v>56</c:v>
                </c:pt>
                <c:pt idx="21">
                  <c:v>80</c:v>
                </c:pt>
                <c:pt idx="22">
                  <c:v>101</c:v>
                </c:pt>
                <c:pt idx="23">
                  <c:v>60</c:v>
                </c:pt>
                <c:pt idx="24">
                  <c:v>44</c:v>
                </c:pt>
                <c:pt idx="25">
                  <c:v>32</c:v>
                </c:pt>
                <c:pt idx="26">
                  <c:v>42</c:v>
                </c:pt>
                <c:pt idx="27">
                  <c:v>35</c:v>
                </c:pt>
                <c:pt idx="28">
                  <c:v>64</c:v>
                </c:pt>
                <c:pt idx="29">
                  <c:v>138</c:v>
                </c:pt>
                <c:pt idx="30">
                  <c:v>136</c:v>
                </c:pt>
                <c:pt idx="31">
                  <c:v>36</c:v>
                </c:pt>
                <c:pt idx="32">
                  <c:v>25</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237-4A8F-BFF0-2858F7090E98}"/>
            </c:ext>
          </c:extLst>
        </c:ser>
        <c:dLbls>
          <c:showLegendKey val="0"/>
          <c:showVal val="0"/>
          <c:showCatName val="0"/>
          <c:showSerName val="0"/>
          <c:showPercent val="0"/>
          <c:showBubbleSize val="0"/>
        </c:dLbls>
        <c:gapWidth val="0"/>
        <c:overlap val="100"/>
        <c:axId val="1488264063"/>
        <c:axId val="1416627519"/>
      </c:barChart>
      <c:catAx>
        <c:axId val="1488264063"/>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dirty="0"/>
                  <a:t>Semaine épidémiologique</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16627519"/>
        <c:crosses val="autoZero"/>
        <c:auto val="1"/>
        <c:lblAlgn val="ctr"/>
        <c:lblOffset val="100"/>
        <c:noMultiLvlLbl val="0"/>
      </c:catAx>
      <c:valAx>
        <c:axId val="1416627519"/>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dirty="0"/>
                  <a:t>Nombre de cas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88264063"/>
        <c:crosses val="autoZero"/>
        <c:crossBetween val="between"/>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sz="1200">
          <a:solidFill>
            <a:schemeClr val="tx1"/>
          </a:solidFill>
        </a:defRPr>
      </a:pPr>
      <a:endParaRPr lang="fr-FR"/>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dirty="0"/>
              <a:t>Par mois</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fr-FR"/>
        </a:p>
      </c:txPr>
    </c:title>
    <c:autoTitleDeleted val="0"/>
    <c:plotArea>
      <c:layout>
        <c:manualLayout>
          <c:layoutTarget val="inner"/>
          <c:xMode val="edge"/>
          <c:yMode val="edge"/>
          <c:x val="0.14865939264938108"/>
          <c:y val="0.17877657661614157"/>
          <c:w val="0.81894580119360449"/>
          <c:h val="0.51968117600007779"/>
        </c:manualLayout>
      </c:layout>
      <c:barChart>
        <c:barDir val="col"/>
        <c:grouping val="stacked"/>
        <c:varyColors val="0"/>
        <c:ser>
          <c:idx val="0"/>
          <c:order val="0"/>
          <c:spPr>
            <a:solidFill>
              <a:srgbClr val="0065A4"/>
            </a:solidFill>
            <a:ln>
              <a:solidFill>
                <a:schemeClr val="tx1"/>
              </a:solidFill>
            </a:ln>
            <a:effectLst/>
          </c:spPr>
          <c:invertIfNegative val="0"/>
          <c:cat>
            <c:strRef>
              <c:f>Sheet1!$H$10:$H$17</c:f>
              <c:strCache>
                <c:ptCount val="8"/>
                <c:pt idx="0">
                  <c:v>Jan</c:v>
                </c:pt>
                <c:pt idx="1">
                  <c:v>Feb</c:v>
                </c:pt>
                <c:pt idx="2">
                  <c:v>Mar</c:v>
                </c:pt>
                <c:pt idx="3">
                  <c:v>Apr</c:v>
                </c:pt>
                <c:pt idx="4">
                  <c:v>May</c:v>
                </c:pt>
                <c:pt idx="5">
                  <c:v>Jun</c:v>
                </c:pt>
                <c:pt idx="6">
                  <c:v>Jul</c:v>
                </c:pt>
                <c:pt idx="7">
                  <c:v>Aug</c:v>
                </c:pt>
              </c:strCache>
            </c:strRef>
          </c:cat>
          <c:val>
            <c:numRef>
              <c:f>Sheet1!$I$10:$I$17</c:f>
              <c:numCache>
                <c:formatCode>General</c:formatCode>
                <c:ptCount val="8"/>
                <c:pt idx="0">
                  <c:v>8</c:v>
                </c:pt>
                <c:pt idx="1">
                  <c:v>16</c:v>
                </c:pt>
                <c:pt idx="2">
                  <c:v>130</c:v>
                </c:pt>
                <c:pt idx="3">
                  <c:v>220</c:v>
                </c:pt>
                <c:pt idx="4">
                  <c:v>684</c:v>
                </c:pt>
                <c:pt idx="5">
                  <c:v>296</c:v>
                </c:pt>
                <c:pt idx="6">
                  <c:v>235</c:v>
                </c:pt>
                <c:pt idx="7">
                  <c:v>262</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B90-46F4-9176-A597DB851687}"/>
            </c:ext>
          </c:extLst>
        </c:ser>
        <c:dLbls>
          <c:showLegendKey val="0"/>
          <c:showVal val="0"/>
          <c:showCatName val="0"/>
          <c:showSerName val="0"/>
          <c:showPercent val="0"/>
          <c:showBubbleSize val="0"/>
        </c:dLbls>
        <c:gapWidth val="0"/>
        <c:overlap val="100"/>
        <c:axId val="1415267215"/>
        <c:axId val="1485341391"/>
      </c:barChart>
      <c:catAx>
        <c:axId val="1415267215"/>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a:t>Mois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85341391"/>
        <c:crosses val="autoZero"/>
        <c:auto val="1"/>
        <c:lblAlgn val="ctr"/>
        <c:lblOffset val="100"/>
        <c:noMultiLvlLbl val="0"/>
      </c:catAx>
      <c:valAx>
        <c:axId val="1485341391"/>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dirty="0"/>
                  <a:t>Nombre de cas</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1415267215"/>
        <c:crosses val="autoZero"/>
        <c:crossBetween val="between"/>
      </c:valAx>
      <c:spPr>
        <a:noFill/>
        <a:ln>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sz="1200">
          <a:solidFill>
            <a:schemeClr val="tx1"/>
          </a:solidFill>
        </a:defRPr>
      </a:pPr>
      <a:endParaRPr lang="fr-FR"/>
    </a:p>
  </c:txPr>
  <c:externalData r:id="rId3">
    <c:autoUpdate val="0"/>
  </c:externalData>
  <c:userShapes r:id="rId4"/>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514695564045"/>
          <c:y val="7.4117125984252005E-2"/>
          <c:w val="0.75372001921220222"/>
          <c:h val="0.56186051753198585"/>
        </c:manualLayout>
      </c:layout>
      <c:barChart>
        <c:barDir val="col"/>
        <c:grouping val="clustered"/>
        <c:varyColors val="0"/>
        <c:ser>
          <c:idx val="0"/>
          <c:order val="0"/>
          <c:tx>
            <c:strRef>
              <c:f>Sheet1!$B$1</c:f>
              <c:strCache>
                <c:ptCount val="1"/>
                <c:pt idx="0">
                  <c:v>Series 1</c:v>
                </c:pt>
              </c:strCache>
            </c:strRef>
          </c:tx>
          <c:spPr>
            <a:solidFill>
              <a:srgbClr val="109648"/>
            </a:solidFill>
            <a:ln>
              <a:solidFill>
                <a:schemeClr val="tx1"/>
              </a:solidFill>
            </a:ln>
            <a:effectLst/>
          </c:spPr>
          <c:invertIfNegative val="0"/>
          <c:dLbls>
            <c:delete val="1"/>
          </c:dLbls>
          <c:cat>
            <c:strRef>
              <c:f>Sheet1!$A$2:$A$11</c:f>
              <c:strCache>
                <c:ptCount val="10"/>
                <c:pt idx="0">
                  <c:v>Patron</c:v>
                </c:pt>
                <c:pt idx="1">
                  <c:v>Frère</c:v>
                </c:pt>
                <c:pt idx="2">
                  <c:v>Enfant</c:v>
                </c:pt>
                <c:pt idx="3">
                  <c:v>Père</c:v>
                </c:pt>
                <c:pt idx="4">
                  <c:v>Ami</c:v>
                </c:pt>
                <c:pt idx="5">
                  <c:v>Mère</c:v>
                </c:pt>
                <c:pt idx="6">
                  <c:v>Autres</c:v>
                </c:pt>
                <c:pt idx="7">
                  <c:v>Pasteur/Imam</c:v>
                </c:pt>
                <c:pt idx="8">
                  <c:v>Sœur</c:v>
                </c:pt>
                <c:pt idx="9">
                  <c:v>Epouse</c:v>
                </c:pt>
              </c:strCache>
            </c:strRef>
          </c:cat>
          <c:val>
            <c:numRef>
              <c:f>Sheet1!$B$2:$B$11</c:f>
              <c:numCache>
                <c:formatCode>General</c:formatCode>
                <c:ptCount val="10"/>
                <c:pt idx="0">
                  <c:v>2.1</c:v>
                </c:pt>
                <c:pt idx="1">
                  <c:v>9.8000000000000007</c:v>
                </c:pt>
                <c:pt idx="2">
                  <c:v>3.6</c:v>
                </c:pt>
                <c:pt idx="3">
                  <c:v>5.7</c:v>
                </c:pt>
                <c:pt idx="4">
                  <c:v>7.3</c:v>
                </c:pt>
                <c:pt idx="5">
                  <c:v>18.7</c:v>
                </c:pt>
                <c:pt idx="6">
                  <c:v>2.6</c:v>
                </c:pt>
                <c:pt idx="7">
                  <c:v>0</c:v>
                </c:pt>
                <c:pt idx="8">
                  <c:v>13.5</c:v>
                </c:pt>
                <c:pt idx="9">
                  <c:v>36.799999999999997</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5F30-462B-999B-1B3525BAB968}"/>
            </c:ext>
          </c:extLst>
        </c:ser>
        <c:dLbls>
          <c:showLegendKey val="0"/>
          <c:showVal val="1"/>
          <c:showCatName val="0"/>
          <c:showSerName val="0"/>
          <c:showPercent val="0"/>
          <c:showBubbleSize val="0"/>
        </c:dLbls>
        <c:gapWidth val="50"/>
        <c:overlap val="-27"/>
        <c:axId val="-2101770872"/>
        <c:axId val="-2116360248"/>
      </c:barChart>
      <c:catAx>
        <c:axId val="-2101770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a:ea typeface="+mn-ea"/>
                <a:cs typeface="+mn-cs"/>
              </a:defRPr>
            </a:pPr>
            <a:endParaRPr lang="fr-FR"/>
          </a:p>
        </c:txPr>
        <c:crossAx val="-2116360248"/>
        <c:crosses val="autoZero"/>
        <c:auto val="1"/>
        <c:lblAlgn val="ctr"/>
        <c:lblOffset val="100"/>
        <c:noMultiLvlLbl val="0"/>
      </c:catAx>
      <c:valAx>
        <c:axId val="-211636024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Arial"/>
                    <a:ea typeface="+mn-ea"/>
                    <a:cs typeface="+mn-cs"/>
                  </a:defRPr>
                </a:pPr>
                <a:r>
                  <a:rPr lang="en-US" sz="2000" dirty="0">
                    <a:solidFill>
                      <a:schemeClr val="tx1"/>
                    </a:solidFill>
                    <a:latin typeface="Arial"/>
                  </a:rPr>
                  <a:t>% des </a:t>
                </a:r>
                <a:r>
                  <a:rPr lang="en-US" sz="2000" baseline="0" dirty="0">
                    <a:solidFill>
                      <a:schemeClr val="tx1"/>
                    </a:solidFill>
                    <a:latin typeface="Arial"/>
                  </a:rPr>
                  <a:t>répondants</a:t>
                </a:r>
                <a:endParaRPr lang="en-US" sz="2000" dirty="0">
                  <a:solidFill>
                    <a:schemeClr val="tx1"/>
                  </a:solidFill>
                  <a:latin typeface="Arial"/>
                </a:endParaRPr>
              </a:p>
            </c:rich>
          </c:tx>
          <c:layout>
            <c:manualLayout>
              <c:xMode val="edge"/>
              <c:yMode val="edge"/>
              <c:x val="2.8141112760968735E-2"/>
              <c:y val="6.2699674448797538E-2"/>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101770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514695564045"/>
          <c:y val="7.4117125984252005E-2"/>
          <c:w val="0.72189387957620876"/>
          <c:h val="0.53036220472440954"/>
        </c:manualLayout>
      </c:layout>
      <c:barChart>
        <c:barDir val="col"/>
        <c:grouping val="clustered"/>
        <c:varyColors val="0"/>
        <c:ser>
          <c:idx val="0"/>
          <c:order val="0"/>
          <c:tx>
            <c:strRef>
              <c:f>Sheet1!$B$1</c:f>
              <c:strCache>
                <c:ptCount val="1"/>
                <c:pt idx="0">
                  <c:v>Series 1</c:v>
                </c:pt>
              </c:strCache>
            </c:strRef>
          </c:tx>
          <c:spPr>
            <a:solidFill>
              <a:srgbClr val="109648"/>
            </a:solidFill>
            <a:ln>
              <a:solidFill>
                <a:schemeClr val="tx1"/>
              </a:solidFill>
            </a:ln>
            <a:effectLst/>
          </c:spPr>
          <c:invertIfNegative val="0"/>
          <c:dLbls>
            <c:delete val="1"/>
          </c:dLbls>
          <c:cat>
            <c:strRef>
              <c:f>Sheet1!$A$2:$A$11</c:f>
              <c:strCache>
                <c:ptCount val="10"/>
                <c:pt idx="0">
                  <c:v>Epouse</c:v>
                </c:pt>
                <c:pt idx="1">
                  <c:v>Mère</c:v>
                </c:pt>
                <c:pt idx="2">
                  <c:v>Sœur</c:v>
                </c:pt>
                <c:pt idx="3">
                  <c:v>Frère</c:v>
                </c:pt>
                <c:pt idx="4">
                  <c:v>Ami</c:v>
                </c:pt>
                <c:pt idx="5">
                  <c:v>Père</c:v>
                </c:pt>
                <c:pt idx="6">
                  <c:v>Enfant</c:v>
                </c:pt>
                <c:pt idx="7">
                  <c:v>Autres</c:v>
                </c:pt>
                <c:pt idx="8">
                  <c:v>Patron</c:v>
                </c:pt>
                <c:pt idx="9">
                  <c:v>Pasteur/Imam</c:v>
                </c:pt>
              </c:strCache>
            </c:strRef>
          </c:cat>
          <c:val>
            <c:numRef>
              <c:f>Sheet1!$B$2:$B$11</c:f>
              <c:numCache>
                <c:formatCode>General</c:formatCode>
                <c:ptCount val="10"/>
                <c:pt idx="0">
                  <c:v>36.799999999999997</c:v>
                </c:pt>
                <c:pt idx="1">
                  <c:v>18.7</c:v>
                </c:pt>
                <c:pt idx="2">
                  <c:v>13.5</c:v>
                </c:pt>
                <c:pt idx="3">
                  <c:v>9.8000000000000007</c:v>
                </c:pt>
                <c:pt idx="4">
                  <c:v>7.3</c:v>
                </c:pt>
                <c:pt idx="5">
                  <c:v>5.7</c:v>
                </c:pt>
                <c:pt idx="6">
                  <c:v>3.6</c:v>
                </c:pt>
                <c:pt idx="7">
                  <c:v>2.6</c:v>
                </c:pt>
                <c:pt idx="8">
                  <c:v>2.1</c:v>
                </c:pt>
                <c:pt idx="9">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5F30-462B-999B-1B3525BAB968}"/>
            </c:ext>
          </c:extLst>
        </c:ser>
        <c:dLbls>
          <c:showLegendKey val="0"/>
          <c:showVal val="1"/>
          <c:showCatName val="0"/>
          <c:showSerName val="0"/>
          <c:showPercent val="0"/>
          <c:showBubbleSize val="0"/>
        </c:dLbls>
        <c:gapWidth val="50"/>
        <c:overlap val="-27"/>
        <c:axId val="-2101770872"/>
        <c:axId val="-2116360248"/>
      </c:barChart>
      <c:catAx>
        <c:axId val="-2101770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116360248"/>
        <c:crosses val="autoZero"/>
        <c:auto val="1"/>
        <c:lblAlgn val="ctr"/>
        <c:lblOffset val="100"/>
        <c:noMultiLvlLbl val="0"/>
      </c:catAx>
      <c:valAx>
        <c:axId val="-211636024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Arial"/>
                    <a:ea typeface="+mn-ea"/>
                    <a:cs typeface="+mn-cs"/>
                  </a:defRPr>
                </a:pPr>
                <a:r>
                  <a:rPr lang="en-US" sz="2000" dirty="0">
                    <a:solidFill>
                      <a:schemeClr val="tx1"/>
                    </a:solidFill>
                    <a:latin typeface="Arial"/>
                  </a:rPr>
                  <a:t>% des </a:t>
                </a:r>
                <a:r>
                  <a:rPr lang="en-US" sz="2000" baseline="0" dirty="0">
                    <a:solidFill>
                      <a:schemeClr val="tx1"/>
                    </a:solidFill>
                    <a:latin typeface="Arial"/>
                  </a:rPr>
                  <a:t>répondants</a:t>
                </a:r>
                <a:endParaRPr lang="en-US" sz="2000" dirty="0">
                  <a:solidFill>
                    <a:schemeClr val="tx1"/>
                  </a:solidFill>
                  <a:latin typeface="Arial"/>
                </a:endParaRPr>
              </a:p>
            </c:rich>
          </c:tx>
          <c:layout>
            <c:manualLayout>
              <c:xMode val="edge"/>
              <c:yMode val="edge"/>
              <c:x val="2.3180497135953437E-2"/>
              <c:y val="9.5673228346456696E-2"/>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101770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445417683271515E-2"/>
          <c:y val="0.11487455043763464"/>
          <c:w val="0.90255458231672847"/>
          <c:h val="0.51930898440090811"/>
        </c:manualLayout>
      </c:layout>
      <c:barChart>
        <c:barDir val="col"/>
        <c:grouping val="clustered"/>
        <c:varyColors val="0"/>
        <c:ser>
          <c:idx val="0"/>
          <c:order val="0"/>
          <c:tx>
            <c:strRef>
              <c:f>Sheet1!$B$1</c:f>
              <c:strCache>
                <c:ptCount val="1"/>
                <c:pt idx="0">
                  <c:v>Series 1</c:v>
                </c:pt>
              </c:strCache>
            </c:strRef>
          </c:tx>
          <c:spPr>
            <a:solidFill>
              <a:srgbClr val="0065A4"/>
            </a:solidFill>
            <a:ln>
              <a:solidFill>
                <a:schemeClr val="tx1"/>
              </a:solidFill>
            </a:ln>
            <a:effectLst/>
          </c:spPr>
          <c:invertIfNegative val="0"/>
          <c:dLbls>
            <c:delete val="1"/>
          </c:dLbls>
          <c:cat>
            <c:strRef>
              <c:f>Sheet1!$A$2:$A$7</c:f>
              <c:strCache>
                <c:ptCount val="6"/>
                <c:pt idx="0">
                  <c:v>Effets indesirables des médicaments</c:v>
                </c:pt>
                <c:pt idx="1">
                  <c:v>Présence quotidienne à la clinique</c:v>
                </c:pt>
                <c:pt idx="2">
                  <c:v>Manque de soutien familial</c:v>
                </c:pt>
                <c:pt idx="3">
                  <c:v>Attide s des prestatataires de soins de santé</c:v>
                </c:pt>
                <c:pt idx="4">
                  <c:v>Manque des médicaments</c:v>
                </c:pt>
                <c:pt idx="5">
                  <c:v>Attitude du patient</c:v>
                </c:pt>
              </c:strCache>
            </c:strRef>
          </c:cat>
          <c:val>
            <c:numRef>
              <c:f>Sheet1!$B$2:$B$7</c:f>
              <c:numCache>
                <c:formatCode>General</c:formatCode>
                <c:ptCount val="6"/>
                <c:pt idx="0">
                  <c:v>61</c:v>
                </c:pt>
                <c:pt idx="1">
                  <c:v>58</c:v>
                </c:pt>
                <c:pt idx="2">
                  <c:v>58</c:v>
                </c:pt>
                <c:pt idx="3">
                  <c:v>56</c:v>
                </c:pt>
                <c:pt idx="4">
                  <c:v>54</c:v>
                </c:pt>
                <c:pt idx="5">
                  <c:v>45</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B02-4EA3-9778-C24FBD3EA317}"/>
            </c:ext>
          </c:extLst>
        </c:ser>
        <c:dLbls>
          <c:showLegendKey val="0"/>
          <c:showVal val="1"/>
          <c:showCatName val="0"/>
          <c:showSerName val="0"/>
          <c:showPercent val="0"/>
          <c:showBubbleSize val="0"/>
        </c:dLbls>
        <c:gapWidth val="75"/>
        <c:overlap val="-27"/>
        <c:axId val="2097976776"/>
        <c:axId val="-2023691816"/>
      </c:barChart>
      <c:catAx>
        <c:axId val="2097976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a:ea typeface="+mn-ea"/>
                <a:cs typeface="+mn-cs"/>
              </a:defRPr>
            </a:pPr>
            <a:endParaRPr lang="fr-FR"/>
          </a:p>
        </c:txPr>
        <c:crossAx val="-2023691816"/>
        <c:crosses val="autoZero"/>
        <c:auto val="1"/>
        <c:lblAlgn val="ctr"/>
        <c:lblOffset val="100"/>
        <c:noMultiLvlLbl val="0"/>
      </c:catAx>
      <c:valAx>
        <c:axId val="-2023691816"/>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800" b="0" i="0" u="none" strike="noStrike" kern="1200" baseline="0">
                    <a:solidFill>
                      <a:schemeClr val="tx1"/>
                    </a:solidFill>
                    <a:latin typeface="Arial"/>
                    <a:ea typeface="+mn-ea"/>
                    <a:cs typeface="+mn-cs"/>
                  </a:defRPr>
                </a:pPr>
                <a:r>
                  <a:rPr lang="en-US" sz="1800">
                    <a:solidFill>
                      <a:schemeClr val="tx1"/>
                    </a:solidFill>
                    <a:latin typeface="Arial"/>
                  </a:rPr>
                  <a:t>Nombre de </a:t>
                </a:r>
                <a:r>
                  <a:rPr lang="en-US" sz="1800" baseline="0">
                    <a:solidFill>
                      <a:schemeClr val="tx1"/>
                    </a:solidFill>
                    <a:latin typeface="Arial"/>
                  </a:rPr>
                  <a:t>répondants</a:t>
                </a:r>
                <a:endParaRPr lang="en-US" sz="1800">
                  <a:solidFill>
                    <a:schemeClr val="tx1"/>
                  </a:solidFill>
                  <a:latin typeface="Arial"/>
                </a:endParaRPr>
              </a:p>
            </c:rich>
          </c:tx>
          <c:layout>
            <c:manualLayout>
              <c:xMode val="edge"/>
              <c:yMode val="edge"/>
              <c:x val="6.735955236521941E-3"/>
              <c:y val="8.0314410172037165E-2"/>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097976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9514695564045"/>
          <c:y val="7.4117125984252005E-2"/>
          <c:w val="0.86233348925443698"/>
          <c:h val="0.71543168945987001"/>
        </c:manualLayout>
      </c:layout>
      <c:barChart>
        <c:barDir val="bar"/>
        <c:grouping val="clustered"/>
        <c:varyColors val="0"/>
        <c:ser>
          <c:idx val="0"/>
          <c:order val="0"/>
          <c:tx>
            <c:strRef>
              <c:f>Sheet1!$B$1</c:f>
              <c:strCache>
                <c:ptCount val="1"/>
                <c:pt idx="0">
                  <c:v>Series 1</c:v>
                </c:pt>
              </c:strCache>
            </c:strRef>
          </c:tx>
          <c:spPr>
            <a:solidFill>
              <a:srgbClr val="0065A4"/>
            </a:solidFill>
            <a:ln>
              <a:solidFill>
                <a:schemeClr val="tx1"/>
              </a:solidFill>
            </a:ln>
            <a:effectLst/>
          </c:spPr>
          <c:invertIfNegative val="0"/>
          <c:dLbls>
            <c:delete val="1"/>
          </c:dLbls>
          <c:cat>
            <c:strRef>
              <c:f>Sheet1!$A$2:$A$7</c:f>
              <c:strCache>
                <c:ptCount val="6"/>
                <c:pt idx="0">
                  <c:v>Attitude du patient</c:v>
                </c:pt>
                <c:pt idx="1">
                  <c:v>Manque des médicaments</c:v>
                </c:pt>
                <c:pt idx="2">
                  <c:v>Attide s des prestatataires de soins de santé</c:v>
                </c:pt>
                <c:pt idx="3">
                  <c:v>Présence quotidienne à la clinique</c:v>
                </c:pt>
                <c:pt idx="4">
                  <c:v>Manque de soutien familial</c:v>
                </c:pt>
                <c:pt idx="5">
                  <c:v>Effets indesirables des médicaments</c:v>
                </c:pt>
              </c:strCache>
            </c:strRef>
          </c:cat>
          <c:val>
            <c:numRef>
              <c:f>Sheet1!$B$2:$B$7</c:f>
              <c:numCache>
                <c:formatCode>General</c:formatCode>
                <c:ptCount val="6"/>
                <c:pt idx="0">
                  <c:v>45</c:v>
                </c:pt>
                <c:pt idx="1">
                  <c:v>54</c:v>
                </c:pt>
                <c:pt idx="2">
                  <c:v>56</c:v>
                </c:pt>
                <c:pt idx="3">
                  <c:v>58</c:v>
                </c:pt>
                <c:pt idx="4">
                  <c:v>58</c:v>
                </c:pt>
                <c:pt idx="5">
                  <c:v>61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619-4343-9D15-760C9BC926F5}"/>
            </c:ext>
          </c:extLst>
        </c:ser>
        <c:dLbls>
          <c:showLegendKey val="0"/>
          <c:showVal val="1"/>
          <c:showCatName val="0"/>
          <c:showSerName val="0"/>
          <c:showPercent val="0"/>
          <c:showBubbleSize val="0"/>
        </c:dLbls>
        <c:gapWidth val="75"/>
        <c:axId val="-2031783576"/>
        <c:axId val="-2079703048"/>
      </c:barChart>
      <c:catAx>
        <c:axId val="-203178357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79703048"/>
        <c:crosses val="autoZero"/>
        <c:auto val="1"/>
        <c:lblAlgn val="ctr"/>
        <c:lblOffset val="100"/>
        <c:noMultiLvlLbl val="0"/>
      </c:catAx>
      <c:valAx>
        <c:axId val="-2079703048"/>
        <c:scaling>
          <c:orientation val="minMax"/>
        </c:scaling>
        <c:delete val="0"/>
        <c:axPos val="b"/>
        <c:majorGridlines>
          <c:spPr>
            <a:ln w="9525" cap="flat" cmpd="sng" algn="ctr">
              <a:noFill/>
              <a:round/>
            </a:ln>
            <a:effectLst/>
          </c:spPr>
        </c:majorGridlines>
        <c:title>
          <c:tx>
            <c:rich>
              <a:bodyPr rot="0" spcFirstLastPara="1" vertOverflow="ellipsis" vert="horz" wrap="square" anchor="ctr" anchorCtr="1"/>
              <a:lstStyle/>
              <a:p>
                <a:pPr algn="ctr">
                  <a:defRPr lang="en-US" sz="1800" b="0" i="0" u="none" strike="noStrike" kern="1200" baseline="0" dirty="0">
                    <a:solidFill>
                      <a:schemeClr val="tx1"/>
                    </a:solidFill>
                    <a:latin typeface="Arial" panose="020B0604020202020204" pitchFamily="34" charset="0"/>
                    <a:ea typeface="+mn-ea"/>
                    <a:cs typeface="Arial" panose="020B0604020202020204" pitchFamily="34" charset="0"/>
                  </a:defRPr>
                </a:pPr>
                <a:r>
                  <a:rPr lang="en-US" sz="1800" b="0" i="0" u="none" strike="noStrike" kern="1200" baseline="0" dirty="0">
                    <a:solidFill>
                      <a:schemeClr val="tx1"/>
                    </a:solidFill>
                    <a:latin typeface="Arial" panose="020B0604020202020204" pitchFamily="34" charset="0"/>
                    <a:ea typeface="+mn-ea"/>
                    <a:cs typeface="Arial" panose="020B0604020202020204" pitchFamily="34" charset="0"/>
                  </a:rPr>
                  <a:t>Nombre de répondants</a:t>
                </a:r>
              </a:p>
            </c:rich>
          </c:tx>
          <c:overlay val="0"/>
          <c:spPr>
            <a:noFill/>
            <a:ln>
              <a:noFill/>
            </a:ln>
            <a:effectLst/>
          </c:spPr>
        </c:title>
        <c:numFmt formatCode="General" sourceLinked="1"/>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lgn="ctr" rtl="0">
              <a:defRPr lang="en-US" sz="18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31783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2">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56089528074"/>
          <c:y val="5.9615322809923502E-2"/>
          <c:w val="0.83331817936224295"/>
          <c:h val="0.75047108122473705"/>
        </c:manualLayout>
      </c:layout>
      <c:barChart>
        <c:barDir val="col"/>
        <c:grouping val="clustered"/>
        <c:varyColors val="0"/>
        <c:ser>
          <c:idx val="0"/>
          <c:order val="0"/>
          <c:tx>
            <c:strRef>
              <c:f>Sheet1!$B$1</c:f>
              <c:strCache>
                <c:ptCount val="1"/>
                <c:pt idx="0">
                  <c:v>Homme</c:v>
                </c:pt>
              </c:strCache>
            </c:strRef>
          </c:tx>
          <c:spPr>
            <a:solidFill>
              <a:srgbClr val="0065A4"/>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Sheet1!$B$2:$B$6</c:f>
              <c:numCache>
                <c:formatCode>General</c:formatCode>
                <c:ptCount val="5"/>
                <c:pt idx="0">
                  <c:v>8</c:v>
                </c:pt>
                <c:pt idx="1">
                  <c:v>11</c:v>
                </c:pt>
                <c:pt idx="2">
                  <c:v>7</c:v>
                </c:pt>
                <c:pt idx="3">
                  <c:v>25</c:v>
                </c:pt>
                <c:pt idx="4">
                  <c:v>35</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C8EA-4EAA-9C3E-C727E237AD1B}"/>
            </c:ext>
          </c:extLst>
        </c:ser>
        <c:ser>
          <c:idx val="1"/>
          <c:order val="1"/>
          <c:tx>
            <c:strRef>
              <c:f>Sheet1!$C$1</c:f>
              <c:strCache>
                <c:ptCount val="1"/>
                <c:pt idx="0">
                  <c:v>Femme</c:v>
                </c:pt>
              </c:strCache>
            </c:strRef>
          </c:tx>
          <c:spPr>
            <a:solidFill>
              <a:srgbClr val="F7941D"/>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Sheet1!$C$2:$C$6</c:f>
              <c:numCache>
                <c:formatCode>General</c:formatCode>
                <c:ptCount val="5"/>
                <c:pt idx="0">
                  <c:v>11</c:v>
                </c:pt>
                <c:pt idx="1">
                  <c:v>23</c:v>
                </c:pt>
                <c:pt idx="2">
                  <c:v>12</c:v>
                </c:pt>
                <c:pt idx="3">
                  <c:v>10</c:v>
                </c:pt>
                <c:pt idx="4">
                  <c:v>40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C8EA-4EAA-9C3E-C727E237AD1B}"/>
            </c:ext>
          </c:extLst>
        </c:ser>
        <c:dLbls>
          <c:showLegendKey val="0"/>
          <c:showVal val="0"/>
          <c:showCatName val="0"/>
          <c:showSerName val="0"/>
          <c:showPercent val="0"/>
          <c:showBubbleSize val="0"/>
        </c:dLbls>
        <c:gapWidth val="75"/>
        <c:axId val="-2079705576"/>
        <c:axId val="-2107545912"/>
      </c:barChart>
      <c:catAx>
        <c:axId val="-20797055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Arial"/>
                    <a:ea typeface="+mn-ea"/>
                    <a:cs typeface="+mn-cs"/>
                  </a:defRPr>
                </a:pPr>
                <a:r>
                  <a:rPr lang="en-US" sz="2000" baseline="0">
                    <a:solidFill>
                      <a:schemeClr val="tx1"/>
                    </a:solidFill>
                    <a:latin typeface="Arial"/>
                  </a:rPr>
                  <a:t>Âge en mois</a:t>
                </a: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107545912"/>
        <c:crosses val="autoZero"/>
        <c:auto val="1"/>
        <c:lblAlgn val="ctr"/>
        <c:lblOffset val="100"/>
        <c:noMultiLvlLbl val="0"/>
      </c:catAx>
      <c:valAx>
        <c:axId val="-210754591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rgbClr val="000000"/>
                    </a:solidFill>
                    <a:latin typeface="Arial"/>
                    <a:ea typeface="+mn-ea"/>
                    <a:cs typeface="Arial"/>
                  </a:defRPr>
                </a:pPr>
                <a:r>
                  <a:rPr lang="en-US" sz="2000" baseline="0" dirty="0">
                    <a:solidFill>
                      <a:srgbClr val="000000"/>
                    </a:solidFill>
                    <a:latin typeface="Arial"/>
                    <a:cs typeface="Arial"/>
                  </a:rPr>
                  <a:t>Nombre d'enfants avec</a:t>
                </a:r>
              </a:p>
              <a:p>
                <a:pPr>
                  <a:defRPr sz="1330" b="0" i="0" u="none" strike="noStrike" kern="1200" baseline="0">
                    <a:solidFill>
                      <a:srgbClr val="000000"/>
                    </a:solidFill>
                    <a:latin typeface="Arial"/>
                    <a:ea typeface="+mn-ea"/>
                    <a:cs typeface="Arial"/>
                  </a:defRPr>
                </a:pPr>
                <a:r>
                  <a:rPr lang="en-US" sz="2000" baseline="0" dirty="0">
                    <a:solidFill>
                      <a:srgbClr val="000000"/>
                    </a:solidFill>
                    <a:latin typeface="Arial"/>
                    <a:cs typeface="Arial"/>
                  </a:rPr>
                  <a:t>le saturnisme</a:t>
                </a:r>
              </a:p>
            </c:rich>
          </c:tx>
          <c:layout>
            <c:manualLayout>
              <c:xMode val="edge"/>
              <c:yMode val="edge"/>
              <c:x val="2.3267580515780342E-2"/>
              <c:y val="0.10835070652285839"/>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079705576"/>
        <c:crosses val="autoZero"/>
        <c:crossBetween val="between"/>
      </c:valAx>
      <c:spPr>
        <a:noFill/>
        <a:ln>
          <a:noFill/>
        </a:ln>
        <a:effectLst/>
      </c:spPr>
    </c:plotArea>
    <c:legend>
      <c:legendPos val="b"/>
      <c:layout>
        <c:manualLayout>
          <c:xMode val="edge"/>
          <c:yMode val="edge"/>
          <c:x val="0.16117083735693732"/>
          <c:y val="6.155494445274276E-2"/>
          <c:w val="0.262549033643522"/>
          <c:h val="7.9292476745268903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056089528074"/>
          <c:y val="7.4348876550878129E-2"/>
          <c:w val="0.83331817936224295"/>
          <c:h val="0.73573753618705973"/>
        </c:manualLayout>
      </c:layout>
      <c:barChart>
        <c:barDir val="col"/>
        <c:grouping val="stacked"/>
        <c:varyColors val="0"/>
        <c:ser>
          <c:idx val="0"/>
          <c:order val="0"/>
          <c:tx>
            <c:strRef>
              <c:f>Sheet1!$B$1</c:f>
              <c:strCache>
                <c:ptCount val="1"/>
                <c:pt idx="0">
                  <c:v>Homme</c:v>
                </c:pt>
              </c:strCache>
            </c:strRef>
          </c:tx>
          <c:spPr>
            <a:solidFill>
              <a:srgbClr val="0065A4"/>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Sheet1!$B$2:$B$6</c:f>
              <c:numCache>
                <c:formatCode>General</c:formatCode>
                <c:ptCount val="5"/>
                <c:pt idx="0">
                  <c:v>8</c:v>
                </c:pt>
                <c:pt idx="1">
                  <c:v>11</c:v>
                </c:pt>
                <c:pt idx="2">
                  <c:v>7</c:v>
                </c:pt>
                <c:pt idx="3">
                  <c:v>25</c:v>
                </c:pt>
                <c:pt idx="4">
                  <c:v>35</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C8EA-4EAA-9C3E-C727E237AD1B}"/>
            </c:ext>
          </c:extLst>
        </c:ser>
        <c:ser>
          <c:idx val="1"/>
          <c:order val="1"/>
          <c:tx>
            <c:strRef>
              <c:f>Sheet1!$C$1</c:f>
              <c:strCache>
                <c:ptCount val="1"/>
                <c:pt idx="0">
                  <c:v>Femme</c:v>
                </c:pt>
              </c:strCache>
            </c:strRef>
          </c:tx>
          <c:spPr>
            <a:solidFill>
              <a:srgbClr val="F7941D"/>
            </a:solidFill>
            <a:ln>
              <a:solidFill>
                <a:schemeClr val="tx1"/>
              </a:solidFill>
            </a:ln>
            <a:effectLst/>
          </c:spPr>
          <c:invertIfNegative val="0"/>
          <c:cat>
            <c:strRef>
              <c:f>Sheet1!$A$2:$A$6</c:f>
              <c:strCache>
                <c:ptCount val="5"/>
                <c:pt idx="0">
                  <c:v>0-11</c:v>
                </c:pt>
                <c:pt idx="1">
                  <c:v>12-23</c:v>
                </c:pt>
                <c:pt idx="2">
                  <c:v>24-35</c:v>
                </c:pt>
                <c:pt idx="3">
                  <c:v>36-47</c:v>
                </c:pt>
                <c:pt idx="4">
                  <c:v>48-59</c:v>
                </c:pt>
              </c:strCache>
            </c:strRef>
          </c:cat>
          <c:val>
            <c:numRef>
              <c:f>Sheet1!$C$2:$C$6</c:f>
              <c:numCache>
                <c:formatCode>General</c:formatCode>
                <c:ptCount val="5"/>
                <c:pt idx="0">
                  <c:v>11</c:v>
                </c:pt>
                <c:pt idx="1">
                  <c:v>23</c:v>
                </c:pt>
                <c:pt idx="2">
                  <c:v>12</c:v>
                </c:pt>
                <c:pt idx="3">
                  <c:v>10</c:v>
                </c:pt>
                <c:pt idx="4">
                  <c:v>40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C8EA-4EAA-9C3E-C727E237AD1B}"/>
            </c:ext>
          </c:extLst>
        </c:ser>
        <c:dLbls>
          <c:showLegendKey val="0"/>
          <c:showVal val="0"/>
          <c:showCatName val="0"/>
          <c:showSerName val="0"/>
          <c:showPercent val="0"/>
          <c:showBubbleSize val="0"/>
        </c:dLbls>
        <c:gapWidth val="75"/>
        <c:overlap val="100"/>
        <c:axId val="-2079705576"/>
        <c:axId val="-2107545912"/>
      </c:barChart>
      <c:catAx>
        <c:axId val="-207970557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solidFill>
                    <a:latin typeface="Arial"/>
                    <a:ea typeface="+mn-ea"/>
                    <a:cs typeface="+mn-cs"/>
                  </a:defRPr>
                </a:pPr>
                <a:r>
                  <a:rPr lang="en-US" sz="2000" baseline="0">
                    <a:solidFill>
                      <a:schemeClr val="tx1"/>
                    </a:solidFill>
                    <a:latin typeface="Arial"/>
                  </a:rPr>
                  <a:t>Âge en mois</a:t>
                </a:r>
              </a:p>
            </c:rich>
          </c:tx>
          <c:overlay val="0"/>
          <c:spPr>
            <a:noFill/>
            <a:ln>
              <a:noFill/>
            </a:ln>
            <a:effectLst/>
          </c:sp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107545912"/>
        <c:crosses val="autoZero"/>
        <c:auto val="1"/>
        <c:lblAlgn val="ctr"/>
        <c:lblOffset val="100"/>
        <c:noMultiLvlLbl val="0"/>
      </c:catAx>
      <c:valAx>
        <c:axId val="-210754591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Nombre d'enfants avec</a:t>
                </a:r>
              </a:p>
              <a:p>
                <a:pPr>
                  <a:defRPr sz="1330" b="0" i="0" u="none" strike="noStrike" kern="1200" baseline="0">
                    <a:solidFill>
                      <a:srgbClr val="000000"/>
                    </a:solidFill>
                    <a:latin typeface="Arial"/>
                    <a:ea typeface="+mn-ea"/>
                    <a:cs typeface="Arial"/>
                  </a:defRPr>
                </a:pPr>
                <a:r>
                  <a:rPr lang="en-US" sz="2000" baseline="0">
                    <a:solidFill>
                      <a:srgbClr val="000000"/>
                    </a:solidFill>
                    <a:latin typeface="Arial"/>
                    <a:cs typeface="Arial"/>
                  </a:rPr>
                  <a:t>le saturnisme</a:t>
                </a:r>
              </a:p>
            </c:rich>
          </c:tx>
          <c:layout>
            <c:manualLayout>
              <c:xMode val="edge"/>
              <c:yMode val="edge"/>
              <c:x val="1.9469125539834226E-2"/>
              <c:y val="0.13335539109171288"/>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Arial"/>
                <a:ea typeface="+mn-ea"/>
                <a:cs typeface="+mn-cs"/>
              </a:defRPr>
            </a:pPr>
            <a:endParaRPr lang="fr-FR"/>
          </a:p>
        </c:txPr>
        <c:crossAx val="-2079705576"/>
        <c:crosses val="autoZero"/>
        <c:crossBetween val="between"/>
      </c:valAx>
      <c:spPr>
        <a:noFill/>
        <a:ln>
          <a:noFill/>
        </a:ln>
        <a:effectLst/>
      </c:spPr>
    </c:plotArea>
    <c:legend>
      <c:legendPos val="b"/>
      <c:layout>
        <c:manualLayout>
          <c:xMode val="edge"/>
          <c:yMode val="edge"/>
          <c:x val="0.15610623072234248"/>
          <c:y val="7.2984110757171233E-2"/>
          <c:w val="0.27191943106859867"/>
          <c:h val="8.454247339457880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nchor="t" anchorCtr="0"/>
          <a:lstStyle/>
          <a:p>
            <a:pPr>
              <a:defRPr sz="1200">
                <a:latin typeface="Arial" panose="020B0604020202020204" pitchFamily="34" charset="0"/>
                <a:cs typeface="Arial" panose="020B0604020202020204" pitchFamily="34" charset="0"/>
              </a:defRPr>
            </a:pPr>
            <a:r>
              <a:rPr lang="en-US" sz="1200" baseline="0">
                <a:latin typeface="Arial" panose="020B0604020202020204" pitchFamily="34" charset="0"/>
                <a:cs typeface="Arial" panose="020B0604020202020204" pitchFamily="34" charset="0"/>
              </a:rPr>
              <a:t>Nombre de cas par âge en années</a:t>
            </a:r>
            <a:endParaRPr lang="en-US" sz="1200">
              <a:latin typeface="Arial" panose="020B0604020202020204" pitchFamily="34" charset="0"/>
              <a:cs typeface="Arial" panose="020B0604020202020204" pitchFamily="34" charset="0"/>
            </a:endParaRPr>
          </a:p>
        </c:rich>
      </c:tx>
      <c:layout>
        <c:manualLayout>
          <c:xMode val="edge"/>
          <c:yMode val="edge"/>
          <c:x val="0.28113994273443094"/>
          <c:y val="3.4052930883639546E-2"/>
        </c:manualLayout>
      </c:layout>
      <c:overlay val="0"/>
    </c:title>
    <c:autoTitleDeleted val="0"/>
    <c:plotArea>
      <c:layout>
        <c:manualLayout>
          <c:layoutTarget val="inner"/>
          <c:xMode val="edge"/>
          <c:yMode val="edge"/>
          <c:x val="0.15522996279355"/>
          <c:y val="0.12520888434791899"/>
          <c:w val="0.81897117237319506"/>
          <c:h val="0.70069116125097697"/>
        </c:manualLayout>
      </c:layout>
      <c:barChart>
        <c:barDir val="col"/>
        <c:grouping val="clustered"/>
        <c:varyColors val="0"/>
        <c:ser>
          <c:idx val="0"/>
          <c:order val="0"/>
          <c:tx>
            <c:strRef>
              <c:f>Sheet1!$B$1</c:f>
              <c:strCache>
                <c:ptCount val="1"/>
                <c:pt idx="0">
                  <c:v>Série 1</c:v>
                </c:pt>
              </c:strCache>
            </c:strRef>
          </c:tx>
          <c:spPr>
            <a:solidFill>
              <a:srgbClr val="339933"/>
            </a:solidFill>
            <a:ln>
              <a:solidFill>
                <a:schemeClr val="tx1"/>
              </a:solidFill>
            </a:ln>
            <a:effectLst/>
          </c:spPr>
          <c:invertIfNegative val="0"/>
          <c:dLbls>
            <c:delete val="1"/>
          </c:dLbls>
          <c:cat>
            <c:numRef>
              <c:f>Sheet1!$A$2:$A$11</c:f>
              <c:numCache>
                <c:formatCode>0</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12</c:v>
                </c:pt>
                <c:pt idx="1">
                  <c:v>17</c:v>
                </c:pt>
                <c:pt idx="2">
                  <c:v>10</c:v>
                </c:pt>
                <c:pt idx="3">
                  <c:v>21</c:v>
                </c:pt>
                <c:pt idx="4">
                  <c:v>30</c:v>
                </c:pt>
                <c:pt idx="5">
                  <c:v>35</c:v>
                </c:pt>
                <c:pt idx="6">
                  <c:v>25</c:v>
                </c:pt>
                <c:pt idx="7">
                  <c:v>15</c:v>
                </c:pt>
                <c:pt idx="8">
                  <c:v>6</c:v>
                </c:pt>
                <c:pt idx="9">
                  <c:v>4</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5271-4CD5-9F02-D21FCF860DB6}"/>
            </c:ext>
          </c:extLst>
        </c:ser>
        <c:dLbls>
          <c:showLegendKey val="0"/>
          <c:showVal val="1"/>
          <c:showCatName val="0"/>
          <c:showSerName val="0"/>
          <c:showPercent val="0"/>
          <c:showBubbleSize val="0"/>
        </c:dLbls>
        <c:gapWidth val="0"/>
        <c:overlap val="-100"/>
        <c:axId val="-2080106312"/>
        <c:axId val="-2099279128"/>
      </c:barChart>
      <c:catAx>
        <c:axId val="-2080106312"/>
        <c:scaling>
          <c:orientation val="minMax"/>
        </c:scaling>
        <c:delete val="0"/>
        <c:axPos val="b"/>
        <c:title>
          <c:tx>
            <c:rich>
              <a:bodyPr/>
              <a:lstStyle/>
              <a:p>
                <a:pPr>
                  <a:defRPr sz="1200" b="0">
                    <a:latin typeface="Arial" panose="020B0604020202020204" pitchFamily="34" charset="0"/>
                    <a:cs typeface="Arial" panose="020B0604020202020204" pitchFamily="34" charset="0"/>
                  </a:defRPr>
                </a:pPr>
                <a:r>
                  <a:rPr lang="en-US" sz="1200" b="0">
                    <a:latin typeface="Arial" panose="020B0604020202020204" pitchFamily="34" charset="0"/>
                    <a:cs typeface="Arial" panose="020B0604020202020204" pitchFamily="34" charset="0"/>
                  </a:rPr>
                  <a:t>Âge (années)</a:t>
                </a:r>
              </a:p>
            </c:rich>
          </c:tx>
          <c:overlay val="0"/>
        </c:title>
        <c:numFmt formatCode="0"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99279128"/>
        <c:crosses val="autoZero"/>
        <c:auto val="1"/>
        <c:lblAlgn val="ctr"/>
        <c:lblOffset val="10"/>
        <c:noMultiLvlLbl val="0"/>
      </c:catAx>
      <c:valAx>
        <c:axId val="-2099279128"/>
        <c:scaling>
          <c:orientation val="minMax"/>
        </c:scaling>
        <c:delete val="0"/>
        <c:axPos val="l"/>
        <c:majorGridlines>
          <c:spPr>
            <a:ln w="9525" cap="flat" cmpd="sng" algn="ctr">
              <a:noFill/>
              <a:round/>
            </a:ln>
            <a:effectLst/>
          </c:spPr>
        </c:majorGridlines>
        <c:title>
          <c:tx>
            <c:rich>
              <a:bodyPr rot="-5400000" spcFirstLastPara="1" vertOverflow="ellipsis" vert="horz" wrap="square" anchor="t" anchorCtr="0"/>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solidFill>
                      <a:schemeClr val="tx1"/>
                    </a:solidFill>
                    <a:latin typeface="Arial" panose="020B0604020202020204" pitchFamily="34" charset="0"/>
                    <a:cs typeface="Arial" panose="020B0604020202020204" pitchFamily="34" charset="0"/>
                  </a:rPr>
                  <a:t>Cas</a:t>
                </a:r>
              </a:p>
            </c:rich>
          </c:tx>
          <c:layout>
            <c:manualLayout>
              <c:xMode val="edge"/>
              <c:yMode val="edge"/>
              <c:x val="1.41325533350878E-2"/>
              <c:y val="0.32082191767692297"/>
            </c:manualLayout>
          </c:layout>
          <c:overlay val="0"/>
          <c:spPr>
            <a:noFill/>
            <a:ln>
              <a:noFill/>
            </a:ln>
            <a:effectLst/>
          </c:spPr>
        </c:title>
        <c:numFmt formatCode="General" sourceLinked="1"/>
        <c:majorTickMark val="out"/>
        <c:minorTickMark val="none"/>
        <c:tickLblPos val="low"/>
        <c:spPr>
          <a:noFill/>
          <a:ln>
            <a:solidFill>
              <a:srgbClr val="00953A"/>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fr-FR"/>
          </a:p>
        </c:txPr>
        <c:crossAx val="-2080106312"/>
        <c:crosses val="autoZero"/>
        <c:crossBetween val="between"/>
        <c:majorUnit val="10"/>
        <c:minorUnit val="2"/>
      </c:valAx>
      <c:spPr>
        <a:ln>
          <a:noFill/>
        </a:ln>
        <a:effectLst/>
      </c:spPr>
    </c:plotArea>
    <c:plotVisOnly val="1"/>
    <c:dispBlanksAs val="gap"/>
    <c:showDLblsOverMax val="0"/>
  </c:chart>
  <c:spPr>
    <a:noFill/>
    <a:ln>
      <a:solidFill>
        <a:srgbClr val="000000"/>
      </a:solidFill>
    </a:ln>
    <a:effectLst/>
  </c:spPr>
  <c:txPr>
    <a:bodyPr/>
    <a:lstStyle/>
    <a:p>
      <a:pPr>
        <a:defRPr/>
      </a:pPr>
      <a:endParaRPr lang="fr-FR"/>
    </a:p>
  </c:txPr>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09085402786201"/>
          <c:y val="5.4547244094488197E-2"/>
          <c:w val="0.87228094084393304"/>
          <c:h val="0.70763636882346204"/>
        </c:manualLayout>
      </c:layout>
      <c:barChart>
        <c:barDir val="col"/>
        <c:grouping val="clustered"/>
        <c:varyColors val="0"/>
        <c:ser>
          <c:idx val="0"/>
          <c:order val="0"/>
          <c:tx>
            <c:strRef>
              <c:f>Sheet1!$B$1</c:f>
              <c:strCache>
                <c:ptCount val="1"/>
                <c:pt idx="0">
                  <c:v>Homme</c:v>
                </c:pt>
              </c:strCache>
            </c:strRef>
          </c:tx>
          <c:spPr>
            <a:solidFill>
              <a:srgbClr val="0065A4"/>
            </a:solidFill>
            <a:ln>
              <a:solidFill>
                <a:prstClr val="black"/>
              </a:solidFill>
            </a:ln>
            <a:effectLst/>
          </c:spPr>
          <c:invertIfNegative val="0"/>
          <c:cat>
            <c:strRef>
              <c:f>Sheet1!$A$2:$A$7</c:f>
              <c:strCache>
                <c:ptCount val="6"/>
                <c:pt idx="0">
                  <c:v>0-4</c:v>
                </c:pt>
                <c:pt idx="1">
                  <c:v>5-9</c:v>
                </c:pt>
                <c:pt idx="2">
                  <c:v>10-14</c:v>
                </c:pt>
                <c:pt idx="3">
                  <c:v>15-19</c:v>
                </c:pt>
                <c:pt idx="4">
                  <c:v>20-29</c:v>
                </c:pt>
                <c:pt idx="5">
                  <c:v>30+</c:v>
                </c:pt>
              </c:strCache>
            </c:strRef>
          </c:cat>
          <c:val>
            <c:numRef>
              <c:f>Sheet1!$B$2:$B$7</c:f>
              <c:numCache>
                <c:formatCode>General</c:formatCode>
                <c:ptCount val="6"/>
                <c:pt idx="0">
                  <c:v>9</c:v>
                </c:pt>
                <c:pt idx="1">
                  <c:v>34</c:v>
                </c:pt>
                <c:pt idx="2">
                  <c:v>23</c:v>
                </c:pt>
                <c:pt idx="3">
                  <c:v>2</c:v>
                </c:pt>
                <c:pt idx="4">
                  <c:v>2</c:v>
                </c:pt>
                <c:pt idx="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56A6-4383-AD79-5EC29D39E43B}"/>
            </c:ext>
          </c:extLst>
        </c:ser>
        <c:ser>
          <c:idx val="1"/>
          <c:order val="1"/>
          <c:tx>
            <c:strRef>
              <c:f>Sheet1!$C$1</c:f>
              <c:strCache>
                <c:ptCount val="1"/>
                <c:pt idx="0">
                  <c:v>Femme</c:v>
                </c:pt>
              </c:strCache>
            </c:strRef>
          </c:tx>
          <c:spPr>
            <a:solidFill>
              <a:srgbClr val="109648"/>
            </a:solidFill>
            <a:ln>
              <a:solidFill>
                <a:prstClr val="black"/>
              </a:solidFill>
            </a:ln>
            <a:effectLst/>
          </c:spPr>
          <c:invertIfNegative val="0"/>
          <c:cat>
            <c:strRef>
              <c:f>Sheet1!$A$2:$A$7</c:f>
              <c:strCache>
                <c:ptCount val="6"/>
                <c:pt idx="0">
                  <c:v>0-4</c:v>
                </c:pt>
                <c:pt idx="1">
                  <c:v>5-9</c:v>
                </c:pt>
                <c:pt idx="2">
                  <c:v>10-14</c:v>
                </c:pt>
                <c:pt idx="3">
                  <c:v>15-19</c:v>
                </c:pt>
                <c:pt idx="4">
                  <c:v>20-29</c:v>
                </c:pt>
                <c:pt idx="5">
                  <c:v>30+</c:v>
                </c:pt>
              </c:strCache>
            </c:strRef>
          </c:cat>
          <c:val>
            <c:numRef>
              <c:f>Sheet1!$C$2:$C$7</c:f>
              <c:numCache>
                <c:formatCode>General</c:formatCode>
                <c:ptCount val="6"/>
                <c:pt idx="0">
                  <c:v>7</c:v>
                </c:pt>
                <c:pt idx="1">
                  <c:v>20</c:v>
                </c:pt>
                <c:pt idx="2">
                  <c:v>14</c:v>
                </c:pt>
                <c:pt idx="3">
                  <c:v>9</c:v>
                </c:pt>
                <c:pt idx="4">
                  <c:v>8</c:v>
                </c:pt>
                <c:pt idx="5">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56A6-4383-AD79-5EC29D39E43B}"/>
            </c:ext>
          </c:extLst>
        </c:ser>
        <c:dLbls>
          <c:showLegendKey val="0"/>
          <c:showVal val="0"/>
          <c:showCatName val="0"/>
          <c:showSerName val="0"/>
          <c:showPercent val="0"/>
          <c:showBubbleSize val="0"/>
        </c:dLbls>
        <c:gapWidth val="75"/>
        <c:axId val="-2029108344"/>
        <c:axId val="-2029748200"/>
      </c:barChart>
      <c:catAx>
        <c:axId val="-2029108344"/>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b="0" i="0" baseline="0" dirty="0">
                    <a:solidFill>
                      <a:schemeClr val="tx1"/>
                    </a:solidFill>
                    <a:latin typeface="Arial" panose="020B0604020202020204" pitchFamily="34" charset="0"/>
                  </a:rPr>
                  <a:t>Groupe d'âge (années)</a:t>
                </a:r>
              </a:p>
            </c:rich>
          </c:tx>
          <c:overlay val="0"/>
          <c:spPr>
            <a:noFill/>
            <a:ln>
              <a:noFill/>
            </a:ln>
            <a:effectLst/>
          </c:spPr>
        </c:title>
        <c:numFmt formatCode="General" sourceLinked="1"/>
        <c:majorTickMark val="none"/>
        <c:minorTickMark val="none"/>
        <c:tickLblPos val="nextTo"/>
        <c:spPr>
          <a:noFill/>
          <a:ln w="9525" cap="flat" cmpd="sng" algn="ctr">
            <a:solidFill>
              <a:prstClr val="black"/>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fr-FR"/>
          </a:p>
        </c:txPr>
        <c:crossAx val="-2029748200"/>
        <c:crosses val="autoZero"/>
        <c:auto val="1"/>
        <c:lblAlgn val="ctr"/>
        <c:lblOffset val="100"/>
        <c:noMultiLvlLbl val="0"/>
      </c:catAx>
      <c:valAx>
        <c:axId val="-2029748200"/>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b="0" i="0" baseline="0">
                    <a:solidFill>
                      <a:schemeClr val="tx1"/>
                    </a:solidFill>
                    <a:latin typeface="Arial" panose="020B0604020202020204" pitchFamily="34" charset="0"/>
                  </a:rPr>
                  <a:t>Nombre de cas</a:t>
                </a:r>
              </a:p>
            </c:rich>
          </c:tx>
          <c:layout>
            <c:manualLayout>
              <c:xMode val="edge"/>
              <c:yMode val="edge"/>
              <c:x val="1.4264045859016106E-2"/>
              <c:y val="0.19399030478333065"/>
            </c:manualLayout>
          </c:layout>
          <c:overlay val="0"/>
          <c:spPr>
            <a:noFill/>
            <a:ln>
              <a:noFill/>
            </a:ln>
            <a:effectLst/>
          </c:spPr>
        </c:title>
        <c:numFmt formatCode="General" sourceLinked="1"/>
        <c:majorTickMark val="out"/>
        <c:minorTickMark val="none"/>
        <c:tickLblPos val="nextTo"/>
        <c:spPr>
          <a:noFill/>
          <a:ln>
            <a:solidFill>
              <a:prstClr val="black"/>
            </a:solid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mn-cs"/>
              </a:defRPr>
            </a:pPr>
            <a:endParaRPr lang="fr-FR"/>
          </a:p>
        </c:txPr>
        <c:crossAx val="-2029108344"/>
        <c:crosses val="autoZero"/>
        <c:crossBetween val="between"/>
        <c:majorUnit val="5"/>
        <c:minorUnit val="1"/>
      </c:valAx>
      <c:spPr>
        <a:noFill/>
        <a:ln>
          <a:noFill/>
        </a:ln>
        <a:effectLst/>
      </c:spPr>
    </c:plotArea>
    <c:legend>
      <c:legendPos val="tr"/>
      <c:overlay val="1"/>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9887466107533E-2"/>
          <c:y val="5.6611610794934611E-2"/>
          <c:w val="0.78546586359238091"/>
          <c:h val="0.75031263624939093"/>
        </c:manualLayout>
      </c:layout>
      <c:barChart>
        <c:barDir val="col"/>
        <c:grouping val="stacked"/>
        <c:varyColors val="0"/>
        <c:ser>
          <c:idx val="2"/>
          <c:order val="0"/>
          <c:tx>
            <c:strRef>
              <c:f>Sheet1!$B$1</c:f>
              <c:strCache>
                <c:ptCount val="1"/>
                <c:pt idx="0">
                  <c:v>2013</c:v>
                </c:pt>
              </c:strCache>
            </c:strRef>
          </c:tx>
          <c:spPr>
            <a:solidFill>
              <a:srgbClr val="0065A4"/>
            </a:solidFill>
            <a:ln>
              <a:noFill/>
            </a:ln>
            <a:effectLst/>
          </c:spPr>
          <c:invertIfNegative val="0"/>
          <c:cat>
            <c:strRef>
              <c:f>Sheet1!$A$2:$A$13</c:f>
              <c:strCache>
                <c:ptCount val="12"/>
                <c:pt idx="0">
                  <c:v>jan</c:v>
                </c:pt>
                <c:pt idx="1">
                  <c:v>fév</c:v>
                </c:pt>
                <c:pt idx="2">
                  <c:v>mar</c:v>
                </c:pt>
                <c:pt idx="3">
                  <c:v>avr</c:v>
                </c:pt>
                <c:pt idx="4">
                  <c:v>mai</c:v>
                </c:pt>
                <c:pt idx="5">
                  <c:v>juin</c:v>
                </c:pt>
                <c:pt idx="6">
                  <c:v>juil</c:v>
                </c:pt>
                <c:pt idx="7">
                  <c:v>aou</c:v>
                </c:pt>
                <c:pt idx="8">
                  <c:v>sep</c:v>
                </c:pt>
                <c:pt idx="9">
                  <c:v>oct</c:v>
                </c:pt>
                <c:pt idx="10">
                  <c:v>nov</c:v>
                </c:pt>
                <c:pt idx="11">
                  <c:v>déc</c:v>
                </c:pt>
              </c:strCache>
            </c:strRef>
          </c:cat>
          <c:val>
            <c:numRef>
              <c:f>Sheet1!$B$2:$B$13</c:f>
              <c:numCache>
                <c:formatCode>General</c:formatCode>
                <c:ptCount val="12"/>
                <c:pt idx="0">
                  <c:v>0</c:v>
                </c:pt>
                <c:pt idx="1">
                  <c:v>0</c:v>
                </c:pt>
                <c:pt idx="2">
                  <c:v>0</c:v>
                </c:pt>
                <c:pt idx="3">
                  <c:v>0</c:v>
                </c:pt>
                <c:pt idx="4">
                  <c:v>0</c:v>
                </c:pt>
                <c:pt idx="5">
                  <c:v>0</c:v>
                </c:pt>
                <c:pt idx="6">
                  <c:v>3</c:v>
                </c:pt>
                <c:pt idx="7">
                  <c:v>9</c:v>
                </c:pt>
                <c:pt idx="8">
                  <c:v>7</c:v>
                </c:pt>
                <c:pt idx="9">
                  <c:v>1</c:v>
                </c:pt>
                <c:pt idx="10">
                  <c:v>0</c:v>
                </c:pt>
                <c:pt idx="11">
                  <c:v>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65EA-43D0-929F-CE918F3CC21D}"/>
            </c:ext>
          </c:extLst>
        </c:ser>
        <c:ser>
          <c:idx val="1"/>
          <c:order val="1"/>
          <c:tx>
            <c:strRef>
              <c:f>Sheet1!$C$1</c:f>
              <c:strCache>
                <c:ptCount val="1"/>
                <c:pt idx="0">
                  <c:v>2014</c:v>
                </c:pt>
              </c:strCache>
            </c:strRef>
          </c:tx>
          <c:spPr>
            <a:solidFill>
              <a:schemeClr val="accent2"/>
            </a:solidFill>
            <a:ln>
              <a:noFill/>
            </a:ln>
            <a:effectLst/>
          </c:spPr>
          <c:invertIfNegative val="0"/>
          <c:cat>
            <c:strRef>
              <c:f>Sheet1!$A$2:$A$13</c:f>
              <c:strCache>
                <c:ptCount val="12"/>
                <c:pt idx="0">
                  <c:v>jan</c:v>
                </c:pt>
                <c:pt idx="1">
                  <c:v>fév</c:v>
                </c:pt>
                <c:pt idx="2">
                  <c:v>mar</c:v>
                </c:pt>
                <c:pt idx="3">
                  <c:v>avr</c:v>
                </c:pt>
                <c:pt idx="4">
                  <c:v>mai</c:v>
                </c:pt>
                <c:pt idx="5">
                  <c:v>juin</c:v>
                </c:pt>
                <c:pt idx="6">
                  <c:v>juil</c:v>
                </c:pt>
                <c:pt idx="7">
                  <c:v>aou</c:v>
                </c:pt>
                <c:pt idx="8">
                  <c:v>sep</c:v>
                </c:pt>
                <c:pt idx="9">
                  <c:v>oct</c:v>
                </c:pt>
                <c:pt idx="10">
                  <c:v>nov</c:v>
                </c:pt>
                <c:pt idx="11">
                  <c:v>déc</c:v>
                </c:pt>
              </c:strCache>
            </c:strRef>
          </c:cat>
          <c:val>
            <c:numRef>
              <c:f>Sheet1!$C$2:$C$13</c:f>
              <c:numCache>
                <c:formatCode>General</c:formatCode>
                <c:ptCount val="12"/>
                <c:pt idx="0">
                  <c:v>1</c:v>
                </c:pt>
                <c:pt idx="1">
                  <c:v>0</c:v>
                </c:pt>
                <c:pt idx="2">
                  <c:v>2</c:v>
                </c:pt>
                <c:pt idx="3">
                  <c:v>0</c:v>
                </c:pt>
                <c:pt idx="4">
                  <c:v>0</c:v>
                </c:pt>
                <c:pt idx="5">
                  <c:v>1</c:v>
                </c:pt>
                <c:pt idx="6">
                  <c:v>0</c:v>
                </c:pt>
                <c:pt idx="7">
                  <c:v>5</c:v>
                </c:pt>
                <c:pt idx="8">
                  <c:v>0</c:v>
                </c:pt>
                <c:pt idx="9">
                  <c:v>1</c:v>
                </c:pt>
                <c:pt idx="10">
                  <c:v>1</c:v>
                </c:pt>
                <c:pt idx="11">
                  <c:v>2</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65EA-43D0-929F-CE918F3CC21D}"/>
            </c:ext>
          </c:extLst>
        </c:ser>
        <c:ser>
          <c:idx val="0"/>
          <c:order val="2"/>
          <c:tx>
            <c:strRef>
              <c:f>Sheet1!$D$1</c:f>
              <c:strCache>
                <c:ptCount val="1"/>
                <c:pt idx="0">
                  <c:v>2015</c:v>
                </c:pt>
              </c:strCache>
            </c:strRef>
          </c:tx>
          <c:spPr>
            <a:solidFill>
              <a:srgbClr val="009900"/>
            </a:solidFill>
            <a:ln>
              <a:noFill/>
            </a:ln>
            <a:effectLst/>
          </c:spPr>
          <c:invertIfNegative val="0"/>
          <c:cat>
            <c:strRef>
              <c:f>Sheet1!$A$2:$A$13</c:f>
              <c:strCache>
                <c:ptCount val="12"/>
                <c:pt idx="0">
                  <c:v>jan</c:v>
                </c:pt>
                <c:pt idx="1">
                  <c:v>fév</c:v>
                </c:pt>
                <c:pt idx="2">
                  <c:v>mar</c:v>
                </c:pt>
                <c:pt idx="3">
                  <c:v>avr</c:v>
                </c:pt>
                <c:pt idx="4">
                  <c:v>mai</c:v>
                </c:pt>
                <c:pt idx="5">
                  <c:v>juin</c:v>
                </c:pt>
                <c:pt idx="6">
                  <c:v>juil</c:v>
                </c:pt>
                <c:pt idx="7">
                  <c:v>aou</c:v>
                </c:pt>
                <c:pt idx="8">
                  <c:v>sep</c:v>
                </c:pt>
                <c:pt idx="9">
                  <c:v>oct</c:v>
                </c:pt>
                <c:pt idx="10">
                  <c:v>nov</c:v>
                </c:pt>
                <c:pt idx="11">
                  <c:v>déc</c:v>
                </c:pt>
              </c:strCache>
            </c:strRef>
          </c:cat>
          <c:val>
            <c:numRef>
              <c:f>Sheet1!$D$2:$D$13</c:f>
              <c:numCache>
                <c:formatCode>General</c:formatCode>
                <c:ptCount val="12"/>
                <c:pt idx="0">
                  <c:v>0</c:v>
                </c:pt>
                <c:pt idx="1">
                  <c:v>1</c:v>
                </c:pt>
                <c:pt idx="2">
                  <c:v>0</c:v>
                </c:pt>
                <c:pt idx="3">
                  <c:v>1</c:v>
                </c:pt>
                <c:pt idx="4">
                  <c:v>0</c:v>
                </c:pt>
                <c:pt idx="5">
                  <c:v>0</c:v>
                </c:pt>
                <c:pt idx="6">
                  <c:v>0</c:v>
                </c:pt>
                <c:pt idx="7">
                  <c:v>0</c:v>
                </c:pt>
                <c:pt idx="8">
                  <c:v>0</c:v>
                </c:pt>
                <c:pt idx="9">
                  <c:v>0</c:v>
                </c:pt>
                <c:pt idx="10">
                  <c:v>0</c:v>
                </c:pt>
                <c:pt idx="11">
                  <c:v>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65EA-43D0-929F-CE918F3CC21D}"/>
            </c:ext>
          </c:extLst>
        </c:ser>
        <c:dLbls>
          <c:showLegendKey val="0"/>
          <c:showVal val="0"/>
          <c:showCatName val="0"/>
          <c:showSerName val="0"/>
          <c:showPercent val="0"/>
          <c:showBubbleSize val="0"/>
        </c:dLbls>
        <c:gapWidth val="150"/>
        <c:overlap val="100"/>
        <c:axId val="204269984"/>
        <c:axId val="192655568"/>
      </c:barChart>
      <c:catAx>
        <c:axId val="204269984"/>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92655568"/>
        <c:crosses val="autoZero"/>
        <c:auto val="1"/>
        <c:lblAlgn val="ctr"/>
        <c:lblOffset val="100"/>
        <c:noMultiLvlLbl val="0"/>
      </c:catAx>
      <c:valAx>
        <c:axId val="192655568"/>
        <c:scaling>
          <c:orientation val="minMax"/>
        </c:scaling>
        <c:delete val="0"/>
        <c:axPos val="l"/>
        <c:majorGridlines>
          <c:spPr>
            <a:ln w="9525" cap="flat" cmpd="sng" algn="ctr">
              <a:solidFill>
                <a:schemeClr val="bg1"/>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204269984"/>
        <c:crosses val="autoZero"/>
        <c:crossBetween val="between"/>
      </c:valAx>
      <c:spPr>
        <a:noFill/>
        <a:ln>
          <a:noFill/>
        </a:ln>
        <a:effectLst/>
      </c:spPr>
    </c:plotArea>
    <c:legend>
      <c:legendPos val="r"/>
      <c:layout>
        <c:manualLayout>
          <c:xMode val="edge"/>
          <c:yMode val="edge"/>
          <c:x val="0.79141031117883631"/>
          <c:y val="9.0085917262958115E-2"/>
          <c:w val="0.19395036039014421"/>
          <c:h val="0.22560908383295589"/>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legend>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Viscéral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C6D-4E53-A845-0422D9711D75}"/>
            </c:ext>
          </c:extLst>
        </c:ser>
        <c:ser>
          <c:idx val="1"/>
          <c:order val="1"/>
          <c:tx>
            <c:strRef>
              <c:f>Sheet1!$C$1</c:f>
              <c:strCache>
                <c:ptCount val="1"/>
                <c:pt idx="0">
                  <c:v>Cutanée</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0C6D-4E53-A845-0422D9711D75}"/>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Année</a:t>
                </a:r>
              </a:p>
            </c:rich>
          </c:tx>
          <c:layout>
            <c:manualLayout>
              <c:xMode val="edge"/>
              <c:yMode val="edge"/>
              <c:x val="0.48555139191722108"/>
              <c:y val="0.89524334914253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Nombre de </a:t>
                </a:r>
                <a:r>
                  <a:rPr lang="en-US" sz="2000" baseline="0" dirty="0">
                    <a:solidFill>
                      <a:schemeClr val="tx1"/>
                    </a:solidFill>
                  </a:rPr>
                  <a:t>cas signalés</a:t>
                </a:r>
                <a:endParaRPr lang="en-US" sz="2000" dirty="0">
                  <a:solidFill>
                    <a:schemeClr val="tx1"/>
                  </a:solidFill>
                </a:endParaRPr>
              </a:p>
            </c:rich>
          </c:tx>
          <c:layout>
            <c:manualLayout>
              <c:xMode val="edge"/>
              <c:yMode val="edge"/>
              <c:x val="3.8724893671146371E-3"/>
              <c:y val="7.8328666110742406E-2"/>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legend>
    <c:plotVisOnly val="1"/>
    <c:dispBlanksAs val="zero"/>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Viscéral</c:v>
                </c:pt>
              </c:strCache>
            </c:strRef>
          </c:tx>
          <c:spPr>
            <a:ln w="31750" cap="rnd">
              <a:solidFill>
                <a:srgbClr val="0065A4"/>
              </a:solidFill>
              <a:round/>
            </a:ln>
            <a:effectLst/>
          </c:spPr>
          <c:marker>
            <c:symbol val="circle"/>
            <c:size val="6"/>
            <c:spPr>
              <a:solidFill>
                <a:srgbClr val="0065A4"/>
              </a:solidFill>
              <a:ln w="38100">
                <a:solidFill>
                  <a:srgbClr val="0065A4"/>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Sheet1!$B$2:$B$14</c:f>
              <c:numCache>
                <c:formatCode>General</c:formatCode>
                <c:ptCount val="13"/>
                <c:pt idx="0">
                  <c:v>3597</c:v>
                </c:pt>
                <c:pt idx="1">
                  <c:v>3651</c:v>
                </c:pt>
                <c:pt idx="2">
                  <c:v>3604</c:v>
                </c:pt>
                <c:pt idx="3">
                  <c:v>3852</c:v>
                </c:pt>
                <c:pt idx="4">
                  <c:v>3693</c:v>
                </c:pt>
                <c:pt idx="5">
                  <c:v>3716</c:v>
                </c:pt>
                <c:pt idx="6">
                  <c:v>3894</c:v>
                </c:pt>
                <c:pt idx="7">
                  <c:v>2770</c:v>
                </c:pt>
                <c:pt idx="8">
                  <c:v>3253</c:v>
                </c:pt>
                <c:pt idx="9">
                  <c:v>3453</c:v>
                </c:pt>
                <c:pt idx="10">
                  <c:v>3289</c:v>
                </c:pt>
                <c:pt idx="11">
                  <c:v>3200</c:v>
                </c:pt>
                <c:pt idx="12">
                  <c:v>4297</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AD3A-40E2-AA35-362F6DC0A0C0}"/>
            </c:ext>
          </c:extLst>
        </c:ser>
        <c:ser>
          <c:idx val="1"/>
          <c:order val="1"/>
          <c:tx>
            <c:strRef>
              <c:f>Sheet1!$C$1</c:f>
              <c:strCache>
                <c:ptCount val="1"/>
                <c:pt idx="0">
                  <c:v>Cutanée</c:v>
                </c:pt>
              </c:strCache>
            </c:strRef>
          </c:tx>
          <c:spPr>
            <a:ln w="31750" cap="sq">
              <a:solidFill>
                <a:srgbClr val="F7941D"/>
              </a:solidFill>
              <a:round/>
            </a:ln>
            <a:effectLst/>
          </c:spPr>
          <c:marker>
            <c:symbol val="square"/>
            <c:size val="6"/>
            <c:spPr>
              <a:solidFill>
                <a:srgbClr val="F7941D"/>
              </a:solidFill>
              <a:ln w="38100">
                <a:solidFill>
                  <a:srgbClr val="F7941D"/>
                </a:solidFill>
              </a:ln>
              <a:effectLst/>
            </c:spPr>
          </c:marker>
          <c:cat>
            <c:numRef>
              <c:f>Sheet1!$A$2:$A$14</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Sheet1!$C$2:$C$14</c:f>
              <c:numCache>
                <c:formatCode>General</c:formatCode>
                <c:ptCount val="13"/>
                <c:pt idx="0">
                  <c:v>26685</c:v>
                </c:pt>
                <c:pt idx="1">
                  <c:v>22397</c:v>
                </c:pt>
                <c:pt idx="2">
                  <c:v>21530</c:v>
                </c:pt>
                <c:pt idx="3">
                  <c:v>20123</c:v>
                </c:pt>
                <c:pt idx="4">
                  <c:v>21989</c:v>
                </c:pt>
                <c:pt idx="5">
                  <c:v>22397</c:v>
                </c:pt>
                <c:pt idx="6">
                  <c:v>21395</c:v>
                </c:pt>
                <c:pt idx="7">
                  <c:v>23547</c:v>
                </c:pt>
                <c:pt idx="8">
                  <c:v>18226</c:v>
                </c:pt>
                <c:pt idx="9">
                  <c:v>20418</c:v>
                </c:pt>
                <c:pt idx="10">
                  <c:v>19395</c:v>
                </c:pt>
                <c:pt idx="11">
                  <c:v>12690</c:v>
                </c:pt>
                <c:pt idx="12">
                  <c:v>17809</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AD3A-40E2-AA35-362F6DC0A0C0}"/>
            </c:ext>
          </c:extLst>
        </c:ser>
        <c:dLbls>
          <c:showLegendKey val="0"/>
          <c:showVal val="0"/>
          <c:showCatName val="0"/>
          <c:showSerName val="0"/>
          <c:showPercent val="0"/>
          <c:showBubbleSize val="0"/>
        </c:dLbls>
        <c:marker val="1"/>
        <c:smooth val="0"/>
        <c:axId val="480950416"/>
        <c:axId val="1964578784"/>
      </c:lineChart>
      <c:catAx>
        <c:axId val="480950416"/>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Année</a:t>
                </a:r>
              </a:p>
            </c:rich>
          </c:tx>
          <c:layout>
            <c:manualLayout>
              <c:xMode val="edge"/>
              <c:yMode val="edge"/>
              <c:x val="0.45489933925504777"/>
              <c:y val="0.895243334260365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1964578784"/>
        <c:crosses val="autoZero"/>
        <c:auto val="1"/>
        <c:lblAlgn val="ctr"/>
        <c:lblOffset val="100"/>
        <c:noMultiLvlLbl val="0"/>
      </c:catAx>
      <c:valAx>
        <c:axId val="196457878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sz="2000" dirty="0">
                    <a:solidFill>
                      <a:schemeClr val="tx1"/>
                    </a:solidFill>
                  </a:rPr>
                  <a:t>Nombre de </a:t>
                </a:r>
                <a:r>
                  <a:rPr lang="en-US" sz="2000" baseline="0" dirty="0">
                    <a:solidFill>
                      <a:schemeClr val="tx1"/>
                    </a:solidFill>
                  </a:rPr>
                  <a:t>cas signalés</a:t>
                </a:r>
                <a:endParaRPr lang="en-US" sz="2000" dirty="0">
                  <a:solidFill>
                    <a:schemeClr val="tx1"/>
                  </a:solidFill>
                </a:endParaRPr>
              </a:p>
            </c:rich>
          </c:tx>
          <c:layout>
            <c:manualLayout>
              <c:xMode val="edge"/>
              <c:yMode val="edge"/>
              <c:x val="3.8724893671146371E-3"/>
              <c:y val="0.11480140502284701"/>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80950416"/>
        <c:crosses val="autoZero"/>
        <c:crossBetween val="between"/>
      </c:valAx>
      <c:spPr>
        <a:noFill/>
        <a:ln>
          <a:noFill/>
        </a:ln>
        <a:effectLst/>
      </c:spPr>
    </c:plotArea>
    <c:legend>
      <c:legendPos val="t"/>
      <c:layout>
        <c:manualLayout>
          <c:xMode val="edge"/>
          <c:yMode val="edge"/>
          <c:x val="0.62412507805994999"/>
          <c:y val="6.1795433754812258E-2"/>
          <c:w val="0.31763931843337567"/>
          <c:h val="9.3242543974844508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legend>
    <c:plotVisOnly val="1"/>
    <c:dispBlanksAs val="zero"/>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1CE-4FCD-A517-644AC2C260D6}"/>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bg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US" sz="2000" baseline="0" dirty="0">
                    <a:solidFill>
                      <a:schemeClr val="bg1"/>
                    </a:solidFill>
                  </a:rPr>
                  <a:t>Nombre de cas confirmés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fr-FR"/>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37559541168465"/>
          <c:y val="0.14886345870810244"/>
          <c:w val="0.85283938466025078"/>
          <c:h val="0.62128040821499375"/>
        </c:manualLayout>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8CBD-4665-9427-CF7B942C2D76}"/>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lang="fr-FR" sz="1000" b="0" i="0" u="none" strike="noStrike" kern="1200" baseline="0" noProof="0">
                    <a:solidFill>
                      <a:schemeClr val="tx1"/>
                    </a:solidFill>
                    <a:latin typeface="+mn-lt"/>
                    <a:ea typeface="+mn-ea"/>
                    <a:cs typeface="+mn-cs"/>
                  </a:defRPr>
                </a:pPr>
                <a:r>
                  <a:rPr lang="fr-FR" sz="2000" baseline="0" noProof="0" dirty="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lang="fr-FR" sz="1000" b="0" i="0" u="none" strike="noStrike" kern="1200" baseline="0" noProof="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19860017497811"/>
          <c:y val="8.0813816283476961E-2"/>
          <c:w val="0.85283938466025078"/>
          <c:h val="0.69858928975816736"/>
        </c:manualLayout>
      </c:layout>
      <c:lineChart>
        <c:grouping val="standard"/>
        <c:varyColors val="0"/>
        <c:ser>
          <c:idx val="0"/>
          <c:order val="0"/>
          <c:spPr>
            <a:ln w="28575" cap="rnd">
              <a:noFill/>
              <a:round/>
            </a:ln>
            <a:effectLst/>
          </c:spPr>
          <c:marker>
            <c:symbol val="square"/>
            <c:size val="7"/>
            <c:spPr>
              <a:solidFill>
                <a:schemeClr val="bg1"/>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037D-4BD4-986C-4034B7658D7B}"/>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Nombre de cas confirmés</a:t>
                </a:r>
              </a:p>
            </c:rich>
          </c:tx>
          <c:layout>
            <c:manualLayout>
              <c:xMode val="edge"/>
              <c:yMode val="edge"/>
              <c:x val="2.0061728395061727E-2"/>
              <c:y val="8.3841193787916712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noFill/>
              <a:round/>
            </a:ln>
            <a:effectLst/>
          </c:spPr>
          <c:marker>
            <c:symbol val="square"/>
            <c:size val="7"/>
            <c:spPr>
              <a:solidFill>
                <a:srgbClr val="109648"/>
              </a:solidFill>
              <a:ln w="9525">
                <a:noFill/>
              </a:ln>
              <a:effectLst/>
            </c:spPr>
          </c:marker>
          <c:cat>
            <c:numRef>
              <c:f>Sheet1!$B$4:$AH$4</c:f>
              <c:numCache>
                <c:formatCode>General</c:formatCode>
                <c:ptCount val="33"/>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numCache>
            </c:numRef>
          </c:cat>
          <c:val>
            <c:numRef>
              <c:f>Sheet1!$B$5:$AH$5</c:f>
              <c:numCache>
                <c:formatCode>General</c:formatCode>
                <c:ptCount val="33"/>
                <c:pt idx="0">
                  <c:v>0</c:v>
                </c:pt>
                <c:pt idx="1">
                  <c:v>3</c:v>
                </c:pt>
                <c:pt idx="2">
                  <c:v>5</c:v>
                </c:pt>
                <c:pt idx="3">
                  <c:v>1</c:v>
                </c:pt>
                <c:pt idx="4">
                  <c:v>4</c:v>
                </c:pt>
                <c:pt idx="5">
                  <c:v>1</c:v>
                </c:pt>
                <c:pt idx="6">
                  <c:v>0</c:v>
                </c:pt>
                <c:pt idx="7">
                  <c:v>3</c:v>
                </c:pt>
                <c:pt idx="8">
                  <c:v>6</c:v>
                </c:pt>
                <c:pt idx="9">
                  <c:v>14</c:v>
                </c:pt>
                <c:pt idx="10">
                  <c:v>16</c:v>
                </c:pt>
                <c:pt idx="11">
                  <c:v>7</c:v>
                </c:pt>
                <c:pt idx="12">
                  <c:v>9</c:v>
                </c:pt>
                <c:pt idx="13">
                  <c:v>4</c:v>
                </c:pt>
                <c:pt idx="14">
                  <c:v>6</c:v>
                </c:pt>
                <c:pt idx="15">
                  <c:v>6</c:v>
                </c:pt>
                <c:pt idx="16">
                  <c:v>17</c:v>
                </c:pt>
                <c:pt idx="17">
                  <c:v>18</c:v>
                </c:pt>
                <c:pt idx="18">
                  <c:v>17</c:v>
                </c:pt>
                <c:pt idx="19">
                  <c:v>13</c:v>
                </c:pt>
                <c:pt idx="20">
                  <c:v>15</c:v>
                </c:pt>
                <c:pt idx="21">
                  <c:v>17</c:v>
                </c:pt>
                <c:pt idx="22">
                  <c:v>24</c:v>
                </c:pt>
                <c:pt idx="23">
                  <c:v>15</c:v>
                </c:pt>
                <c:pt idx="24">
                  <c:v>18</c:v>
                </c:pt>
                <c:pt idx="25">
                  <c:v>28</c:v>
                </c:pt>
                <c:pt idx="26">
                  <c:v>23</c:v>
                </c:pt>
                <c:pt idx="27">
                  <c:v>36</c:v>
                </c:pt>
                <c:pt idx="28">
                  <c:v>35</c:v>
                </c:pt>
                <c:pt idx="29">
                  <c:v>56</c:v>
                </c:pt>
                <c:pt idx="30">
                  <c:v>38</c:v>
                </c:pt>
                <c:pt idx="31">
                  <c:v>86</c:v>
                </c:pt>
                <c:pt idx="32">
                  <c:v>106</c:v>
                </c:pt>
              </c:numCache>
            </c:numRef>
          </c:val>
          <c:smooth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73D6-400B-AC40-51C3985917AA}"/>
            </c:ext>
          </c:extLst>
        </c:ser>
        <c:dLbls>
          <c:showLegendKey val="0"/>
          <c:showVal val="0"/>
          <c:showCatName val="0"/>
          <c:showSerName val="0"/>
          <c:showPercent val="0"/>
          <c:showBubbleSize val="0"/>
        </c:dLbls>
        <c:marker val="1"/>
        <c:smooth val="0"/>
        <c:axId val="453341232"/>
        <c:axId val="453333688"/>
      </c:lineChart>
      <c:catAx>
        <c:axId val="45334123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a:solidFill>
                      <a:schemeClr val="tx1"/>
                    </a:solidFill>
                  </a:rPr>
                  <a:t>Semaine de la surveillance, 2019</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33688"/>
        <c:crosses val="autoZero"/>
        <c:auto val="1"/>
        <c:lblAlgn val="ctr"/>
        <c:lblOffset val="100"/>
        <c:tickLblSkip val="2"/>
        <c:noMultiLvlLbl val="0"/>
      </c:catAx>
      <c:valAx>
        <c:axId val="453333688"/>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US" sz="2000" baseline="0" dirty="0">
                    <a:solidFill>
                      <a:schemeClr val="tx1"/>
                    </a:solidFill>
                  </a:rPr>
                  <a:t>Nombre de cas confirmés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fr-FR"/>
            </a:p>
          </c:txPr>
        </c:title>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fr-FR"/>
          </a:p>
        </c:txPr>
        <c:crossAx val="453341232"/>
        <c:crosses val="autoZero"/>
        <c:crossBetween val="between"/>
        <c:minorUnit val="10"/>
      </c:valAx>
      <c:spPr>
        <a:noFill/>
        <a:ln w="25400">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2.xml.rels><?xml version="1.0" encoding="UTF-8" standalone="yes"?>
<Relationships xmlns="http://schemas.openxmlformats.org/package/2006/relationships"><Relationship Id="rId1" Type="http://schemas.openxmlformats.org/officeDocument/2006/relationships/image" Target="../media/image22.png"/></Relationships>
</file>

<file path=ppt/drawings/_rels/drawing3.xml.rels><?xml version="1.0" encoding="UTF-8" standalone="yes"?>
<Relationships xmlns="http://schemas.openxmlformats.org/package/2006/relationships"><Relationship Id="rId1" Type="http://schemas.openxmlformats.org/officeDocument/2006/relationships/image" Target="../media/image23.png"/></Relationships>
</file>

<file path=ppt/drawings/drawing1.xml><?xml version="1.0" encoding="utf-8"?>
<c:userShapes xmlns:c="http://schemas.openxmlformats.org/drawingml/2006/chart">
  <cdr:relSizeAnchor xmlns:cdr="http://schemas.openxmlformats.org/drawingml/2006/chartDrawing">
    <cdr:from>
      <cdr:x>0</cdr:x>
      <cdr:y>0.03564</cdr:y>
    </cdr:from>
    <cdr:to>
      <cdr:x>1</cdr:x>
      <cdr:y>0.17458</cdr:y>
    </cdr:to>
    <cdr:sp macro="" textlink="">
      <cdr:nvSpPr>
        <cdr:cNvPr id="2" name="Text Placeholder 6"/>
        <cdr:cNvSpPr>
          <a:spLocks xmlns:a="http://schemas.openxmlformats.org/drawingml/2006/main" noGrp="1"/>
        </cdr:cNvSpPr>
      </cdr:nvSpPr>
      <cdr:spPr>
        <a:xfrm xmlns:a="http://schemas.openxmlformats.org/drawingml/2006/main">
          <a:off x="0" y="133352"/>
          <a:ext cx="8732521" cy="519860"/>
        </a:xfrm>
        <a:prstGeom xmlns:a="http://schemas.openxmlformats.org/drawingml/2006/main" prst="rect">
          <a:avLst/>
        </a:prstGeom>
      </cdr:spPr>
      <cdr:txBody>
        <a:bodyPr xmlns:a="http://schemas.openxmlformats.org/drawingml/2006/main"/>
        <a:lstStyle xmlns:a="http://schemas.openxmlformats.org/drawingml/2006/main">
          <a:lvl1pPr marL="0" indent="0" algn="l" defTabSz="914400" rtl="0" eaLnBrk="1" latinLnBrk="0" hangingPunct="1">
            <a:spcBef>
              <a:spcPct val="20000"/>
            </a:spcBef>
            <a:buFont typeface="Arial" panose="020B0604020202020204" pitchFamily="34" charset="0"/>
            <a:buNone/>
            <a:defRPr sz="2000" kern="1200">
              <a:solidFill>
                <a:schemeClr val="accent5"/>
              </a:solidFill>
              <a:latin typeface="Arial"/>
              <a:ea typeface="+mn-ea"/>
              <a:cs typeface="Arial"/>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accent5"/>
              </a:solidFill>
              <a:latin typeface="Arial"/>
              <a:ea typeface="+mn-ea"/>
              <a:cs typeface="Arial"/>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xmlns:a="http://schemas.openxmlformats.org/drawingml/2006/main">
          <a:pPr algn="ctr"/>
          <a:r>
            <a:rPr lang="en-US" sz="2400" b="1" dirty="0">
              <a:solidFill>
                <a:schemeClr val="tx1"/>
              </a:solidFill>
            </a:rPr>
            <a:t>Human and bovine cases of anthrax reported in District X, 2024</a:t>
          </a:r>
        </a:p>
        <a:p xmlns:a="http://schemas.openxmlformats.org/drawingml/2006/main">
          <a:pPr algn="ctr"/>
          <a:endParaRPr lang="en-US" dirty="0"/>
        </a:p>
      </cdr:txBody>
    </cdr:sp>
  </cdr:relSizeAnchor>
</c:userShapes>
</file>

<file path=ppt/drawings/drawing2.xml><?xml version="1.0" encoding="utf-8"?>
<c:userShapes xmlns:c="http://schemas.openxmlformats.org/drawingml/2006/chart">
  <cdr:relSizeAnchor xmlns:cdr="http://schemas.openxmlformats.org/drawingml/2006/chartDrawing">
    <cdr:from>
      <cdr:x>0.05942</cdr:x>
      <cdr:y>0.64567</cdr:y>
    </cdr:from>
    <cdr:to>
      <cdr:x>0.98599</cdr:x>
      <cdr:y>0.85375</cdr:y>
    </cdr:to>
    <cdr:sp macro="" textlink="">
      <cdr:nvSpPr>
        <cdr:cNvPr id="2" name="TextBox 1">
          <a:extLst xmlns:a="http://schemas.openxmlformats.org/drawingml/2006/main">
            <a:ext uri="{FF2B5EF4-FFF2-40B4-BE49-F238E27FC236}">
              <a16:creationId xmlns:a16="http://schemas.microsoft.com/office/drawing/2014/main" id="{B6C6CEED-5922-0259-DC68-C413412A3819}"/>
            </a:ext>
          </a:extLst>
        </cdr:cNvPr>
        <cdr:cNvSpPr txBox="1"/>
      </cdr:nvSpPr>
      <cdr:spPr>
        <a:xfrm xmlns:a="http://schemas.openxmlformats.org/drawingml/2006/main">
          <a:off x="624840" y="1623611"/>
          <a:ext cx="9743440" cy="52324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endParaRPr lang="fr-FR" sz="1100" dirty="0"/>
        </a:p>
      </cdr:txBody>
    </cdr:sp>
  </cdr:relSizeAnchor>
  <cdr:relSizeAnchor xmlns:cdr="http://schemas.openxmlformats.org/drawingml/2006/chartDrawing">
    <cdr:from>
      <cdr:x>0.08309</cdr:x>
      <cdr:y>0.64938</cdr:y>
    </cdr:from>
    <cdr:to>
      <cdr:x>0.98213</cdr:x>
      <cdr:y>0.83499</cdr:y>
    </cdr:to>
    <cdr:pic>
      <cdr:nvPicPr>
        <cdr:cNvPr id="6" name="Picture 5">
          <a:extLst xmlns:a="http://schemas.openxmlformats.org/drawingml/2006/main">
            <a:ext uri="{FF2B5EF4-FFF2-40B4-BE49-F238E27FC236}">
              <a16:creationId xmlns:a16="http://schemas.microsoft.com/office/drawing/2014/main" id="{FB90FACE-71AE-EE08-D146-A563ECE97CB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rot="16200000">
          <a:off x="5367337" y="-2860635"/>
          <a:ext cx="466725" cy="9453880"/>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0.17124</cdr:x>
      <cdr:y>0.78104</cdr:y>
    </cdr:from>
    <cdr:to>
      <cdr:x>0.96787</cdr:x>
      <cdr:y>0.86824</cdr:y>
    </cdr:to>
    <cdr:sp macro="" textlink="">
      <cdr:nvSpPr>
        <cdr:cNvPr id="2" name="Rectangle 1">
          <a:extLst xmlns:a="http://schemas.openxmlformats.org/drawingml/2006/main">
            <a:ext uri="{FF2B5EF4-FFF2-40B4-BE49-F238E27FC236}">
              <a16:creationId xmlns:a16="http://schemas.microsoft.com/office/drawing/2014/main" id="{BCF34223-0DC0-2BCC-F188-9A3818D5C795}"/>
            </a:ext>
          </a:extLst>
        </cdr:cNvPr>
        <cdr:cNvSpPr/>
      </cdr:nvSpPr>
      <cdr:spPr>
        <a:xfrm xmlns:a="http://schemas.openxmlformats.org/drawingml/2006/main">
          <a:off x="817263" y="2011614"/>
          <a:ext cx="3801979" cy="22458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0.17767</cdr:x>
      <cdr:y>0.74097</cdr:y>
    </cdr:from>
    <cdr:to>
      <cdr:x>0.95188</cdr:x>
      <cdr:y>0.84067</cdr:y>
    </cdr:to>
    <cdr:pic>
      <cdr:nvPicPr>
        <cdr:cNvPr id="4" name="chart">
          <a:extLst xmlns:a="http://schemas.openxmlformats.org/drawingml/2006/main">
            <a:ext uri="{FF2B5EF4-FFF2-40B4-BE49-F238E27FC236}">
              <a16:creationId xmlns:a16="http://schemas.microsoft.com/office/drawing/2014/main" id="{ECE9B4AF-A37E-D4DC-5190-626D5B0A18F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905496" y="2058379"/>
          <a:ext cx="3945775" cy="276979"/>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45" tIns="48309" rIns="96645" bIns="48309" anchor="t"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45" tIns="48309" rIns="96645" bIns="48309" anchor="t" anchorCtr="0">
            <a:noAutofit/>
          </a:bodyPr>
          <a:lstStyle>
            <a:lvl1pPr marR="0" lvl="0" algn="r"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4"/>
            <a:ext cx="3169920" cy="481726"/>
          </a:xfrm>
          <a:prstGeom prst="rect">
            <a:avLst/>
          </a:prstGeom>
          <a:noFill/>
          <a:ln>
            <a:noFill/>
          </a:ln>
        </p:spPr>
        <p:txBody>
          <a:bodyPr spcFirstLastPara="1" wrap="square" lIns="96645" tIns="48309" rIns="96645" bIns="48309" anchor="b"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200"/>
            </a:pPr>
            <a:fld id="{00000000-1234-1234-1234-123412341234}" type="slidenum">
              <a:rPr lang="fr-FR" sz="1300" smtClean="0">
                <a:solidFill>
                  <a:schemeClr val="dk1"/>
                </a:solidFill>
                <a:latin typeface="Calibri"/>
                <a:ea typeface="Calibri"/>
                <a:cs typeface="Calibri"/>
                <a:sym typeface="Calibri"/>
              </a:rPr>
              <a:pPr algn="r">
                <a:buSzPts val="1200"/>
              </a:pPr>
              <a:t>‹#›</a:t>
            </a:fld>
            <a:endParaRPr lang="fr-FR" sz="13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p>
          <a:p>
            <a:pPr marL="0" indent="0">
              <a:buClr>
                <a:schemeClr val="dk1"/>
              </a:buClr>
              <a:buSzPts val="1200"/>
            </a:pPr>
            <a:endParaRPr lang="fr-FR" b="1" noProof="0" dirty="0">
              <a:latin typeface="Arial"/>
              <a:ea typeface="Arial"/>
              <a:cs typeface="Arial"/>
              <a:sym typeface="Arial"/>
            </a:endParaRPr>
          </a:p>
          <a:p>
            <a:pPr marL="181240" indent="-181240" defTabSz="966612">
              <a:buClr>
                <a:schemeClr val="dk1"/>
              </a:buClr>
              <a:buSzPts val="1200"/>
              <a:buFont typeface="Wingdings" panose="05000000000000000000" pitchFamily="2" charset="2"/>
              <a:buChar char="v"/>
              <a:defRPr/>
            </a:pPr>
            <a:r>
              <a:rPr lang="fr-FR" sz="1300" i="1" dirty="0">
                <a:latin typeface="+mn-lt"/>
                <a:ea typeface="Aptos" panose="020B0004020202020204" pitchFamily="34" charset="0"/>
              </a:rPr>
              <a:t>N'hésitez pas à modifier cette présentation pour l'adapter à votre contexte local.  Si des modifications sont apportées, veuillez l'indiquer : </a:t>
            </a:r>
            <a:r>
              <a:rPr lang="fr-FR" sz="1300" b="1" i="1" dirty="0">
                <a:latin typeface="+mn-lt"/>
                <a:ea typeface="Aptos" panose="020B0004020202020204" pitchFamily="34" charset="0"/>
              </a:rPr>
              <a:t>« Cette présentation a été partiellement modifiée par rapport à la version originale du CDC » </a:t>
            </a:r>
            <a:r>
              <a:rPr lang="fr-FR" sz="1300" i="1" dirty="0">
                <a:latin typeface="+mn-lt"/>
                <a:ea typeface="Aptos" panose="020B0004020202020204" pitchFamily="34" charset="0"/>
              </a:rPr>
              <a:t>sur cette diapositive.</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noProof="0" dirty="0">
                <a:latin typeface="Arial"/>
                <a:ea typeface="Arial"/>
                <a:cs typeface="Arial"/>
                <a:sym typeface="Arial"/>
              </a:rPr>
              <a:t>une partie essentielle de l'épidémiologie descriptive est l'affichage des données. L'affichage des données est essentiel à la fois pour l'analyse et la communication.</a:t>
            </a:r>
            <a:endParaRPr lang="fr-FR" noProof="0" dirty="0"/>
          </a:p>
          <a:p>
            <a:pPr marL="0" indent="0">
              <a:buClr>
                <a:schemeClr val="dk1"/>
              </a:buClr>
              <a:buSzPts val="1200"/>
            </a:pPr>
            <a:endParaRPr dirty="0"/>
          </a:p>
        </p:txBody>
      </p:sp>
      <p:sp>
        <p:nvSpPr>
          <p:cNvPr id="287" name="Google Shape;287;p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a:t>
            </a:fld>
            <a:endParaRPr sz="19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1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méthodes les plus utilisées par les épidémiologistes pour organiser et présenter les données sont les tableaux, les graphiques et les cartes.  Nous parlerons des </a:t>
            </a:r>
            <a:r>
              <a:rPr lang="fr-FR" sz="1300" b="1" dirty="0">
                <a:latin typeface="Arial"/>
                <a:ea typeface="Arial"/>
                <a:cs typeface="Arial"/>
                <a:sym typeface="Arial"/>
              </a:rPr>
              <a:t>&lt;CLIQUER&gt; </a:t>
            </a:r>
            <a:r>
              <a:rPr lang="fr-FR" sz="1300" dirty="0">
                <a:latin typeface="Arial"/>
                <a:ea typeface="Arial"/>
                <a:cs typeface="Arial"/>
                <a:sym typeface="Arial"/>
              </a:rPr>
              <a:t>tableaux 2 par 2, </a:t>
            </a:r>
            <a:r>
              <a:rPr lang="fr-FR" sz="1300" b="1" dirty="0">
                <a:latin typeface="Arial"/>
                <a:ea typeface="Arial"/>
                <a:cs typeface="Arial"/>
                <a:sym typeface="Arial"/>
              </a:rPr>
              <a:t>&lt;CLIQUER&gt; </a:t>
            </a:r>
            <a:r>
              <a:rPr lang="fr-FR" sz="1300" dirty="0">
                <a:latin typeface="Arial"/>
                <a:ea typeface="Arial"/>
                <a:cs typeface="Arial"/>
                <a:sym typeface="Arial"/>
              </a:rPr>
              <a:t>des graphiques à barres, </a:t>
            </a:r>
            <a:r>
              <a:rPr lang="fr-FR" sz="1300" b="1" dirty="0">
                <a:latin typeface="Arial"/>
                <a:ea typeface="Arial"/>
                <a:cs typeface="Arial"/>
                <a:sym typeface="Arial"/>
              </a:rPr>
              <a:t>&lt;CLIQUER&gt; </a:t>
            </a:r>
            <a:r>
              <a:rPr lang="fr-FR" sz="1300" dirty="0">
                <a:latin typeface="Arial"/>
                <a:ea typeface="Arial"/>
                <a:cs typeface="Arial"/>
                <a:sym typeface="Arial"/>
              </a:rPr>
              <a:t>et des cartes ponctuelles, pour n'en citer que quelques-unes.</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Dans les diapositives qui suivent, nous examinerons plus en détail chaque méthode d'organisation des données.</a:t>
            </a:r>
            <a:endParaRPr lang="fr-FR" noProof="0" dirty="0"/>
          </a:p>
          <a:p>
            <a:pPr marL="0" indent="0">
              <a:spcBef>
                <a:spcPts val="1269"/>
              </a:spcBef>
              <a:buClr>
                <a:schemeClr val="dk1"/>
              </a:buClr>
              <a:buSzPts val="1200"/>
            </a:pPr>
            <a:endParaRPr dirty="0"/>
          </a:p>
        </p:txBody>
      </p:sp>
      <p:sp>
        <p:nvSpPr>
          <p:cNvPr id="353" name="Google Shape;353;p1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10</a:t>
            </a:fld>
            <a:endParaRPr sz="19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p>
          <a:p>
            <a:pPr marL="0" indent="0">
              <a:buClr>
                <a:schemeClr val="dk1"/>
              </a:buClr>
              <a:buSzPts val="1200"/>
            </a:pPr>
            <a:endParaRPr lang="fr-FR" sz="1300" dirty="0">
              <a:latin typeface="Arial"/>
              <a:ea typeface="Arial"/>
              <a:cs typeface="Arial"/>
              <a:sym typeface="Arial"/>
            </a:endParaRPr>
          </a:p>
          <a:p>
            <a:pPr marL="181240" indent="-181240">
              <a:spcBef>
                <a:spcPts val="1903"/>
              </a:spcBef>
              <a:buClr>
                <a:schemeClr val="dk1"/>
              </a:buClr>
              <a:buSzPts val="1800"/>
              <a:buFont typeface="Noto Sans Symbols"/>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Commençons par les tableaux.  En fait, vous devriez toujours commencer par les tableaux !  Les tableaux vous permettent de voir les données, donc, avant de créer tout type de graphique, vous devriez d'abord examiner les données dans un tableau.</a:t>
            </a:r>
          </a:p>
          <a:p>
            <a:pPr marL="0" indent="0">
              <a:spcBef>
                <a:spcPts val="634"/>
              </a:spcBef>
              <a:buClr>
                <a:schemeClr val="dk1"/>
              </a:buClr>
              <a:buSzPts val="1200"/>
            </a:pPr>
            <a:endParaRPr dirty="0"/>
          </a:p>
        </p:txBody>
      </p:sp>
      <p:sp>
        <p:nvSpPr>
          <p:cNvPr id="367" name="Google Shape;367;p1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11</a:t>
            </a:fld>
            <a:endParaRPr sz="19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À quoi servent les tableaux ?</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b="1" u="none" noProof="0" dirty="0">
                <a:latin typeface="Arial"/>
                <a:ea typeface="Arial"/>
                <a:cs typeface="Arial"/>
                <a:sym typeface="Arial"/>
              </a:rPr>
              <a:t> </a:t>
            </a:r>
            <a:r>
              <a:rPr lang="fr-FR" b="0" u="none" noProof="0" dirty="0">
                <a:latin typeface="Arial"/>
                <a:ea typeface="Arial"/>
                <a:cs typeface="Arial"/>
                <a:sym typeface="Arial"/>
              </a:rPr>
              <a:t>les participants pour</a:t>
            </a:r>
            <a:r>
              <a:rPr lang="fr-FR" sz="1300" dirty="0">
                <a:latin typeface="Arial"/>
                <a:ea typeface="Arial"/>
                <a:cs typeface="Arial"/>
                <a:sym typeface="Arial"/>
              </a:rPr>
              <a:t> leurs réponses et discutez </a:t>
            </a:r>
            <a:r>
              <a:rPr lang="fr-FR" sz="1300" i="1" dirty="0">
                <a:latin typeface="Arial"/>
                <a:ea typeface="Arial"/>
                <a:cs typeface="Arial"/>
                <a:sym typeface="Arial"/>
              </a:rPr>
              <a:t>brièvement</a:t>
            </a:r>
            <a:r>
              <a:rPr lang="fr-FR" b="1" noProof="0" dirty="0">
                <a:latin typeface="Arial"/>
                <a:ea typeface="Arial"/>
                <a:cs typeface="Arial"/>
                <a:sym typeface="Arial"/>
              </a:rPr>
              <a:t>. &lt;</a:t>
            </a:r>
            <a:r>
              <a:rPr lang="fr-FR" sz="1300" b="1" dirty="0">
                <a:latin typeface="Arial"/>
                <a:ea typeface="Arial"/>
                <a:cs typeface="Arial"/>
                <a:sym typeface="Arial"/>
              </a:rPr>
              <a:t>CLIQUER</a:t>
            </a:r>
            <a:r>
              <a:rPr lang="fr-FR" b="1" noProof="0" dirty="0">
                <a:latin typeface="Arial"/>
                <a:ea typeface="Arial"/>
                <a:cs typeface="Arial"/>
                <a:sym typeface="Arial"/>
              </a:rPr>
              <a:t>&gt; </a:t>
            </a:r>
            <a:r>
              <a:rPr lang="fr-FR" noProof="0" dirty="0">
                <a:latin typeface="Arial"/>
                <a:ea typeface="Arial"/>
                <a:cs typeface="Arial"/>
                <a:sym typeface="Arial"/>
              </a:rPr>
              <a:t>pour passer à la diapositive suivante avec la réponse</a:t>
            </a:r>
            <a:r>
              <a:rPr lang="fr-FR" b="1" noProof="0" dirty="0">
                <a:latin typeface="Arial"/>
                <a:ea typeface="Arial"/>
                <a:cs typeface="Arial"/>
                <a:sym typeface="Arial"/>
              </a:rPr>
              <a:t>.</a:t>
            </a:r>
            <a:endParaRPr lang="fr-FR" noProof="0" dirty="0">
              <a:latin typeface="Arial"/>
              <a:ea typeface="Arial"/>
              <a:cs typeface="Arial"/>
              <a:sym typeface="Arial"/>
            </a:endParaRPr>
          </a:p>
        </p:txBody>
      </p:sp>
      <p:sp>
        <p:nvSpPr>
          <p:cNvPr id="373" name="Google Shape;373;p1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12</a:t>
            </a:fld>
            <a:endParaRPr sz="19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1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a:t>
            </a:r>
            <a:r>
              <a:rPr lang="fr-FR" b="1" u="sng" noProof="0" dirty="0">
                <a:latin typeface="Arial"/>
                <a:ea typeface="Arial"/>
                <a:cs typeface="Arial"/>
                <a:sym typeface="Arial"/>
              </a:rPr>
              <a:t>tes</a:t>
            </a:r>
            <a:r>
              <a:rPr lang="fr-FR" sz="1300" b="1" dirty="0">
                <a:latin typeface="Arial"/>
                <a:ea typeface="Arial"/>
                <a:cs typeface="Arial"/>
                <a:sym typeface="Arial"/>
              </a:rPr>
              <a:t> : </a:t>
            </a:r>
            <a:r>
              <a:rPr lang="fr-FR" sz="1300" dirty="0">
                <a:latin typeface="Arial"/>
                <a:ea typeface="Arial"/>
                <a:cs typeface="Arial"/>
                <a:sym typeface="Arial"/>
              </a:rPr>
              <a:t>Les tableaux sont utilisés pour organiser les données qui sont trop détaillées ou compliquées pour être décrites de manière adéquate dans un texte. </a:t>
            </a:r>
            <a:endParaRPr lang="fr-FR" noProof="0" dirty="0">
              <a:latin typeface="Arial"/>
              <a:ea typeface="Arial"/>
              <a:cs typeface="Arial"/>
              <a:sym typeface="Arial"/>
            </a:endParaRPr>
          </a:p>
          <a:p>
            <a:pPr marL="342342"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Animez</a:t>
            </a:r>
            <a:r>
              <a:rPr lang="fr-FR" b="1" u="none" noProof="0" dirty="0">
                <a:latin typeface="Arial"/>
                <a:ea typeface="Arial"/>
                <a:cs typeface="Arial"/>
                <a:sym typeface="Arial"/>
              </a:rPr>
              <a:t> </a:t>
            </a:r>
            <a:r>
              <a:rPr lang="fr-FR" noProof="0" dirty="0">
                <a:latin typeface="Arial"/>
                <a:ea typeface="Arial"/>
                <a:cs typeface="Arial"/>
                <a:sym typeface="Arial"/>
              </a:rPr>
              <a:t>une brève discussion, </a:t>
            </a:r>
            <a:r>
              <a:rPr lang="fr-FR" i="1" noProof="0" dirty="0">
                <a:latin typeface="Arial"/>
                <a:ea typeface="Arial"/>
                <a:cs typeface="Arial"/>
                <a:sym typeface="Arial"/>
              </a:rPr>
              <a:t>si nécessaire</a:t>
            </a:r>
            <a:r>
              <a:rPr lang="fr-FR" noProof="0" dirty="0">
                <a:latin typeface="Arial"/>
                <a:ea typeface="Arial"/>
                <a:cs typeface="Arial"/>
                <a:sym typeface="Arial"/>
              </a:rPr>
              <a:t>.</a:t>
            </a:r>
            <a:endParaRPr lang="fr-FR" noProof="0" dirty="0"/>
          </a:p>
          <a:p>
            <a:pPr marL="0" indent="0">
              <a:buClr>
                <a:schemeClr val="dk1"/>
              </a:buClr>
              <a:buSzPts val="1200"/>
            </a:pPr>
            <a:endParaRPr i="1" dirty="0"/>
          </a:p>
        </p:txBody>
      </p:sp>
      <p:sp>
        <p:nvSpPr>
          <p:cNvPr id="381" name="Google Shape;381;p1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13</a:t>
            </a:fld>
            <a:endParaRPr sz="19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b="1" dirty="0">
              <a:latin typeface="Arial"/>
              <a:ea typeface="Arial"/>
              <a:cs typeface="Arial"/>
              <a:sym typeface="Arial"/>
            </a:endParaRPr>
          </a:p>
          <a:p>
            <a:pPr marL="181240" indent="-181240">
              <a:spcBef>
                <a:spcPts val="634"/>
              </a:spcBef>
              <a:buClr>
                <a:schemeClr val="dk1"/>
              </a:buClr>
              <a:buSzPts val="1800"/>
              <a:buFont typeface="Noto Sans Symbols"/>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 tableau contient des données organisées en </a:t>
            </a:r>
            <a:r>
              <a:rPr lang="fr-FR" sz="1300" b="1" dirty="0">
                <a:latin typeface="Arial"/>
                <a:ea typeface="Arial"/>
                <a:cs typeface="Arial"/>
                <a:sym typeface="Arial"/>
              </a:rPr>
              <a:t>&lt;CLIQUER&gt; </a:t>
            </a:r>
            <a:r>
              <a:rPr lang="fr-FR" sz="1300" dirty="0">
                <a:latin typeface="Arial"/>
                <a:ea typeface="Arial"/>
                <a:cs typeface="Arial"/>
                <a:sym typeface="Arial"/>
              </a:rPr>
              <a:t>lignes et </a:t>
            </a:r>
            <a:r>
              <a:rPr lang="fr-FR" sz="1300" b="1" dirty="0">
                <a:latin typeface="Arial"/>
                <a:ea typeface="Arial"/>
                <a:cs typeface="Arial"/>
                <a:sym typeface="Arial"/>
              </a:rPr>
              <a:t>&lt;CLIQUER&gt; </a:t>
            </a:r>
            <a:r>
              <a:rPr lang="fr-FR" sz="1300" dirty="0">
                <a:latin typeface="Arial"/>
                <a:ea typeface="Arial"/>
                <a:cs typeface="Arial"/>
                <a:sym typeface="Arial"/>
              </a:rPr>
              <a:t>colonnes. </a:t>
            </a:r>
            <a:r>
              <a:rPr lang="fr-FR" sz="1300" b="1" dirty="0">
                <a:latin typeface="Arial"/>
                <a:ea typeface="Arial"/>
                <a:cs typeface="Arial"/>
                <a:sym typeface="Arial"/>
              </a:rPr>
              <a:t>&lt;CLIQUER&gt; </a:t>
            </a:r>
            <a:r>
              <a:rPr lang="fr-FR" sz="1300" dirty="0">
                <a:latin typeface="Arial"/>
                <a:ea typeface="Arial"/>
                <a:cs typeface="Arial"/>
                <a:sym typeface="Arial"/>
              </a:rPr>
              <a:t>Chaque bloc de données dans le tableau est appelé cellule. Dans ce tableau, le nombre dans chaque cellule représente le nombre de personnes. </a:t>
            </a:r>
            <a:r>
              <a:rPr lang="fr-FR" sz="1300" b="1" dirty="0">
                <a:latin typeface="Arial"/>
                <a:ea typeface="Arial"/>
                <a:cs typeface="Arial"/>
                <a:sym typeface="Arial"/>
              </a:rPr>
              <a:t>&lt;CLIQUER&gt; </a:t>
            </a:r>
            <a:r>
              <a:rPr lang="fr-FR" sz="1300" dirty="0">
                <a:latin typeface="Arial"/>
                <a:ea typeface="Arial"/>
                <a:cs typeface="Arial"/>
                <a:sym typeface="Arial"/>
              </a:rPr>
              <a:t>Le tableau comporte des noms de ligne à gauche </a:t>
            </a:r>
            <a:r>
              <a:rPr lang="fr-FR" sz="1300" b="1" dirty="0">
                <a:latin typeface="Arial"/>
                <a:ea typeface="Arial"/>
                <a:cs typeface="Arial"/>
                <a:sym typeface="Arial"/>
              </a:rPr>
              <a:t>&lt;CLIQUER&gt; </a:t>
            </a:r>
            <a:r>
              <a:rPr lang="fr-FR" sz="1300" dirty="0">
                <a:latin typeface="Arial"/>
                <a:ea typeface="Arial"/>
                <a:cs typeface="Arial"/>
                <a:sym typeface="Arial"/>
              </a:rPr>
              <a:t>et des noms de colonne en haut. Les noms de lignes et de colonnes représentent des catégories qui doivent être claires et ne se chevauchent pas. </a:t>
            </a:r>
            <a:r>
              <a:rPr lang="fr-FR" sz="1300" b="1" dirty="0">
                <a:latin typeface="Arial"/>
                <a:ea typeface="Arial"/>
                <a:cs typeface="Arial"/>
                <a:sym typeface="Arial"/>
              </a:rPr>
              <a:t>&lt;CLIQUER&gt; </a:t>
            </a:r>
            <a:r>
              <a:rPr lang="fr-FR" sz="1300" dirty="0">
                <a:latin typeface="Arial"/>
                <a:ea typeface="Arial"/>
                <a:cs typeface="Arial"/>
                <a:sym typeface="Arial"/>
              </a:rPr>
              <a:t>Le tableau présente les totaux des lignes à droite et </a:t>
            </a:r>
            <a:r>
              <a:rPr lang="fr-FR" sz="1300" b="1" dirty="0">
                <a:latin typeface="Arial"/>
                <a:ea typeface="Arial"/>
                <a:cs typeface="Arial"/>
                <a:sym typeface="Arial"/>
              </a:rPr>
              <a:t>&lt;CLIQUER&gt; </a:t>
            </a:r>
            <a:r>
              <a:rPr lang="fr-FR" sz="1300" dirty="0">
                <a:latin typeface="Arial"/>
                <a:ea typeface="Arial"/>
                <a:cs typeface="Arial"/>
                <a:sym typeface="Arial"/>
              </a:rPr>
              <a:t>les totaux des colonnes en bas. </a:t>
            </a:r>
            <a:r>
              <a:rPr lang="fr-FR" sz="1300" b="1" dirty="0">
                <a:latin typeface="Arial"/>
                <a:ea typeface="Arial"/>
                <a:cs typeface="Arial"/>
                <a:sym typeface="Arial"/>
              </a:rPr>
              <a:t>&lt;CLIQUER&gt; </a:t>
            </a:r>
            <a:r>
              <a:rPr lang="fr-FR" sz="1300" dirty="0">
                <a:latin typeface="Arial"/>
                <a:ea typeface="Arial"/>
                <a:cs typeface="Arial"/>
                <a:sym typeface="Arial"/>
              </a:rPr>
              <a:t>Un titre résume l'ensemble de données et décrit ce qui est présenté (</a:t>
            </a:r>
            <a:r>
              <a:rPr lang="fr-FR" sz="1300" i="1" dirty="0">
                <a:latin typeface="Arial"/>
                <a:ea typeface="Arial"/>
                <a:cs typeface="Arial"/>
                <a:sym typeface="Arial"/>
              </a:rPr>
              <a:t>par exemple, la maladie ou l'état</a:t>
            </a:r>
            <a:r>
              <a:rPr lang="fr-FR" sz="1300" dirty="0">
                <a:latin typeface="Arial"/>
                <a:ea typeface="Arial"/>
                <a:cs typeface="Arial"/>
                <a:sym typeface="Arial"/>
              </a:rPr>
              <a:t>), où (</a:t>
            </a:r>
            <a:r>
              <a:rPr lang="fr-FR" sz="1300" i="1" dirty="0">
                <a:latin typeface="Arial"/>
                <a:ea typeface="Arial"/>
                <a:cs typeface="Arial"/>
                <a:sym typeface="Arial"/>
              </a:rPr>
              <a:t>lieu) </a:t>
            </a:r>
            <a:r>
              <a:rPr lang="fr-FR" sz="1300" dirty="0">
                <a:latin typeface="Arial"/>
                <a:ea typeface="Arial"/>
                <a:cs typeface="Arial"/>
                <a:sym typeface="Arial"/>
              </a:rPr>
              <a:t>et quand (année). </a:t>
            </a:r>
            <a:r>
              <a:rPr lang="fr-FR" sz="1300" b="1" dirty="0">
                <a:latin typeface="Arial"/>
                <a:ea typeface="Arial"/>
                <a:cs typeface="Arial"/>
                <a:sym typeface="Arial"/>
              </a:rPr>
              <a:t>&lt;CLIQUER&gt; </a:t>
            </a:r>
            <a:r>
              <a:rPr lang="fr-FR" sz="1300" dirty="0">
                <a:latin typeface="Arial"/>
                <a:ea typeface="Arial"/>
                <a:cs typeface="Arial"/>
                <a:sym typeface="Arial"/>
              </a:rPr>
              <a:t>Enfin, la source des données ou la référence doit être indiquée en dessous du tableau.</a:t>
            </a:r>
          </a:p>
          <a:p>
            <a:pPr marL="181240" indent="-60413">
              <a:spcBef>
                <a:spcPts val="634"/>
              </a:spcBef>
              <a:buClr>
                <a:schemeClr val="dk1"/>
              </a:buClr>
              <a:buSzPts val="1800"/>
            </a:pPr>
            <a:endParaRPr lang="fr-FR" sz="1300" dirty="0">
              <a:latin typeface="Arial"/>
              <a:ea typeface="Arial"/>
              <a:cs typeface="Arial"/>
              <a:sym typeface="Arial"/>
            </a:endParaRPr>
          </a:p>
          <a:p>
            <a:pPr marL="181240" indent="-181240">
              <a:spcBef>
                <a:spcPts val="634"/>
              </a:spcBef>
              <a:buClr>
                <a:schemeClr val="dk1"/>
              </a:buClr>
              <a:buSzPts val="1800"/>
              <a:buFont typeface="Noto Sans Symbols"/>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notes ou les commentaires, par exemple si certaines données sont manquantes, doivent également être notés sous le tableau.  </a:t>
            </a:r>
            <a:r>
              <a:rPr lang="fr-FR" sz="1300" i="1" dirty="0">
                <a:latin typeface="Arial"/>
                <a:ea typeface="Arial"/>
                <a:cs typeface="Arial"/>
                <a:sym typeface="Arial"/>
              </a:rPr>
              <a:t>Les </a:t>
            </a:r>
            <a:r>
              <a:rPr lang="fr-FR" sz="1300" dirty="0">
                <a:latin typeface="Arial"/>
                <a:ea typeface="Arial"/>
                <a:cs typeface="Arial"/>
                <a:sym typeface="Arial"/>
              </a:rPr>
              <a:t>tableaux et les graphiques doivent « tenir debout » seuls (</a:t>
            </a:r>
            <a:r>
              <a:rPr lang="fr-FR" sz="1300" b="1" i="1" dirty="0">
                <a:latin typeface="Arial"/>
                <a:ea typeface="Arial"/>
                <a:cs typeface="Arial"/>
                <a:sym typeface="Arial"/>
              </a:rPr>
              <a:t>par exemple : </a:t>
            </a:r>
            <a:r>
              <a:rPr lang="fr-FR" sz="1300" i="1" dirty="0">
                <a:latin typeface="Arial"/>
                <a:ea typeface="Arial"/>
                <a:cs typeface="Arial"/>
                <a:sym typeface="Arial"/>
              </a:rPr>
              <a:t>si un tableau ou un graphique était séparé d'un rapport complet ou copié et affiché sur un tableau d'affichage, les lecteurs comprendraient l'intention de l'auteur, le type, le lieu et la période de la maladie, ainsi que le point principal de l'affichage).</a:t>
            </a:r>
            <a:endParaRPr lang="fr-FR" noProof="0" dirty="0"/>
          </a:p>
          <a:p>
            <a:pPr marL="0" indent="0">
              <a:spcBef>
                <a:spcPts val="1269"/>
              </a:spcBef>
              <a:buClr>
                <a:schemeClr val="dk1"/>
              </a:buClr>
              <a:buSzPts val="1200"/>
            </a:pPr>
            <a:endParaRPr dirty="0"/>
          </a:p>
        </p:txBody>
      </p:sp>
      <p:sp>
        <p:nvSpPr>
          <p:cNvPr id="388" name="Google Shape;388;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14</a:t>
            </a:fld>
            <a:endParaRPr sz="19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De nombreux types de tableaux peuvent être utilisés pour organiser et afficher des données. Parmi les plus populaires, citons </a:t>
            </a:r>
            <a:endParaRPr lang="fr-FR" noProof="0" dirty="0">
              <a:latin typeface="Arial"/>
              <a:ea typeface="Arial"/>
              <a:cs typeface="Arial"/>
              <a:sym typeface="Arial"/>
            </a:endParaRPr>
          </a:p>
          <a:p>
            <a:pPr marL="664546" lvl="1" indent="-181240">
              <a:lnSpc>
                <a:spcPct val="115000"/>
              </a:lnSpc>
              <a:spcBef>
                <a:spcPts val="1903"/>
              </a:spcBef>
              <a:buClr>
                <a:schemeClr val="dk1"/>
              </a:buClr>
              <a:buSzPts val="1200"/>
              <a:buFont typeface="Courier New"/>
              <a:buChar char="o"/>
            </a:pPr>
            <a:r>
              <a:rPr lang="fr-FR" sz="1300" dirty="0">
                <a:latin typeface="Arial"/>
                <a:ea typeface="Arial"/>
                <a:cs typeface="Arial"/>
                <a:sym typeface="Arial"/>
              </a:rPr>
              <a:t>Le tableau à une variable (</a:t>
            </a:r>
            <a:r>
              <a:rPr lang="fr-FR" sz="1300" i="1" dirty="0">
                <a:latin typeface="Arial"/>
                <a:ea typeface="Arial"/>
                <a:cs typeface="Arial"/>
                <a:sym typeface="Arial"/>
              </a:rPr>
              <a:t>également appelé distribution de fréquences</a:t>
            </a:r>
            <a:r>
              <a:rPr lang="fr-FR" sz="1300" dirty="0">
                <a:latin typeface="Arial"/>
                <a:ea typeface="Arial"/>
                <a:cs typeface="Arial"/>
                <a:sym typeface="Arial"/>
              </a:rPr>
              <a:t>) comprend :</a:t>
            </a:r>
            <a:endParaRPr lang="fr-FR" noProof="0" dirty="0"/>
          </a:p>
          <a:p>
            <a:pPr marL="1268679" lvl="2" indent="-302066">
              <a:lnSpc>
                <a:spcPct val="115000"/>
              </a:lnSpc>
              <a:spcBef>
                <a:spcPts val="634"/>
              </a:spcBef>
              <a:buClr>
                <a:schemeClr val="dk1"/>
              </a:buClr>
              <a:buSzPts val="1200"/>
              <a:buFont typeface="Arial"/>
              <a:buChar char="•"/>
            </a:pPr>
            <a:r>
              <a:rPr lang="fr-FR" noProof="0" dirty="0">
                <a:latin typeface="Arial"/>
                <a:ea typeface="Arial"/>
                <a:cs typeface="Arial"/>
                <a:sym typeface="Arial"/>
              </a:rPr>
              <a:t>Une étendue </a:t>
            </a:r>
            <a:r>
              <a:rPr lang="fr-FR" sz="1300" dirty="0">
                <a:latin typeface="Arial"/>
                <a:ea typeface="Arial"/>
                <a:cs typeface="Arial"/>
                <a:sym typeface="Arial"/>
              </a:rPr>
              <a:t>de valeurs d'une variable unique (par exemple, groupes d'âge de 10 ans).</a:t>
            </a:r>
            <a:endParaRPr lang="fr-FR" noProof="0" dirty="0"/>
          </a:p>
          <a:p>
            <a:pPr marL="1268679" lvl="2" indent="-302066">
              <a:lnSpc>
                <a:spcPct val="115000"/>
              </a:lnSpc>
              <a:buClr>
                <a:schemeClr val="dk1"/>
              </a:buClr>
              <a:buSzPts val="1200"/>
              <a:buFont typeface="Arial"/>
              <a:buChar char="•"/>
            </a:pPr>
            <a:r>
              <a:rPr lang="fr-FR" sz="1300" dirty="0">
                <a:latin typeface="Arial"/>
                <a:ea typeface="Arial"/>
                <a:cs typeface="Arial"/>
                <a:sym typeface="Arial"/>
              </a:rPr>
              <a:t>Nombre d'observations pour chaque valeur. </a:t>
            </a:r>
            <a:r>
              <a:rPr lang="fr-FR" sz="1300" b="1" dirty="0">
                <a:latin typeface="Arial"/>
                <a:ea typeface="Arial"/>
                <a:cs typeface="Arial"/>
                <a:sym typeface="Arial"/>
              </a:rPr>
              <a:t>&lt;CLIQUER&gt;</a:t>
            </a:r>
            <a:endParaRPr lang="fr-FR" noProof="0" dirty="0">
              <a:latin typeface="Arial"/>
              <a:ea typeface="Arial"/>
              <a:cs typeface="Arial"/>
              <a:sym typeface="Arial"/>
            </a:endParaRPr>
          </a:p>
          <a:p>
            <a:pPr marL="785372" lvl="1" indent="-302066">
              <a:lnSpc>
                <a:spcPct val="115000"/>
              </a:lnSpc>
              <a:buClr>
                <a:schemeClr val="dk1"/>
              </a:buClr>
              <a:buSzPts val="1200"/>
              <a:buFont typeface="Courier New"/>
              <a:buChar char="o"/>
            </a:pPr>
            <a:r>
              <a:rPr lang="fr-FR" sz="1300" dirty="0">
                <a:latin typeface="Arial"/>
                <a:ea typeface="Arial"/>
                <a:cs typeface="Arial"/>
                <a:sym typeface="Arial"/>
              </a:rPr>
              <a:t>Tableau à 2 variables qui comprend</a:t>
            </a:r>
            <a:endParaRPr lang="fr-FR" noProof="0" dirty="0"/>
          </a:p>
          <a:p>
            <a:pPr marL="1268679" lvl="2" indent="-302066">
              <a:lnSpc>
                <a:spcPct val="115000"/>
              </a:lnSpc>
              <a:buClr>
                <a:schemeClr val="dk1"/>
              </a:buClr>
              <a:buSzPts val="1200"/>
              <a:buFont typeface="Arial"/>
              <a:buChar char="•"/>
            </a:pPr>
            <a:r>
              <a:rPr lang="fr-FR" sz="1300" dirty="0">
                <a:latin typeface="Arial"/>
                <a:ea typeface="Arial"/>
                <a:cs typeface="Arial"/>
                <a:sym typeface="Arial"/>
              </a:rPr>
              <a:t>Les chiffres affichés pour deux variables (</a:t>
            </a:r>
            <a:r>
              <a:rPr lang="fr-FR" sz="1300" b="1" i="1" dirty="0">
                <a:latin typeface="Arial"/>
                <a:ea typeface="Arial"/>
                <a:cs typeface="Arial"/>
                <a:sym typeface="Arial"/>
              </a:rPr>
              <a:t>par exemple : </a:t>
            </a:r>
            <a:r>
              <a:rPr lang="fr-FR" sz="1300" i="1" dirty="0">
                <a:latin typeface="Arial"/>
                <a:ea typeface="Arial"/>
                <a:cs typeface="Arial"/>
                <a:sym typeface="Arial"/>
              </a:rPr>
              <a:t>groupes d'âge et de sexe</a:t>
            </a:r>
            <a:r>
              <a:rPr lang="fr-FR" sz="1300" dirty="0">
                <a:latin typeface="Arial"/>
                <a:ea typeface="Arial"/>
                <a:cs typeface="Arial"/>
                <a:sym typeface="Arial"/>
              </a:rPr>
              <a:t>)</a:t>
            </a:r>
            <a:r>
              <a:rPr lang="fr-FR" sz="1300" b="1" dirty="0">
                <a:latin typeface="Arial"/>
                <a:ea typeface="Arial"/>
                <a:cs typeface="Arial"/>
                <a:sym typeface="Arial"/>
              </a:rPr>
              <a:t>.&lt;CLIQUER&gt;</a:t>
            </a:r>
            <a:endParaRPr lang="fr-FR" noProof="0" dirty="0">
              <a:latin typeface="Arial"/>
              <a:ea typeface="Arial"/>
              <a:cs typeface="Arial"/>
              <a:sym typeface="Arial"/>
            </a:endParaRPr>
          </a:p>
          <a:p>
            <a:pPr marL="785372" lvl="1" indent="-302066">
              <a:lnSpc>
                <a:spcPct val="115000"/>
              </a:lnSpc>
              <a:buClr>
                <a:schemeClr val="dk1"/>
              </a:buClr>
              <a:buSzPts val="1200"/>
              <a:buFont typeface="Courier New"/>
              <a:buChar char="o"/>
            </a:pPr>
            <a:r>
              <a:rPr lang="fr-FR" sz="1300" dirty="0">
                <a:latin typeface="Arial"/>
                <a:ea typeface="Arial"/>
                <a:cs typeface="Arial"/>
                <a:sym typeface="Arial"/>
              </a:rPr>
              <a:t>Tableau combiné ou composé.</a:t>
            </a:r>
            <a:endParaRPr lang="fr-FR" noProof="0" dirty="0"/>
          </a:p>
          <a:p>
            <a:pPr marL="181240" indent="-100689">
              <a:lnSpc>
                <a:spcPct val="115000"/>
              </a:lnSpc>
              <a:buClr>
                <a:schemeClr val="dk1"/>
              </a:buClr>
              <a:buSzPts val="1200"/>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Nous allons vous montrer des exemples de chacun d'entre eux et vous aurez l'occasion de les créer.</a:t>
            </a:r>
            <a:endParaRPr lang="fr-FR" noProof="0" dirty="0"/>
          </a:p>
          <a:p>
            <a:pPr marL="0" indent="0">
              <a:spcBef>
                <a:spcPts val="1269"/>
              </a:spcBef>
              <a:buClr>
                <a:schemeClr val="dk1"/>
              </a:buClr>
              <a:buSzPts val="1200"/>
            </a:pPr>
            <a:endParaRPr dirty="0"/>
          </a:p>
        </p:txBody>
      </p:sp>
      <p:sp>
        <p:nvSpPr>
          <p:cNvPr id="430" name="Google Shape;430;p1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15</a:t>
            </a:fld>
            <a:endParaRPr sz="19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deux principaux types de variables utilisés dans les tableaux à 1 variable sont qualitatifs et quantitatifs, comme nous l'avons vu dans la leçon précédente.</a:t>
            </a:r>
            <a:endParaRPr lang="fr-FR" noProof="0" dirty="0">
              <a:latin typeface="Arial"/>
              <a:ea typeface="Arial"/>
              <a:cs typeface="Arial"/>
              <a:sym typeface="Arial"/>
            </a:endParaRP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aux participants de citer une variable </a:t>
            </a:r>
            <a:r>
              <a:rPr lang="fr-FR" sz="1300" b="1" dirty="0">
                <a:latin typeface="Arial"/>
                <a:ea typeface="Arial"/>
                <a:cs typeface="Arial"/>
                <a:sym typeface="Arial"/>
              </a:rPr>
              <a:t>qualitative </a:t>
            </a:r>
            <a:r>
              <a:rPr lang="fr-FR" sz="1300" dirty="0">
                <a:latin typeface="Arial"/>
                <a:ea typeface="Arial"/>
                <a:cs typeface="Arial"/>
                <a:sym typeface="Arial"/>
              </a:rPr>
              <a:t>utilisée en épidémiologie de terrain. </a:t>
            </a:r>
            <a:r>
              <a:rPr lang="fr-FR" sz="1300" i="1" dirty="0">
                <a:latin typeface="Arial"/>
                <a:ea typeface="Arial"/>
                <a:cs typeface="Arial"/>
                <a:sym typeface="Arial"/>
              </a:rPr>
              <a:t>(Sollicitez deux ou trois réponses.). </a:t>
            </a:r>
            <a:r>
              <a:rPr lang="fr-FR" sz="1300" b="1" dirty="0">
                <a:latin typeface="Arial"/>
                <a:ea typeface="Arial"/>
                <a:cs typeface="Arial"/>
                <a:sym typeface="Arial"/>
              </a:rPr>
              <a:t>Réponses possibles : </a:t>
            </a:r>
            <a:r>
              <a:rPr lang="fr-FR" sz="1300" i="1" dirty="0">
                <a:latin typeface="Arial"/>
                <a:ea typeface="Arial"/>
                <a:cs typeface="Arial"/>
                <a:sym typeface="Arial"/>
              </a:rPr>
              <a:t>le sexe, l'âge, le statut de la maladie (malade/en bonne santé), le district, etc</a:t>
            </a:r>
            <a:r>
              <a:rPr lang="fr-FR" sz="1300" b="1" dirty="0">
                <a:latin typeface="Arial"/>
                <a:ea typeface="Arial"/>
                <a:cs typeface="Arial"/>
                <a:sym typeface="Arial"/>
              </a:rPr>
              <a:t>. &lt;CLIQUER&gt;</a:t>
            </a:r>
            <a:endParaRPr lang="fr-FR" noProof="0" dirty="0">
              <a:latin typeface="Arial"/>
              <a:ea typeface="Arial"/>
              <a:cs typeface="Arial"/>
              <a:sym typeface="Arial"/>
            </a:endParaRPr>
          </a:p>
          <a:p>
            <a:pPr marL="261791" indent="-181240">
              <a:lnSpc>
                <a:spcPct val="115000"/>
              </a:lnSpc>
              <a:spcBef>
                <a:spcPts val="634"/>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La première colonne de la distribution de fréquences énumère toutes les valeurs possibles de la variable, plus le mot total en bas.  Les valeurs « inconnues » ou « manquantes » peuvent également être listées, si nécessaire.  Si les valeurs ont un ordre naturel, gardez-les dans cet ordre. L'ordre naturel peut aller de l'absence de formation au diplôme post-doctoral.</a:t>
            </a:r>
            <a:r>
              <a:rPr lang="fr-FR" sz="1300" dirty="0">
                <a:solidFill>
                  <a:srgbClr val="FF0000"/>
                </a:solidFill>
                <a:latin typeface="Arial"/>
                <a:ea typeface="Arial"/>
                <a:cs typeface="Arial"/>
                <a:sym typeface="Arial"/>
              </a:rPr>
              <a:t> </a:t>
            </a:r>
            <a:r>
              <a:rPr lang="fr-FR" sz="1300" dirty="0">
                <a:latin typeface="Arial"/>
                <a:ea typeface="Arial"/>
                <a:cs typeface="Arial"/>
                <a:sym typeface="Arial"/>
              </a:rPr>
              <a:t>Sinon, vous pouvez les classer par ordre alphabétique ou les classer du plus fréquent au</a:t>
            </a:r>
            <a:r>
              <a:rPr lang="fr-FR" sz="1300" dirty="0">
                <a:solidFill>
                  <a:srgbClr val="FF0000"/>
                </a:solidFill>
                <a:latin typeface="Arial"/>
                <a:ea typeface="Arial"/>
                <a:cs typeface="Arial"/>
                <a:sym typeface="Arial"/>
              </a:rPr>
              <a:t> </a:t>
            </a:r>
            <a:r>
              <a:rPr lang="fr-FR" sz="1300" dirty="0">
                <a:latin typeface="Arial"/>
                <a:ea typeface="Arial"/>
                <a:cs typeface="Arial"/>
                <a:sym typeface="Arial"/>
              </a:rPr>
              <a:t>moins fréquent. </a:t>
            </a:r>
            <a:r>
              <a:rPr lang="fr-FR" sz="1300" b="1" dirty="0">
                <a:latin typeface="Arial"/>
                <a:ea typeface="Arial"/>
                <a:cs typeface="Arial"/>
                <a:sym typeface="Arial"/>
              </a:rPr>
              <a:t>&lt;CLIQUER&gt; </a:t>
            </a:r>
            <a:r>
              <a:rPr lang="fr-FR" sz="1300" dirty="0">
                <a:latin typeface="Arial"/>
                <a:ea typeface="Arial"/>
                <a:cs typeface="Arial"/>
                <a:sym typeface="Arial"/>
              </a:rPr>
              <a:t>La deuxième colonne affiche le nombre de cas pour chaque valeur. </a:t>
            </a:r>
            <a:r>
              <a:rPr lang="fr-FR" sz="1300" b="1" dirty="0">
                <a:latin typeface="Arial"/>
                <a:ea typeface="Arial"/>
                <a:cs typeface="Arial"/>
                <a:sym typeface="Arial"/>
              </a:rPr>
              <a:t>&lt;CLIQUER&gt; </a:t>
            </a:r>
            <a:r>
              <a:rPr lang="fr-FR" sz="1300" dirty="0">
                <a:latin typeface="Arial"/>
                <a:ea typeface="Arial"/>
                <a:cs typeface="Arial"/>
                <a:sym typeface="Arial"/>
              </a:rPr>
              <a:t>Souvent, une troisième colonne affiche la distribution en pourcentage.  Voici un exemple de distribution de fréquence simple par sexe pour les cas de tuberculose déclarés dans le pays E en 2023.</a:t>
            </a:r>
            <a:endParaRPr lang="fr-FR" noProof="0" dirty="0"/>
          </a:p>
          <a:p>
            <a:pPr marL="0" indent="0">
              <a:spcBef>
                <a:spcPts val="634"/>
              </a:spcBef>
              <a:buClr>
                <a:schemeClr val="dk1"/>
              </a:buClr>
              <a:buSzPts val="1200"/>
            </a:pPr>
            <a:endParaRPr dirty="0"/>
          </a:p>
        </p:txBody>
      </p:sp>
      <p:sp>
        <p:nvSpPr>
          <p:cNvPr id="437" name="Google Shape;437;p1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16</a:t>
            </a:fld>
            <a:endParaRPr sz="19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p1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solidFill>
                  <a:schemeClr val="tx1"/>
                </a:solidFill>
                <a:latin typeface="Arial"/>
                <a:ea typeface="Arial"/>
                <a:cs typeface="Arial"/>
                <a:sym typeface="Arial"/>
              </a:rPr>
              <a:t>Notes de l'instructeur :</a:t>
            </a:r>
            <a:endParaRPr lang="fr-FR" noProof="0" dirty="0">
              <a:solidFill>
                <a:schemeClr val="tx1"/>
              </a:solidFill>
              <a:latin typeface="Arial"/>
              <a:ea typeface="Arial"/>
              <a:cs typeface="Arial"/>
              <a:sym typeface="Arial"/>
            </a:endParaRPr>
          </a:p>
          <a:p>
            <a:pPr marL="0" indent="0">
              <a:buClr>
                <a:schemeClr val="dk1"/>
              </a:buClr>
              <a:buSzPts val="1200"/>
            </a:pPr>
            <a:endParaRPr lang="fr-FR" sz="1300" b="1" i="1"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Demandez</a:t>
            </a:r>
            <a:r>
              <a:rPr lang="fr-FR" sz="1300" dirty="0">
                <a:solidFill>
                  <a:schemeClr val="tx1"/>
                </a:solidFill>
                <a:latin typeface="Arial"/>
                <a:ea typeface="Arial"/>
                <a:cs typeface="Arial"/>
                <a:sym typeface="Arial"/>
              </a:rPr>
              <a:t> aux participants de citer une variable quantitative utilisée en épidémiologie de terrain. </a:t>
            </a:r>
            <a:endParaRPr lang="fr-FR" noProof="0" dirty="0">
              <a:solidFill>
                <a:schemeClr val="tx1"/>
              </a:solidFill>
              <a:latin typeface="Arial"/>
              <a:ea typeface="Arial"/>
              <a:cs typeface="Arial"/>
              <a:sym typeface="Arial"/>
            </a:endParaRPr>
          </a:p>
          <a:p>
            <a:pPr marL="261791" indent="-181240">
              <a:buClr>
                <a:schemeClr val="dk1"/>
              </a:buClr>
              <a:buSzPts val="1200"/>
              <a:buFont typeface="Wingdings" panose="05000000000000000000" pitchFamily="2" charset="2"/>
              <a:buChar char="§"/>
            </a:pPr>
            <a:endParaRPr lang="fr-FR" sz="1300" i="1"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Sollicitez</a:t>
            </a:r>
            <a:r>
              <a:rPr lang="fr-FR" sz="1300" b="1" dirty="0">
                <a:solidFill>
                  <a:schemeClr val="tx1"/>
                </a:solidFill>
                <a:latin typeface="Arial"/>
                <a:ea typeface="Arial"/>
                <a:cs typeface="Arial"/>
                <a:sym typeface="Arial"/>
              </a:rPr>
              <a:t> </a:t>
            </a:r>
            <a:r>
              <a:rPr lang="fr-FR" sz="1300" dirty="0">
                <a:solidFill>
                  <a:schemeClr val="tx1"/>
                </a:solidFill>
                <a:latin typeface="Arial"/>
                <a:ea typeface="Arial"/>
                <a:cs typeface="Arial"/>
                <a:sym typeface="Arial"/>
              </a:rPr>
              <a:t>deux ou trois réponses.  </a:t>
            </a:r>
            <a:r>
              <a:rPr lang="fr-FR" sz="1300" b="1" dirty="0">
                <a:solidFill>
                  <a:schemeClr val="tx1"/>
                </a:solidFill>
                <a:latin typeface="Arial"/>
                <a:ea typeface="Arial"/>
                <a:cs typeface="Arial"/>
                <a:sym typeface="Arial"/>
              </a:rPr>
              <a:t>Réponses possibles : </a:t>
            </a:r>
            <a:r>
              <a:rPr lang="fr-FR" sz="1300" i="1" dirty="0">
                <a:solidFill>
                  <a:schemeClr val="tx1"/>
                </a:solidFill>
                <a:latin typeface="Arial"/>
                <a:ea typeface="Arial"/>
                <a:cs typeface="Arial"/>
                <a:sym typeface="Arial"/>
              </a:rPr>
              <a:t>âge, taille, poids, tension artérielle diastolique, taux de CD4, nombre de doses de vaccin reçues, etc.</a:t>
            </a:r>
            <a:endParaRPr lang="fr-FR" noProof="0" dirty="0">
              <a:solidFill>
                <a:schemeClr val="tx1"/>
              </a:solidFill>
              <a:latin typeface="Arial"/>
              <a:ea typeface="Arial"/>
              <a:cs typeface="Arial"/>
              <a:sym typeface="Arial"/>
            </a:endParaRPr>
          </a:p>
          <a:p>
            <a:pPr marL="745097" indent="-181240">
              <a:lnSpc>
                <a:spcPct val="115000"/>
              </a:lnSpc>
              <a:buClr>
                <a:schemeClr val="dk1"/>
              </a:buClr>
              <a:buSzPts val="1200"/>
              <a:buFont typeface="Wingdings" panose="05000000000000000000" pitchFamily="2" charset="2"/>
              <a:buChar char="§"/>
            </a:pPr>
            <a:endParaRPr lang="fr-FR" sz="1300" b="1" dirty="0">
              <a:solidFill>
                <a:schemeClr val="tx1"/>
              </a:solidFill>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Dites</a:t>
            </a:r>
            <a:r>
              <a:rPr lang="fr-FR" sz="1300" b="1" dirty="0">
                <a:solidFill>
                  <a:schemeClr val="tx1"/>
                </a:solidFill>
                <a:latin typeface="Arial"/>
                <a:ea typeface="Arial"/>
                <a:cs typeface="Arial"/>
                <a:sym typeface="Arial"/>
              </a:rPr>
              <a:t> : </a:t>
            </a:r>
            <a:r>
              <a:rPr lang="fr-FR" sz="1300" dirty="0">
                <a:solidFill>
                  <a:schemeClr val="tx1"/>
                </a:solidFill>
                <a:latin typeface="Arial"/>
                <a:ea typeface="Arial"/>
                <a:cs typeface="Arial"/>
                <a:sym typeface="Arial"/>
              </a:rPr>
              <a:t>Si la variable quantitative a un éventail limité d'options, comme le nombre de doses de vaccin contre la polio qu'un enfant a reçues, la distribution de fréquence peut être semblable à celle des variables qualitatives, en énumérant toutes les possibilités. En revanche, si la variable quantitative présente un large éventail de valeurs possibles, comme l'âge ou le poids, il peut être nécessaire de créer des groupes de valeurs, appelés catégories, </a:t>
            </a:r>
            <a:r>
              <a:rPr lang="fr-FR" noProof="0" dirty="0">
                <a:solidFill>
                  <a:schemeClr val="tx1"/>
                </a:solidFill>
                <a:latin typeface="Arial"/>
                <a:ea typeface="Arial"/>
                <a:cs typeface="Arial"/>
                <a:sym typeface="Arial"/>
              </a:rPr>
              <a:t>étendue</a:t>
            </a:r>
            <a:r>
              <a:rPr lang="fr-FR" sz="1300" dirty="0">
                <a:solidFill>
                  <a:schemeClr val="tx1"/>
                </a:solidFill>
                <a:latin typeface="Arial"/>
                <a:ea typeface="Arial"/>
                <a:cs typeface="Arial"/>
                <a:sym typeface="Arial"/>
              </a:rPr>
              <a:t> ou intervalles (</a:t>
            </a:r>
            <a:r>
              <a:rPr lang="fr-FR" sz="1300" b="1" i="1" dirty="0">
                <a:solidFill>
                  <a:schemeClr val="tx1"/>
                </a:solidFill>
                <a:latin typeface="Arial"/>
                <a:ea typeface="Arial"/>
                <a:cs typeface="Arial"/>
                <a:sym typeface="Arial"/>
              </a:rPr>
              <a:t>par exemple, </a:t>
            </a:r>
            <a:r>
              <a:rPr lang="fr-FR" sz="1300" i="1" dirty="0">
                <a:solidFill>
                  <a:schemeClr val="tx1"/>
                </a:solidFill>
                <a:latin typeface="Arial"/>
                <a:ea typeface="Arial"/>
                <a:cs typeface="Arial"/>
                <a:sym typeface="Arial"/>
              </a:rPr>
              <a:t>pour l'âge, nous pourrions utiliser des groupes d'âge de 10 ans ou toute autre norme pour cette maladie). </a:t>
            </a:r>
            <a:r>
              <a:rPr lang="fr-FR" sz="1300" dirty="0">
                <a:solidFill>
                  <a:schemeClr val="tx1"/>
                </a:solidFill>
                <a:latin typeface="Arial"/>
                <a:ea typeface="Arial"/>
                <a:cs typeface="Arial"/>
                <a:sym typeface="Arial"/>
              </a:rPr>
              <a:t>La deuxième colonne affiche le nombre de cas pour chaque valeur ou pour chaque intervalle. Là encore, la troisième colonne affiche la distribution en pourcentage.</a:t>
            </a:r>
            <a:endParaRPr lang="fr-FR" noProof="0" dirty="0">
              <a:solidFill>
                <a:schemeClr val="tx1"/>
              </a:solidFill>
            </a:endParaRPr>
          </a:p>
          <a:p>
            <a:pPr marL="0" indent="0">
              <a:spcBef>
                <a:spcPts val="1269"/>
              </a:spcBef>
              <a:buClr>
                <a:schemeClr val="dk1"/>
              </a:buClr>
              <a:buSzPts val="1200"/>
            </a:pPr>
            <a:endParaRPr dirty="0"/>
          </a:p>
        </p:txBody>
      </p:sp>
      <p:sp>
        <p:nvSpPr>
          <p:cNvPr id="448" name="Google Shape;448;p1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17</a:t>
            </a:fld>
            <a:endParaRPr sz="19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p1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Expliquez</a:t>
            </a:r>
            <a:r>
              <a:rPr lang="fr-FR" sz="1300" b="1" dirty="0">
                <a:latin typeface="Arial"/>
                <a:ea typeface="Arial"/>
                <a:cs typeface="Arial"/>
                <a:sym typeface="Arial"/>
              </a:rPr>
              <a:t> : </a:t>
            </a:r>
            <a:r>
              <a:rPr lang="fr-FR" sz="1300" dirty="0">
                <a:latin typeface="Arial"/>
                <a:ea typeface="Arial"/>
                <a:cs typeface="Arial"/>
                <a:sym typeface="Arial"/>
              </a:rPr>
              <a:t>Cette diapositive présente un tableau typique à une variable des cas de tuberculose déclarés dans le pays E en 2023.  </a:t>
            </a:r>
            <a:r>
              <a:rPr lang="fr-FR" sz="1300" b="1" u="sng" dirty="0">
                <a:latin typeface="Arial"/>
                <a:ea typeface="Arial"/>
                <a:cs typeface="Arial"/>
                <a:sym typeface="Arial"/>
              </a:rPr>
              <a:t>La première colonne</a:t>
            </a:r>
            <a:r>
              <a:rPr lang="fr-FR" sz="1300" dirty="0">
                <a:latin typeface="Arial"/>
                <a:ea typeface="Arial"/>
                <a:cs typeface="Arial"/>
                <a:sym typeface="Arial"/>
              </a:rPr>
              <a:t> indique l</a:t>
            </a:r>
            <a:r>
              <a:rPr lang="fr-FR" noProof="0" dirty="0">
                <a:latin typeface="Arial"/>
                <a:ea typeface="Arial"/>
                <a:cs typeface="Arial"/>
                <a:sym typeface="Arial"/>
              </a:rPr>
              <a:t>’étendue </a:t>
            </a:r>
            <a:r>
              <a:rPr lang="fr-FR" sz="1300" dirty="0">
                <a:latin typeface="Arial"/>
                <a:ea typeface="Arial"/>
                <a:cs typeface="Arial"/>
                <a:sym typeface="Arial"/>
              </a:rPr>
              <a:t>de valeurs possibles pour chaque groupe d'âge en années. Lorsque vous regroupez des données quantitatives telles que l'âge, utilisez des groupes standard dans votre pays (par exemple, les mêmes groupes d'âge que ceux utilisés dans un recensement national) ; c'est la meilleure solution si vous prévoyez de calculer des taux, afin que le numérateur corresponde au dénominateur. Il est également possible d'utiliser des groupes d'âge utilisés au niveau international (</a:t>
            </a:r>
            <a:r>
              <a:rPr lang="fr-FR" sz="1300" b="1" i="1" dirty="0">
                <a:latin typeface="Arial"/>
                <a:ea typeface="Arial"/>
                <a:cs typeface="Arial"/>
                <a:sym typeface="Arial"/>
              </a:rPr>
              <a:t>par exemple, </a:t>
            </a:r>
            <a:r>
              <a:rPr lang="fr-FR" sz="1300" i="1" dirty="0">
                <a:latin typeface="Arial"/>
                <a:ea typeface="Arial"/>
                <a:cs typeface="Arial"/>
                <a:sym typeface="Arial"/>
              </a:rPr>
              <a:t>les</a:t>
            </a:r>
            <a:r>
              <a:rPr lang="fr-FR" sz="1300" b="1" i="1" dirty="0">
                <a:latin typeface="Arial"/>
                <a:ea typeface="Arial"/>
                <a:cs typeface="Arial"/>
                <a:sym typeface="Arial"/>
              </a:rPr>
              <a:t> </a:t>
            </a:r>
            <a:r>
              <a:rPr lang="fr-FR" sz="1300" i="1" dirty="0">
                <a:latin typeface="Arial"/>
                <a:ea typeface="Arial"/>
                <a:cs typeface="Arial"/>
                <a:sym typeface="Arial"/>
              </a:rPr>
              <a:t>normes de l'OMS</a:t>
            </a:r>
            <a:r>
              <a:rPr lang="fr-FR" sz="1300" dirty="0">
                <a:latin typeface="Arial"/>
                <a:ea typeface="Arial"/>
                <a:cs typeface="Arial"/>
                <a:sym typeface="Arial"/>
              </a:rPr>
              <a:t>).  </a:t>
            </a:r>
            <a:r>
              <a:rPr lang="fr-FR" sz="1300" b="1" u="sng" dirty="0">
                <a:latin typeface="Arial"/>
                <a:ea typeface="Arial"/>
                <a:cs typeface="Arial"/>
                <a:sym typeface="Arial"/>
              </a:rPr>
              <a:t>La deuxième colonne</a:t>
            </a:r>
            <a:r>
              <a:rPr lang="fr-FR" sz="1300" dirty="0">
                <a:latin typeface="Arial"/>
                <a:ea typeface="Arial"/>
                <a:cs typeface="Arial"/>
                <a:sym typeface="Arial"/>
              </a:rPr>
              <a:t> indique le nombre de cas dans chaque groupe d'âge énuméré dans la première colonne. Ce tableau comprend une troisième colonne supplémentaire pour les pourcentages, mais il s'agit toujours d'un tableau à une variable pour l'âge.</a:t>
            </a:r>
          </a:p>
          <a:p>
            <a:pPr marL="342342"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 est le pourcentage de cas de tuberculose dans le tableau qui sont survenus chez des personnes de moins de 15 ans ?</a:t>
            </a: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5 % des cas de tuberculose sont survenus chez des personnes âgées de moins de 15 ans.</a:t>
            </a:r>
            <a:endParaRPr lang="fr-FR" sz="130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 deuxième groupe d'âge dans le tableau (</a:t>
            </a:r>
            <a:r>
              <a:rPr lang="fr-FR" sz="1300" i="1" dirty="0">
                <a:latin typeface="Arial"/>
                <a:ea typeface="Arial"/>
                <a:cs typeface="Arial"/>
                <a:sym typeface="Arial"/>
              </a:rPr>
              <a:t>ci-dessus</a:t>
            </a:r>
            <a:r>
              <a:rPr lang="fr-FR" sz="1300" dirty="0">
                <a:latin typeface="Arial"/>
                <a:ea typeface="Arial"/>
                <a:cs typeface="Arial"/>
                <a:sym typeface="Arial"/>
              </a:rPr>
              <a:t>) va de 5 à 14 ans, et le groupe d'âge suivant va de 15 à 24 ans.</a:t>
            </a: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 Dans quelle catégorie d'âge placerait-on un adolescent de 14 ans et 11 mois ?</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L'adolescent de 14 ans et 11 mois serait inclus dans le groupe d'âge des 5-14 ans. L'âge est inhabituel pour une variable quantitative. Pour la plupart des variables quantitatives, nous arrondissons à la baisse en dessous de 0,5 et à la hausse au-dessus de 0,5.  Mais pour l'âge, nous disons que l'enfant a 14 ans jusqu'à ce qu'il atteigne son 15</a:t>
            </a:r>
            <a:r>
              <a:rPr lang="fr-FR" sz="1300" i="1" baseline="30000" dirty="0">
                <a:latin typeface="Arial"/>
                <a:ea typeface="Arial"/>
                <a:cs typeface="Arial"/>
                <a:sym typeface="Arial"/>
              </a:rPr>
              <a:t>th</a:t>
            </a:r>
            <a:r>
              <a:rPr lang="fr-FR" sz="1300" i="1" dirty="0">
                <a:latin typeface="Arial"/>
                <a:ea typeface="Arial"/>
                <a:cs typeface="Arial"/>
                <a:sym typeface="Arial"/>
              </a:rPr>
              <a:t> anniversaire, sans arrondir.</a:t>
            </a:r>
            <a:endParaRPr lang="fr-FR" sz="130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une erreur fréquente chez les novices est d'avoir des groupes d'âge qui se chevauchent (</a:t>
            </a:r>
            <a:r>
              <a:rPr lang="fr-FR" sz="1300" b="1" i="1" dirty="0">
                <a:latin typeface="Arial"/>
                <a:ea typeface="Arial"/>
                <a:cs typeface="Arial"/>
                <a:sym typeface="Arial"/>
              </a:rPr>
              <a:t>par exemple </a:t>
            </a:r>
            <a:r>
              <a:rPr lang="fr-FR" sz="1300" dirty="0">
                <a:latin typeface="Arial"/>
                <a:ea typeface="Arial"/>
                <a:cs typeface="Arial"/>
                <a:sym typeface="Arial"/>
              </a:rPr>
              <a:t>: </a:t>
            </a:r>
            <a:r>
              <a:rPr lang="fr-FR" sz="1300" i="1" dirty="0">
                <a:latin typeface="Arial"/>
                <a:ea typeface="Arial"/>
                <a:cs typeface="Arial"/>
                <a:sym typeface="Arial"/>
              </a:rPr>
              <a:t>un tableau avec un groupe d'âge de 5 à 15 ans et un groupe d'âge de 15 à 25 ans</a:t>
            </a:r>
            <a:r>
              <a:rPr lang="fr-FR" sz="1300" dirty="0">
                <a:latin typeface="Arial"/>
                <a:ea typeface="Arial"/>
                <a:cs typeface="Arial"/>
                <a:sym typeface="Arial"/>
              </a:rPr>
              <a:t>)</a:t>
            </a:r>
            <a:r>
              <a:rPr lang="fr-FR" sz="1300" b="1" dirty="0">
                <a:latin typeface="Arial"/>
                <a:ea typeface="Arial"/>
                <a:cs typeface="Arial"/>
                <a:sym typeface="Arial"/>
              </a:rPr>
              <a:t>. </a:t>
            </a:r>
            <a:endParaRPr lang="fr-FR" sz="130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Dans un tel tableau, quelle serait la place d'un adolescent fêtant son quinzième anniversaire ?</a:t>
            </a: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a:t>
            </a: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Expliquez</a:t>
            </a:r>
            <a:r>
              <a:rPr lang="fr-FR" sz="1300" b="1" dirty="0">
                <a:latin typeface="Arial"/>
                <a:ea typeface="Arial"/>
                <a:cs typeface="Arial"/>
                <a:sym typeface="Arial"/>
              </a:rPr>
              <a:t> </a:t>
            </a:r>
            <a:r>
              <a:rPr lang="fr-FR" sz="1300" dirty="0">
                <a:latin typeface="Arial"/>
                <a:ea typeface="Arial"/>
                <a:cs typeface="Arial"/>
                <a:sym typeface="Arial"/>
              </a:rPr>
              <a:t>clairement aux participants pourquoi il est essentiel que les groupes d'âge ne se chevauchent pas.</a:t>
            </a:r>
          </a:p>
          <a:p>
            <a:pPr marL="0" indent="0">
              <a:spcBef>
                <a:spcPts val="634"/>
              </a:spcBef>
              <a:buClr>
                <a:schemeClr val="dk1"/>
              </a:buClr>
              <a:buSzPts val="1200"/>
            </a:pPr>
            <a:endParaRPr dirty="0"/>
          </a:p>
        </p:txBody>
      </p:sp>
      <p:sp>
        <p:nvSpPr>
          <p:cNvPr id="455" name="Google Shape;455;p1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18</a:t>
            </a:fld>
            <a:endParaRPr sz="19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p1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 tableau à deux variables montre les effectifs de deux variables à la fois, qui sont basés sur les catégories de la ligne et de la colonne. Il y a une variable le long des lignes et les autres variables le long des colonnes. Les tableaux à deux variables sont parfois appelés « tableaux croisés dynamiques » ou tableaux de contingence. </a:t>
            </a:r>
            <a:r>
              <a:rPr lang="fr-FR" b="0" noProof="0" dirty="0">
                <a:latin typeface="Arial"/>
                <a:ea typeface="Arial"/>
                <a:cs typeface="Arial"/>
                <a:sym typeface="Arial"/>
              </a:rPr>
              <a:t>Les tableaux deux par deux sont des tableaux à deux variables dont les deux variables n'ont que deux catégories chacune.</a:t>
            </a:r>
            <a:endParaRPr lang="fr-FR" noProof="0" dirty="0">
              <a:latin typeface="Arial"/>
              <a:ea typeface="Arial"/>
              <a:cs typeface="Arial"/>
              <a:sym typeface="Arial"/>
            </a:endParaRPr>
          </a:p>
        </p:txBody>
      </p:sp>
      <p:sp>
        <p:nvSpPr>
          <p:cNvPr id="463" name="Google Shape;463;p1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19</a:t>
            </a:fld>
            <a:endParaRPr sz="19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b="1"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b="1" u="none" noProof="0" dirty="0">
                <a:latin typeface="Arial"/>
                <a:ea typeface="Arial"/>
                <a:cs typeface="Arial"/>
                <a:sym typeface="Arial"/>
              </a:rPr>
              <a:t> : </a:t>
            </a:r>
            <a:r>
              <a:rPr lang="fr-FR" sz="1300" dirty="0">
                <a:latin typeface="Arial"/>
                <a:ea typeface="Arial"/>
                <a:cs typeface="Arial"/>
                <a:sym typeface="Arial"/>
              </a:rPr>
              <a:t>Pour rappel, </a:t>
            </a:r>
            <a:r>
              <a:rPr lang="fr-FR" b="0" noProof="0" dirty="0">
                <a:latin typeface="Arial"/>
                <a:ea typeface="Arial"/>
                <a:cs typeface="Arial"/>
                <a:sym typeface="Arial"/>
              </a:rPr>
              <a:t>vous </a:t>
            </a:r>
            <a:r>
              <a:rPr lang="fr-FR" noProof="0" dirty="0">
                <a:latin typeface="Arial"/>
                <a:ea typeface="Arial"/>
                <a:cs typeface="Arial"/>
                <a:sym typeface="Arial"/>
              </a:rPr>
              <a:t>verrez des icônes utilisées tout au long des présentations de </a:t>
            </a:r>
            <a:r>
              <a:rPr lang="fr-CA" sz="1300" dirty="0">
                <a:latin typeface="+mn-lt"/>
              </a:rPr>
              <a:t>FETP-Première ligne</a:t>
            </a:r>
            <a:r>
              <a:rPr lang="fr-FR" noProof="0" dirty="0">
                <a:latin typeface="Arial"/>
                <a:ea typeface="Arial"/>
                <a:cs typeface="Arial"/>
                <a:sym typeface="Arial"/>
              </a:rPr>
              <a:t>. Ces icônes ont pour but de vous signaler que chaque icône est destinée à vous aider à naviguer dans le contenu et à savoir ce qui vous attend.</a:t>
            </a:r>
            <a:endParaRPr lang="fr-FR" noProof="0" dirty="0"/>
          </a:p>
          <a:p>
            <a:pPr marL="0" indent="0">
              <a:buClr>
                <a:schemeClr val="dk1"/>
              </a:buClr>
              <a:buSzPts val="1200"/>
            </a:pPr>
            <a:endParaRPr b="1" dirty="0"/>
          </a:p>
          <a:p>
            <a:pPr marL="0" indent="0">
              <a:buClr>
                <a:schemeClr val="dk1"/>
              </a:buClr>
              <a:buSzPts val="1200"/>
            </a:pPr>
            <a:endParaRPr dirty="0"/>
          </a:p>
        </p:txBody>
      </p:sp>
      <p:sp>
        <p:nvSpPr>
          <p:cNvPr id="294" name="Google Shape;294;p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a:t>
            </a:fld>
            <a:endParaRPr sz="19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 name="Google Shape;469;p2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L'exemple du tableau à deux variables, qui concerne les cas de tuberculose dans le pays E, montre la distribution des cas en fonction de deux variables.  Parfois, des colonnes supplémentaires sont incluses pour indiquer les pourcentages, comme dans les distributions de fréquences que nous venons d'examiner.</a:t>
            </a: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Quelles sont les deux variables figurant dans ce tableau ?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Le groupe d'âge (en années) et le sexe (homme ou femme). Un tableau à deux variables montre la relation entre les deux facteurs.</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Voyez-vous une tendance entre les cas de tuberculose et l'âge ou le sexe ?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Le nombre de cas est plus élevé chez les hommes dans la plupart des groupes d'âge et dans l'ensemble. Le nombre maximal de cas, tant chez les hommes que chez les femmes, se situe dans la tranche d'âge 25-44 ans.</a:t>
            </a:r>
            <a:endParaRPr lang="fr-FR" noProof="0" dirty="0"/>
          </a:p>
          <a:p>
            <a:pPr marL="0" indent="0">
              <a:spcBef>
                <a:spcPts val="634"/>
              </a:spcBef>
              <a:buClr>
                <a:schemeClr val="dk1"/>
              </a:buClr>
              <a:buSzPts val="1200"/>
            </a:pPr>
            <a:endParaRPr dirty="0"/>
          </a:p>
        </p:txBody>
      </p:sp>
      <p:sp>
        <p:nvSpPr>
          <p:cNvPr id="470" name="Google Shape;470;p2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20</a:t>
            </a:fld>
            <a:endParaRPr sz="19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2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d'un autre tableau à deux variables, mais il est spécial parce que chaque variable n'a que deux valeurs possibles. Parce que le tableau comporte deux variables et que chaque variable n'a que deux valeurs possibles, on l'appelle un tableau deux par deux. Comme vous le verrez au cours de l'atelier 2, ce type de tableau est couramment utilisé pour les enquêtes sur les épidémies. Un tableau deux par deux contient beaucoup de données et il est très utile lors des enquêtes sur les épidémies pour explorer les relations entre les expositions et la maladie.</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Quelles sont les deux variables et leurs valeurs possibles ?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A-t-on mangé de la salade à l'hôtel (oui vs. non) et état de santé (malade vs. pas malade) ?</a:t>
            </a:r>
            <a:endParaRPr lang="fr-FR" noProof="0" dirty="0"/>
          </a:p>
          <a:p>
            <a:pPr marL="342342" indent="-181240">
              <a:lnSpc>
                <a:spcPct val="115000"/>
              </a:lnSpc>
              <a:spcBef>
                <a:spcPts val="1903"/>
              </a:spcBef>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Voyez-vous un lien entre les deux variables qui représentent l'exposition (avoir mangé de la salade) et la maladie ?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Oui, les personnes qui ont mangé de la salade (ligne 1) étaient plus susceptibles de tomber malades (taux d'attaque = 61/91 = 67,0 %) que les personnes qui n'ont pas mangé de salade (ligne 2 ; taux d'attaque = 7/50 = 14,0 %).</a:t>
            </a:r>
            <a:endParaRPr lang="fr-FR" noProof="0" dirty="0"/>
          </a:p>
          <a:p>
            <a:pPr marL="0" indent="0">
              <a:spcBef>
                <a:spcPts val="634"/>
              </a:spcBef>
              <a:buClr>
                <a:schemeClr val="dk1"/>
              </a:buClr>
              <a:buSzPts val="1200"/>
            </a:pPr>
            <a:endParaRPr dirty="0"/>
          </a:p>
        </p:txBody>
      </p:sp>
      <p:sp>
        <p:nvSpPr>
          <p:cNvPr id="478" name="Google Shape;478;p2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21</a:t>
            </a:fld>
            <a:endParaRPr sz="19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2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noProof="0" dirty="0">
                <a:latin typeface="Arial"/>
                <a:ea typeface="Arial"/>
                <a:cs typeface="Arial"/>
                <a:sym typeface="Arial"/>
              </a:rPr>
              <a:t>Voici le même tableau 2 x 2, mais dans un format légèrement différent. Bien que nous ayons ajouté des colonnes supplémentaires pour le total et le taux d'attaque, et que nous ayons ajouté une ligne supplémentaire pour le total, il s'agit toujours d'un tableau 2 x 2 parce qu'il s'agit d'une variable (malade/pas malade) par rapport à une autre variable (a mangé/n'a pas mangé de salade). </a:t>
            </a:r>
            <a:endParaRPr lang="fr-FR" noProof="0" dirty="0"/>
          </a:p>
        </p:txBody>
      </p:sp>
      <p:sp>
        <p:nvSpPr>
          <p:cNvPr id="485" name="Google Shape;485;p2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22</a:t>
            </a:fld>
            <a:endParaRPr sz="19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p2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Ces données proviennent d'une étude sur les enfants fiévreux qui ont été amenés dans une clinique en Tanzanie. Les auteurs ont créé une série de tableaux, dont les trois que vous voyez sur cette diapositive. Prenez le temps d'examiner ces tableaux.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S'agit-il de tableaux à 1 ou 2 variables ?</a:t>
            </a:r>
            <a:endParaRPr lang="fr-FR" noProof="0" dirty="0">
              <a:latin typeface="Arial"/>
              <a:ea typeface="Arial"/>
              <a:cs typeface="Arial"/>
              <a:sym typeface="Arial"/>
            </a:endParaRPr>
          </a:p>
          <a:p>
            <a:pPr marL="342342"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 </a:t>
            </a:r>
            <a:r>
              <a:rPr lang="fr-FR" sz="1300" i="1" dirty="0">
                <a:latin typeface="Arial"/>
                <a:ea typeface="Arial"/>
                <a:cs typeface="Arial"/>
                <a:sym typeface="Arial"/>
              </a:rPr>
              <a:t>Trois tableaux différents à une variable - par âge, par sexe et par symptôme primaire.</a:t>
            </a:r>
            <a:endParaRPr lang="fr-FR" noProof="0" dirty="0">
              <a:latin typeface="Arial"/>
              <a:ea typeface="Arial"/>
              <a:cs typeface="Arial"/>
              <a:sym typeface="Arial"/>
            </a:endParaRPr>
          </a:p>
          <a:p>
            <a:pPr marL="342342" indent="-181240">
              <a:lnSpc>
                <a:spcPct val="115000"/>
              </a:lnSpc>
              <a:spcBef>
                <a:spcPts val="634"/>
              </a:spcBef>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 est le symptôme le plus fréquent présenté par les enfants ? Où apparaît-il dans le tableau ?</a:t>
            </a:r>
            <a:endParaRPr lang="fr-FR" noProof="0" dirty="0">
              <a:latin typeface="Arial"/>
              <a:ea typeface="Arial"/>
              <a:cs typeface="Arial"/>
              <a:sym typeface="Arial"/>
            </a:endParaRPr>
          </a:p>
          <a:p>
            <a:pPr marL="342342"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Laissez</a:t>
            </a:r>
            <a:r>
              <a:rPr lang="fr-FR" sz="1300" b="1" dirty="0">
                <a:latin typeface="Arial"/>
                <a:ea typeface="Arial"/>
                <a:cs typeface="Arial"/>
                <a:sym typeface="Arial"/>
              </a:rPr>
              <a:t> </a:t>
            </a:r>
            <a:r>
              <a:rPr lang="fr-FR" sz="1300" dirty="0">
                <a:latin typeface="Arial"/>
                <a:ea typeface="Arial"/>
                <a:cs typeface="Arial"/>
                <a:sym typeface="Arial"/>
              </a:rPr>
              <a:t>un </a:t>
            </a:r>
            <a:r>
              <a:rPr lang="fr-FR" sz="1300" i="1" dirty="0">
                <a:latin typeface="Arial"/>
                <a:ea typeface="Arial"/>
                <a:cs typeface="Arial"/>
                <a:sym typeface="Arial"/>
              </a:rPr>
              <a:t>moment </a:t>
            </a:r>
            <a:r>
              <a:rPr lang="fr-FR" sz="1300" dirty="0">
                <a:latin typeface="Arial"/>
                <a:ea typeface="Arial"/>
                <a:cs typeface="Arial"/>
                <a:sym typeface="Arial"/>
              </a:rPr>
              <a:t>aux participants pour traiter la question et/ou y répondre. </a:t>
            </a:r>
            <a:r>
              <a:rPr lang="fr-FR" sz="1300" b="1" dirty="0">
                <a:latin typeface="Arial"/>
                <a:ea typeface="Arial"/>
                <a:cs typeface="Arial"/>
                <a:sym typeface="Arial"/>
              </a:rPr>
              <a:t>Réponse </a:t>
            </a:r>
            <a:r>
              <a:rPr lang="fr-FR" sz="1300" dirty="0">
                <a:latin typeface="Arial"/>
                <a:ea typeface="Arial"/>
                <a:cs typeface="Arial"/>
                <a:sym typeface="Arial"/>
              </a:rPr>
              <a:t>: </a:t>
            </a:r>
            <a:r>
              <a:rPr lang="fr-FR" sz="1300" i="1" dirty="0">
                <a:latin typeface="Arial"/>
                <a:ea typeface="Arial"/>
                <a:cs typeface="Arial"/>
                <a:sym typeface="Arial"/>
              </a:rPr>
              <a:t>La fièvre était le symptôme le plus courant chez ces enfants. La fièvre est citée en premier (en haut du tableau</a:t>
            </a:r>
            <a:r>
              <a:rPr lang="fr-FR" sz="1300" dirty="0">
                <a:latin typeface="Arial"/>
                <a:ea typeface="Arial"/>
                <a:cs typeface="Arial"/>
                <a:sym typeface="Arial"/>
              </a:rPr>
              <a:t>).</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Ceci illustre un point important lorsque vous créez un tableau. Nos yeux commencent en haut du tableau. Par conséquent, énumérez les éléments du plus courant au moins courant ou du plus important au moins important.</a:t>
            </a:r>
            <a:endParaRPr lang="fr-FR" noProof="0" dirty="0">
              <a:latin typeface="Arial"/>
              <a:ea typeface="Arial"/>
              <a:cs typeface="Arial"/>
              <a:sym typeface="Arial"/>
            </a:endParaRPr>
          </a:p>
          <a:p>
            <a:pPr marL="0" indent="0">
              <a:spcBef>
                <a:spcPts val="634"/>
              </a:spcBef>
              <a:buClr>
                <a:schemeClr val="dk1"/>
              </a:buClr>
              <a:buSzPts val="1200"/>
            </a:pPr>
            <a:endParaRPr dirty="0"/>
          </a:p>
        </p:txBody>
      </p:sp>
      <p:sp>
        <p:nvSpPr>
          <p:cNvPr id="492" name="Google Shape;492;p2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23</a:t>
            </a:fld>
            <a:endParaRPr sz="19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p2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lnSpc>
                <a:spcPct val="115000"/>
              </a:lnSpc>
              <a:spcBef>
                <a:spcPts val="1903"/>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présentation d'une série de tableaux individuels est inefficace.  Les données de plusieurs tableaux peuvent parfois être combinées en un seul tableau composé.  </a:t>
            </a:r>
            <a:r>
              <a:rPr lang="fr-FR" sz="1300" u="sng" dirty="0">
                <a:latin typeface="Arial"/>
                <a:ea typeface="Arial"/>
                <a:cs typeface="Arial"/>
                <a:sym typeface="Arial"/>
              </a:rPr>
              <a:t>Les tableaux composés </a:t>
            </a:r>
            <a:r>
              <a:rPr lang="fr-FR" sz="1300" dirty="0">
                <a:latin typeface="Arial"/>
                <a:ea typeface="Arial"/>
                <a:cs typeface="Arial"/>
                <a:sym typeface="Arial"/>
              </a:rPr>
              <a:t>: </a:t>
            </a:r>
            <a:r>
              <a:rPr lang="fr-FR" sz="1300" i="1" dirty="0">
                <a:latin typeface="Arial"/>
                <a:ea typeface="Arial"/>
                <a:cs typeface="Arial"/>
                <a:sym typeface="Arial"/>
              </a:rPr>
              <a:t>Combinent les données de plusieurs tableaux différents en un seul tableau ; affichent les données dans un format efficace ; et constituent un format utile pour les rapports écrits, les manuscrits et les présentations orales.  </a:t>
            </a:r>
            <a:r>
              <a:rPr lang="fr-FR" sz="1300" dirty="0">
                <a:latin typeface="Arial"/>
                <a:ea typeface="Arial"/>
                <a:cs typeface="Arial"/>
                <a:sym typeface="Arial"/>
              </a:rPr>
              <a:t>N'oubliez pas que les tableaux simples doivent être préparés en premier !</a:t>
            </a:r>
            <a:endParaRPr lang="fr-FR" noProof="0" dirty="0"/>
          </a:p>
          <a:p>
            <a:pPr marL="0" indent="0">
              <a:spcBef>
                <a:spcPts val="634"/>
              </a:spcBef>
              <a:buClr>
                <a:schemeClr val="dk1"/>
              </a:buClr>
              <a:buSzPts val="1200"/>
            </a:pPr>
            <a:endParaRPr dirty="0"/>
          </a:p>
        </p:txBody>
      </p:sp>
      <p:sp>
        <p:nvSpPr>
          <p:cNvPr id="503" name="Google Shape;503;p2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24</a:t>
            </a:fld>
            <a:endParaRPr sz="19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1" name="Google Shape;511;p2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données de l'étude sur les enfants fiévreux présentée plus haut sont présentées dans un tableau combiné.  Ce tableau présente les trois mêmes caractéristiques - le sexe, l'âge et le symptôme principal - que précédemment, mais de manière plus compacte.  Le tableau composé combine et condense les informations de trois tableaux distincts ou plus en un seul tableau dans un espace réduit.</a:t>
            </a:r>
            <a:endParaRPr lang="fr-FR" noProof="0" dirty="0"/>
          </a:p>
          <a:p>
            <a:pPr marL="0" indent="0">
              <a:lnSpc>
                <a:spcPct val="115000"/>
              </a:lnSpc>
              <a:spcBef>
                <a:spcPts val="1903"/>
              </a:spcBef>
              <a:buClr>
                <a:schemeClr val="dk1"/>
              </a:buClr>
              <a:buSzPts val="1200"/>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dirty="0">
                <a:latin typeface="Arial"/>
                <a:ea typeface="Arial"/>
                <a:cs typeface="Arial"/>
                <a:sym typeface="Arial"/>
              </a:rPr>
              <a:t>Le tableau composé est le plus souvent utilisé pour les articles de journaux, les publications et les présentations ; il est moins souvent inclus dans les rapports destinés aux superviseurs. Dans de nombreux manuscrits, le premier tableau (tableau 1) est un tableau composé qui résume les caractéristiques démographiques des participants de l'étude.</a:t>
            </a:r>
            <a:endParaRPr lang="fr-FR" noProof="0" dirty="0"/>
          </a:p>
          <a:p>
            <a:pPr marL="0" indent="0">
              <a:spcBef>
                <a:spcPts val="634"/>
              </a:spcBef>
              <a:buClr>
                <a:schemeClr val="dk1"/>
              </a:buClr>
              <a:buSzPts val="1200"/>
            </a:pPr>
            <a:endParaRPr dirty="0"/>
          </a:p>
        </p:txBody>
      </p:sp>
      <p:sp>
        <p:nvSpPr>
          <p:cNvPr id="512" name="Google Shape;512;p2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25</a:t>
            </a:fld>
            <a:endParaRPr sz="19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2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aux participants de consulter leur « Cahier d'exercices du participant » à l'exercice intitulé : </a:t>
            </a:r>
            <a:r>
              <a:rPr lang="fr-FR" sz="1300" b="1" dirty="0">
                <a:latin typeface="Arial"/>
                <a:ea typeface="Arial"/>
                <a:cs typeface="Arial"/>
                <a:sym typeface="Arial"/>
              </a:rPr>
              <a:t>Résumer et </a:t>
            </a:r>
            <a:r>
              <a:rPr lang="fr-FR" sz="1300" b="1" dirty="0" err="1">
                <a:latin typeface="Arial"/>
                <a:ea typeface="Arial"/>
                <a:cs typeface="Arial"/>
                <a:sym typeface="Arial"/>
              </a:rPr>
              <a:t>presenter</a:t>
            </a:r>
            <a:r>
              <a:rPr lang="fr-FR" sz="1300" b="1" dirty="0">
                <a:latin typeface="Arial"/>
                <a:ea typeface="Arial"/>
                <a:cs typeface="Arial"/>
                <a:sym typeface="Arial"/>
              </a:rPr>
              <a:t> des données dans un tableau.</a:t>
            </a:r>
            <a:endParaRPr lang="fr-FR" noProof="0" dirty="0"/>
          </a:p>
          <a:p>
            <a:pPr marL="181240" indent="-100689">
              <a:buClr>
                <a:schemeClr val="dk1"/>
              </a:buClr>
              <a:buSzPts val="1200"/>
            </a:pPr>
            <a:endParaRPr lang="fr-FR" sz="1300" b="1" dirty="0">
              <a:latin typeface="Arial"/>
              <a:ea typeface="Arial"/>
              <a:cs typeface="Arial"/>
              <a:sym typeface="Arial"/>
            </a:endParaRPr>
          </a:p>
          <a:p>
            <a:pPr marL="181240" indent="-181240">
              <a:buClr>
                <a:schemeClr val="dk1"/>
              </a:buClr>
              <a:buSzPts val="1200"/>
              <a:buFont typeface="Noto Sans Symbols"/>
              <a:buChar char="❖"/>
            </a:pPr>
            <a:r>
              <a:rPr lang="fr-FR" sz="1300" b="1" dirty="0">
                <a:latin typeface="Arial"/>
                <a:ea typeface="Arial"/>
                <a:cs typeface="Arial"/>
                <a:sym typeface="Arial"/>
              </a:rPr>
              <a:t>Durée totale : 20 minutes (</a:t>
            </a:r>
            <a:r>
              <a:rPr lang="fr-FR" sz="1300" b="1" i="1" dirty="0">
                <a:latin typeface="Arial"/>
                <a:ea typeface="Arial"/>
                <a:cs typeface="Arial"/>
                <a:sym typeface="Arial"/>
              </a:rPr>
              <a:t>10 minutes pour l’exercice, 10 minutes pour la discussion</a:t>
            </a:r>
            <a:r>
              <a:rPr lang="fr-FR" sz="1300" b="1" dirty="0">
                <a:latin typeface="Arial"/>
                <a:ea typeface="Arial"/>
                <a:cs typeface="Arial"/>
                <a:sym typeface="Arial"/>
              </a:rPr>
              <a:t>).</a:t>
            </a:r>
            <a:endParaRPr lang="fr-FR" noProof="0" dirty="0"/>
          </a:p>
          <a:p>
            <a:pPr marL="0" indent="0">
              <a:buClr>
                <a:schemeClr val="dk1"/>
              </a:buClr>
              <a:buSzPts val="1200"/>
            </a:pPr>
            <a:endParaRPr dirty="0"/>
          </a:p>
        </p:txBody>
      </p:sp>
      <p:sp>
        <p:nvSpPr>
          <p:cNvPr id="521" name="Google Shape;521;p2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26</a:t>
            </a:fld>
            <a:endParaRPr sz="19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6" name="Google Shape;526;p2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lnSpc>
                <a:spcPct val="115000"/>
              </a:lnSpc>
              <a:spcBef>
                <a:spcPts val="1269"/>
              </a:spcBef>
              <a:buClr>
                <a:schemeClr val="dk1"/>
              </a:buClr>
              <a:buSzPts val="1200"/>
            </a:pPr>
            <a:endParaRPr lang="fr-FR" sz="1300" b="1" i="1" dirty="0">
              <a:latin typeface="Arial"/>
              <a:ea typeface="Arial"/>
              <a:cs typeface="Arial"/>
              <a:sym typeface="Arial"/>
            </a:endParaRPr>
          </a:p>
          <a:p>
            <a:pPr marL="181240" indent="-181240">
              <a:lnSpc>
                <a:spcPct val="115000"/>
              </a:lnSpc>
              <a:spcBef>
                <a:spcPts val="1269"/>
              </a:spcBef>
              <a:buClr>
                <a:schemeClr val="dk1"/>
              </a:buClr>
              <a:buSzPts val="1200"/>
              <a:buFont typeface="Noto Sans Symbols"/>
              <a:buChar char="❖"/>
            </a:pPr>
            <a:r>
              <a:rPr lang="fr-FR" sz="1300" b="1" i="1" dirty="0">
                <a:latin typeface="Arial"/>
                <a:ea typeface="Arial"/>
                <a:cs typeface="Arial"/>
                <a:sym typeface="Arial"/>
              </a:rPr>
              <a:t>Suivez les étapes suivantes pour faciliter l'exercice sur la synthèse et la présentation des données dans un tableau</a:t>
            </a:r>
            <a:endParaRPr lang="fr-FR" noProof="0" dirty="0"/>
          </a:p>
          <a:p>
            <a:pPr marL="0" indent="0">
              <a:lnSpc>
                <a:spcPct val="115000"/>
              </a:lnSpc>
              <a:spcBef>
                <a:spcPts val="1269"/>
              </a:spcBef>
              <a:buClr>
                <a:schemeClr val="dk1"/>
              </a:buClr>
              <a:buSzPts val="1200"/>
            </a:pPr>
            <a:endParaRPr lang="fr-FR" sz="1300" b="1" dirty="0">
              <a:latin typeface="Arial"/>
              <a:ea typeface="Arial"/>
              <a:cs typeface="Arial"/>
              <a:sym typeface="Arial"/>
            </a:endParaRP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Demandez aux participants de travailler </a:t>
            </a:r>
            <a:r>
              <a:rPr lang="fr-FR" b="1" i="1" noProof="0" dirty="0">
                <a:latin typeface="Arial"/>
                <a:ea typeface="Arial"/>
                <a:cs typeface="Arial"/>
                <a:sym typeface="Arial"/>
              </a:rPr>
              <a:t>en paires </a:t>
            </a:r>
            <a:r>
              <a:rPr lang="fr-FR" sz="1300" b="1" i="1" dirty="0">
                <a:latin typeface="Arial"/>
                <a:ea typeface="Arial"/>
                <a:cs typeface="Arial"/>
                <a:sym typeface="Arial"/>
              </a:rPr>
              <a:t>pour répondre aux questions 1, 2 et 3.</a:t>
            </a: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Demandez aux participants de dessiner leurs tableaux récapitulatifs sur un tableau à feuilles mobiles - 1 participant par tableau.</a:t>
            </a: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Demandez s'il y a des questions. Passez à la diapositive suivante.</a:t>
            </a: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Suggérez-leur de travailler avec un partenaire sur la question 4.</a:t>
            </a: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Demandez à un participant de dessiner le tableau 4 sur le tableau à feuilles mobiles.</a:t>
            </a:r>
          </a:p>
          <a:p>
            <a:pPr marL="724959" lvl="1" indent="-241653">
              <a:spcBef>
                <a:spcPts val="1269"/>
              </a:spcBef>
              <a:buClr>
                <a:schemeClr val="dk1"/>
              </a:buClr>
              <a:buSzPts val="1100"/>
              <a:buFont typeface="Calibri"/>
              <a:buAutoNum type="arabicPeriod"/>
            </a:pPr>
            <a:r>
              <a:rPr lang="fr-FR" sz="1300" b="1" i="1" dirty="0">
                <a:latin typeface="Arial"/>
                <a:ea typeface="Arial"/>
                <a:cs typeface="Arial"/>
                <a:sym typeface="Arial"/>
              </a:rPr>
              <a:t>Demandez </a:t>
            </a:r>
            <a:r>
              <a:rPr lang="fr-FR" sz="1300" b="1" i="1" dirty="0">
                <a:solidFill>
                  <a:srgbClr val="000000"/>
                </a:solidFill>
                <a:latin typeface="Arial"/>
                <a:ea typeface="Arial"/>
                <a:cs typeface="Arial"/>
                <a:sym typeface="Arial"/>
              </a:rPr>
              <a:t>s'il y a d'autres réponses et résolvez les éventuelles divergences.</a:t>
            </a:r>
            <a:endParaRPr lang="fr-FR" sz="1300" b="1" i="1" dirty="0">
              <a:latin typeface="Arial"/>
              <a:ea typeface="Arial"/>
              <a:cs typeface="Arial"/>
              <a:sym typeface="Arial"/>
            </a:endParaRPr>
          </a:p>
          <a:p>
            <a:pPr marL="0" indent="0">
              <a:buClr>
                <a:schemeClr val="dk1"/>
              </a:buClr>
              <a:buSzPts val="1200"/>
            </a:pPr>
            <a:endParaRPr lang="fr-FR" sz="1300" b="1" dirty="0">
              <a:solidFill>
                <a:srgbClr val="00953A"/>
              </a:solidFill>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i="1" dirty="0">
                <a:latin typeface="Arial"/>
                <a:ea typeface="Arial"/>
                <a:cs typeface="Arial"/>
                <a:sym typeface="Arial"/>
              </a:rPr>
              <a:t>Durée totale : 20 minutes (10 minutes pour l’exercice, 10 minutes pour la discussion)</a:t>
            </a:r>
            <a:endParaRPr lang="fr-FR" noProof="0" dirty="0"/>
          </a:p>
          <a:p>
            <a:pPr marL="0" indent="0">
              <a:lnSpc>
                <a:spcPct val="115000"/>
              </a:lnSpc>
              <a:spcBef>
                <a:spcPts val="634"/>
              </a:spcBef>
              <a:buClr>
                <a:schemeClr val="dk1"/>
              </a:buClr>
              <a:buSzPts val="1200"/>
            </a:pPr>
            <a:endParaRPr sz="1300" b="1" i="1" dirty="0">
              <a:latin typeface="Arial"/>
              <a:ea typeface="Arial"/>
              <a:cs typeface="Arial"/>
              <a:sym typeface="Arial"/>
            </a:endParaRPr>
          </a:p>
          <a:p>
            <a:pPr marL="0" indent="0">
              <a:buClr>
                <a:schemeClr val="dk1"/>
              </a:buClr>
              <a:buSzPts val="800"/>
            </a:pPr>
            <a:endParaRPr sz="800" dirty="0"/>
          </a:p>
        </p:txBody>
      </p:sp>
      <p:sp>
        <p:nvSpPr>
          <p:cNvPr id="527" name="Google Shape;527;p2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27</a:t>
            </a:fld>
            <a:endParaRPr sz="19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2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3" name="Google Shape;533;p2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spcBef>
                <a:spcPts val="846"/>
              </a:spcBef>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lnSpc>
                <a:spcPct val="115000"/>
              </a:lnSpc>
              <a:spcBef>
                <a:spcPts val="846"/>
              </a:spcBef>
              <a:buClr>
                <a:schemeClr val="dk1"/>
              </a:buClr>
              <a:buSzPts val="1200"/>
            </a:pPr>
            <a:endParaRPr lang="fr-FR" sz="1300" dirty="0">
              <a:latin typeface="Arial"/>
              <a:ea typeface="Arial"/>
              <a:cs typeface="Arial"/>
              <a:sym typeface="Arial"/>
            </a:endParaRPr>
          </a:p>
          <a:p>
            <a:pPr marL="181240" indent="-181240">
              <a:lnSpc>
                <a:spcPct val="115000"/>
              </a:lnSpc>
              <a:spcBef>
                <a:spcPts val="846"/>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est maintenant temps de créer un tableau combiné.  Veuillez travailler avec un partenaire pour combiner les données relatives à l'âge, au sexe, à l'espèce/sérotype, au traitement antibiotique antérieur et au résultat.</a:t>
            </a:r>
          </a:p>
          <a:p>
            <a:pPr marL="0" indent="0">
              <a:spcBef>
                <a:spcPts val="1269"/>
              </a:spcBef>
              <a:buClr>
                <a:schemeClr val="dk1"/>
              </a:buClr>
              <a:buSzPts val="1200"/>
            </a:pPr>
            <a:endParaRPr dirty="0"/>
          </a:p>
        </p:txBody>
      </p:sp>
      <p:sp>
        <p:nvSpPr>
          <p:cNvPr id="534" name="Google Shape;534;p2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28</a:t>
            </a:fld>
            <a:endParaRPr sz="19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2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noProof="0" dirty="0"/>
          </a:p>
          <a:p>
            <a:pPr marL="0" indent="0">
              <a:buClr>
                <a:schemeClr val="dk1"/>
              </a:buClr>
              <a:buSzPts val="1800"/>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graphiques sont un autre moyen souvent utilisé pour organiser et présenter des données descriptives.  Les termes « </a:t>
            </a:r>
            <a:r>
              <a:rPr lang="fr-FR" sz="1300" i="1" dirty="0">
                <a:latin typeface="Arial"/>
                <a:ea typeface="Arial"/>
                <a:cs typeface="Arial"/>
                <a:sym typeface="Arial"/>
              </a:rPr>
              <a:t>graphique »</a:t>
            </a:r>
            <a:r>
              <a:rPr lang="fr-FR" sz="1300" dirty="0">
                <a:latin typeface="Arial"/>
                <a:ea typeface="Arial"/>
                <a:cs typeface="Arial"/>
                <a:sym typeface="Arial"/>
              </a:rPr>
              <a:t> et « </a:t>
            </a:r>
            <a:r>
              <a:rPr lang="fr-FR" sz="1300" i="1" dirty="0">
                <a:latin typeface="Arial"/>
                <a:ea typeface="Arial"/>
                <a:cs typeface="Arial"/>
                <a:sym typeface="Arial"/>
              </a:rPr>
              <a:t>diagramme » </a:t>
            </a:r>
            <a:r>
              <a:rPr lang="fr-FR" sz="1300" dirty="0">
                <a:latin typeface="Arial"/>
                <a:ea typeface="Arial"/>
                <a:cs typeface="Arial"/>
                <a:sym typeface="Arial"/>
              </a:rPr>
              <a:t>sont utilisés de manière interchangeable. FETP-</a:t>
            </a:r>
            <a:r>
              <a:rPr lang="fr-FR" noProof="0" dirty="0">
                <a:latin typeface="Arial"/>
                <a:ea typeface="Arial"/>
                <a:cs typeface="Arial"/>
                <a:sym typeface="Arial"/>
              </a:rPr>
              <a:t>Première ligne </a:t>
            </a:r>
            <a:r>
              <a:rPr lang="fr-FR" sz="1300" dirty="0">
                <a:latin typeface="Arial"/>
                <a:ea typeface="Arial"/>
                <a:cs typeface="Arial"/>
                <a:sym typeface="Arial"/>
              </a:rPr>
              <a:t>utilise le terme de </a:t>
            </a:r>
            <a:r>
              <a:rPr lang="fr-FR" sz="1300" i="1" dirty="0">
                <a:latin typeface="Arial"/>
                <a:ea typeface="Arial"/>
                <a:cs typeface="Arial"/>
                <a:sym typeface="Arial"/>
              </a:rPr>
              <a:t>graphique</a:t>
            </a:r>
            <a:r>
              <a:rPr lang="fr-FR" sz="1300" dirty="0">
                <a:latin typeface="Arial"/>
                <a:ea typeface="Arial"/>
                <a:cs typeface="Arial"/>
                <a:sym typeface="Arial"/>
              </a:rPr>
              <a:t>, mais MS Excel utilise celui de </a:t>
            </a:r>
            <a:r>
              <a:rPr lang="fr-FR" sz="1300" i="1" dirty="0">
                <a:latin typeface="Arial"/>
                <a:ea typeface="Arial"/>
                <a:cs typeface="Arial"/>
                <a:sym typeface="Arial"/>
              </a:rPr>
              <a:t>diagramme</a:t>
            </a:r>
            <a:r>
              <a:rPr lang="fr-FR" sz="1300" dirty="0">
                <a:latin typeface="Arial"/>
                <a:ea typeface="Arial"/>
                <a:cs typeface="Arial"/>
                <a:sym typeface="Arial"/>
              </a:rPr>
              <a:t>.</a:t>
            </a:r>
            <a:endParaRPr lang="fr-FR" noProof="0" dirty="0"/>
          </a:p>
          <a:p>
            <a:pPr marL="0" indent="0">
              <a:spcBef>
                <a:spcPts val="634"/>
              </a:spcBef>
              <a:buClr>
                <a:schemeClr val="dk1"/>
              </a:buClr>
              <a:buSzPts val="1200"/>
            </a:pPr>
            <a:endParaRPr dirty="0"/>
          </a:p>
        </p:txBody>
      </p:sp>
      <p:sp>
        <p:nvSpPr>
          <p:cNvPr id="542" name="Google Shape;542;p2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29</a:t>
            </a:fld>
            <a:endParaRPr sz="19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b="1"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Demandez</a:t>
            </a:r>
            <a:r>
              <a:rPr lang="fr-FR" b="0" u="none" noProof="0" dirty="0">
                <a:latin typeface="Arial"/>
                <a:ea typeface="Arial"/>
                <a:cs typeface="Arial"/>
                <a:sym typeface="Arial"/>
              </a:rPr>
              <a:t> à un volontaire de lire à haute voix les objectifs de cette session.</a:t>
            </a:r>
            <a:endParaRPr lang="fr-FR" noProof="0" dirty="0">
              <a:latin typeface="Arial"/>
              <a:ea typeface="Arial"/>
              <a:cs typeface="Arial"/>
              <a:sym typeface="Arial"/>
            </a:endParaRPr>
          </a:p>
          <a:p>
            <a:pPr marL="0" indent="0">
              <a:buClr>
                <a:schemeClr val="dk1"/>
              </a:buClr>
              <a:buSzPts val="1200"/>
            </a:pPr>
            <a:endParaRPr b="1" u="sng" dirty="0"/>
          </a:p>
          <a:p>
            <a:pPr marL="0" indent="0">
              <a:buClr>
                <a:schemeClr val="dk1"/>
              </a:buClr>
              <a:buSzPts val="1200"/>
            </a:pPr>
            <a:endParaRPr dirty="0"/>
          </a:p>
        </p:txBody>
      </p:sp>
      <p:sp>
        <p:nvSpPr>
          <p:cNvPr id="299" name="Google Shape;299;p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a:t>
            </a:fld>
            <a:endParaRPr sz="19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3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noProof="0" dirty="0">
                <a:latin typeface="Arial"/>
                <a:ea typeface="Arial"/>
                <a:cs typeface="Arial"/>
                <a:sym typeface="Arial"/>
              </a:rPr>
              <a:t>Affichez la diapositive et demandez à 2 ou 3 participants de répondre. </a:t>
            </a:r>
            <a:r>
              <a:rPr lang="fr-FR" b="1" noProof="0" dirty="0">
                <a:latin typeface="Arial"/>
                <a:ea typeface="Arial"/>
                <a:cs typeface="Arial"/>
                <a:sym typeface="Arial"/>
              </a:rPr>
              <a:t>&lt;CLIQUER&gt; </a:t>
            </a:r>
            <a:r>
              <a:rPr lang="fr-FR" noProof="0" dirty="0">
                <a:latin typeface="Arial"/>
                <a:ea typeface="Arial"/>
                <a:cs typeface="Arial"/>
                <a:sym typeface="Arial"/>
              </a:rPr>
              <a:t>pour la réponse sur la diapositive suivante</a:t>
            </a:r>
            <a:r>
              <a:rPr lang="fr-FR" b="1" noProof="0" dirty="0">
                <a:latin typeface="Arial"/>
                <a:ea typeface="Arial"/>
                <a:cs typeface="Arial"/>
                <a:sym typeface="Arial"/>
              </a:rPr>
              <a:t>.</a:t>
            </a:r>
            <a:endParaRPr lang="fr-FR" noProof="0" dirty="0">
              <a:latin typeface="Arial"/>
              <a:ea typeface="Arial"/>
              <a:cs typeface="Arial"/>
              <a:sym typeface="Arial"/>
            </a:endParaRPr>
          </a:p>
        </p:txBody>
      </p:sp>
      <p:sp>
        <p:nvSpPr>
          <p:cNvPr id="548" name="Google Shape;548;p3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30</a:t>
            </a:fld>
            <a:endParaRPr sz="19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3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3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Discutez</a:t>
            </a:r>
            <a:r>
              <a:rPr lang="fr-FR" b="1" u="none" noProof="0" dirty="0">
                <a:latin typeface="Arial"/>
                <a:ea typeface="Arial"/>
                <a:cs typeface="Arial"/>
                <a:sym typeface="Arial"/>
              </a:rPr>
              <a:t> </a:t>
            </a:r>
            <a:r>
              <a:rPr lang="fr-FR" i="1" noProof="0" dirty="0">
                <a:latin typeface="Arial"/>
                <a:ea typeface="Arial"/>
                <a:cs typeface="Arial"/>
                <a:sym typeface="Arial"/>
              </a:rPr>
              <a:t>brièvement </a:t>
            </a:r>
            <a:r>
              <a:rPr lang="fr-FR" b="0" u="none" noProof="0" dirty="0">
                <a:latin typeface="Arial"/>
                <a:ea typeface="Arial"/>
                <a:cs typeface="Arial"/>
                <a:sym typeface="Arial"/>
              </a:rPr>
              <a:t>de la </a:t>
            </a:r>
            <a:r>
              <a:rPr lang="fr-FR" noProof="0" dirty="0">
                <a:latin typeface="Arial"/>
                <a:ea typeface="Arial"/>
                <a:cs typeface="Arial"/>
                <a:sym typeface="Arial"/>
              </a:rPr>
              <a:t>réponse.</a:t>
            </a:r>
            <a:endParaRPr lang="fr-FR" noProof="0" dirty="0"/>
          </a:p>
        </p:txBody>
      </p:sp>
      <p:sp>
        <p:nvSpPr>
          <p:cNvPr id="558" name="Google Shape;558;p3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31</a:t>
            </a:fld>
            <a:endParaRPr sz="19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3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4" name="Google Shape;564;p3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De nombreux types de graphiques sont utilisés pour présenter les données de surveillance de la santé publique. Les trois types de graphiques les plus communs sont : les graphiques linéaires, les histogrammes et les graphiques à barres (</a:t>
            </a:r>
            <a:r>
              <a:rPr lang="fr-FR" sz="1300" i="1" dirty="0">
                <a:latin typeface="Arial"/>
                <a:ea typeface="Arial"/>
                <a:cs typeface="Arial"/>
                <a:sym typeface="Arial"/>
              </a:rPr>
              <a:t>également appelés diagrammes en bâtons ou en colonnes</a:t>
            </a:r>
            <a:r>
              <a:rPr lang="fr-FR" sz="1300" dirty="0">
                <a:latin typeface="Arial"/>
                <a:ea typeface="Arial"/>
                <a:cs typeface="Arial"/>
                <a:sym typeface="Arial"/>
              </a:rPr>
              <a:t>). Comme les tableaux, les graphiques peuvent montrer des modèles, des tendances, des aberrations, des similitudes et des différences dans les données. Il est souvent plus facile de voir et de comprendre les détails des données en regardant un graphique qu'en voyant les mêmes données dans un tableau.  D'un autre côté, nous vous encourageons à organiser les données dans des tableaux avant de les présenter dans un graphique.</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Posez la question</a:t>
            </a:r>
            <a:r>
              <a:rPr lang="fr-FR" b="1" u="none" noProof="0" dirty="0">
                <a:latin typeface="Arial"/>
                <a:ea typeface="Arial"/>
                <a:cs typeface="Arial"/>
                <a:sym typeface="Arial"/>
              </a:rPr>
              <a:t> : </a:t>
            </a:r>
            <a:r>
              <a:rPr lang="fr-FR" b="0" i="0" noProof="0" dirty="0">
                <a:latin typeface="Arial"/>
                <a:ea typeface="Arial"/>
                <a:cs typeface="Arial"/>
                <a:sym typeface="Arial"/>
              </a:rPr>
              <a:t>Quelle est la différence entre un diagramme à barres et un histogramme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b="0" i="0" noProof="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i="0" u="sng" noProof="0" dirty="0">
                <a:latin typeface="Arial"/>
                <a:ea typeface="Arial"/>
                <a:cs typeface="Arial"/>
                <a:sym typeface="Arial"/>
              </a:rPr>
              <a:t>Remerciez</a:t>
            </a:r>
            <a:r>
              <a:rPr lang="fr-FR" b="0" i="0" u="none" noProof="0" dirty="0">
                <a:latin typeface="Arial"/>
                <a:ea typeface="Arial"/>
                <a:cs typeface="Arial"/>
                <a:sym typeface="Arial"/>
              </a:rPr>
              <a:t> les participants pour leurs réponses.  </a:t>
            </a:r>
            <a:r>
              <a:rPr lang="fr-FR" b="1" i="0" noProof="0" dirty="0">
                <a:latin typeface="Arial"/>
                <a:ea typeface="Arial"/>
                <a:cs typeface="Arial"/>
                <a:sym typeface="Arial"/>
              </a:rPr>
              <a:t>Réponse : </a:t>
            </a:r>
            <a:r>
              <a:rPr lang="fr-FR" b="0" i="1" noProof="0" dirty="0">
                <a:solidFill>
                  <a:srgbClr val="040C28"/>
                </a:solidFill>
                <a:latin typeface="Arial"/>
                <a:ea typeface="Arial"/>
                <a:cs typeface="Arial"/>
                <a:sym typeface="Arial"/>
              </a:rPr>
              <a:t>Un diagramme à barres est utilisé pour comparer des variables discrètes ou catégorielles dans un format graphique. Un histogramme représente la distribution des fréquences des variables d'un ensemble de données. Aussi, un diagramme à barres est parfois orienté de manière à ce que les barres soient horizontales plutôt que verticales. </a:t>
            </a:r>
            <a:endParaRPr lang="fr-FR" b="0" i="1" noProof="0" dirty="0">
              <a:latin typeface="Arial"/>
              <a:ea typeface="Arial"/>
              <a:cs typeface="Arial"/>
              <a:sym typeface="Arial"/>
            </a:endParaRPr>
          </a:p>
        </p:txBody>
      </p:sp>
      <p:sp>
        <p:nvSpPr>
          <p:cNvPr id="565" name="Google Shape;565;p3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32</a:t>
            </a:fld>
            <a:endParaRPr sz="19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3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3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b="1"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b="0" noProof="0" dirty="0">
                <a:latin typeface="Arial"/>
                <a:ea typeface="Arial"/>
                <a:cs typeface="Arial"/>
                <a:sym typeface="Arial"/>
              </a:rPr>
              <a:t>Pour faire une révision rapide, nous avons discuté des variables quantitatives et qualitatives dans la dernière leçon. Les </a:t>
            </a:r>
            <a:r>
              <a:rPr lang="fr-FR" b="1" noProof="0" dirty="0">
                <a:latin typeface="Arial"/>
                <a:ea typeface="Arial"/>
                <a:cs typeface="Arial"/>
                <a:sym typeface="Arial"/>
              </a:rPr>
              <a:t>variables quantitatives </a:t>
            </a:r>
            <a:r>
              <a:rPr lang="fr-FR" b="0" noProof="0" dirty="0">
                <a:latin typeface="Arial"/>
                <a:ea typeface="Arial"/>
                <a:cs typeface="Arial"/>
                <a:sym typeface="Arial"/>
              </a:rPr>
              <a:t>comprennent les mesures numériques et les variables qualitatives comprennent les données non numériques, descriptives et ordonnées.  </a:t>
            </a:r>
            <a:r>
              <a:rPr lang="fr-FR" sz="1300" dirty="0">
                <a:latin typeface="Arial"/>
                <a:ea typeface="Arial"/>
                <a:cs typeface="Arial"/>
                <a:sym typeface="Arial"/>
              </a:rPr>
              <a:t>Tout comme des outils différents sont utilisés pour résumer les variables qualitatives et quantitatives, différents types de graphiques sont utilisés pour afficher des informations pour chaque type de variable. Les </a:t>
            </a:r>
            <a:r>
              <a:rPr lang="fr-FR" sz="1300" b="1" dirty="0">
                <a:latin typeface="Arial"/>
                <a:ea typeface="Arial"/>
                <a:cs typeface="Arial"/>
                <a:sym typeface="Arial"/>
              </a:rPr>
              <a:t>variables </a:t>
            </a:r>
            <a:r>
              <a:rPr lang="fr-FR" b="1" noProof="0" dirty="0">
                <a:latin typeface="Arial"/>
                <a:ea typeface="Arial"/>
                <a:cs typeface="Arial"/>
                <a:sym typeface="Arial"/>
              </a:rPr>
              <a:t>quantitatives</a:t>
            </a:r>
            <a:r>
              <a:rPr lang="fr-FR" sz="1300" b="1" dirty="0">
                <a:latin typeface="Arial"/>
                <a:ea typeface="Arial"/>
                <a:cs typeface="Arial"/>
                <a:sym typeface="Arial"/>
              </a:rPr>
              <a:t> </a:t>
            </a:r>
            <a:r>
              <a:rPr lang="fr-FR" sz="1300" dirty="0">
                <a:latin typeface="Arial"/>
                <a:ea typeface="Arial"/>
                <a:cs typeface="Arial"/>
                <a:sym typeface="Arial"/>
              </a:rPr>
              <a:t>telles que l'âge, la taille, le poids ou le nombre de cas (</a:t>
            </a:r>
            <a:r>
              <a:rPr lang="fr-FR" sz="1300" i="1" dirty="0">
                <a:latin typeface="Arial"/>
                <a:ea typeface="Arial"/>
                <a:cs typeface="Arial"/>
                <a:sym typeface="Arial"/>
              </a:rPr>
              <a:t>humains ou animaux</a:t>
            </a:r>
            <a:r>
              <a:rPr lang="fr-FR" sz="1300" dirty="0">
                <a:latin typeface="Arial"/>
                <a:ea typeface="Arial"/>
                <a:cs typeface="Arial"/>
                <a:sym typeface="Arial"/>
              </a:rPr>
              <a:t>) ont des valeurs continues et ordonnées que nous résumons principalement avec la moyenne et la médiane. </a:t>
            </a:r>
            <a:r>
              <a:rPr lang="fr-FR" sz="1300" b="1" dirty="0">
                <a:latin typeface="Arial"/>
                <a:ea typeface="Arial"/>
                <a:cs typeface="Arial"/>
                <a:sym typeface="Arial"/>
              </a:rPr>
              <a:t>&lt;CLIQUER&gt; </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Parce qu'il s'agit de « données continues », où les valeurs les unes à côté des autres sont vraiment continues, nous utilisons un graphique linéaire ou un histogramme</a:t>
            </a:r>
            <a:r>
              <a:rPr lang="fr-FR" sz="1300" b="1" dirty="0">
                <a:latin typeface="Arial"/>
                <a:ea typeface="Arial"/>
                <a:cs typeface="Arial"/>
                <a:sym typeface="Arial"/>
              </a:rPr>
              <a:t>. &lt;CLIQUER&gt;</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 revanche, les variables qualitatives telles que la maladie (</a:t>
            </a:r>
            <a:r>
              <a:rPr lang="fr-FR" sz="1300" i="1" dirty="0">
                <a:latin typeface="Arial"/>
                <a:ea typeface="Arial"/>
                <a:cs typeface="Arial"/>
                <a:sym typeface="Arial"/>
              </a:rPr>
              <a:t>oui/non</a:t>
            </a:r>
            <a:r>
              <a:rPr lang="fr-FR" sz="1300" dirty="0">
                <a:latin typeface="Arial"/>
                <a:ea typeface="Arial"/>
                <a:cs typeface="Arial"/>
                <a:sym typeface="Arial"/>
              </a:rPr>
              <a:t>), le district, la profession ou la race représentent des données non continues</a:t>
            </a:r>
            <a:r>
              <a:rPr lang="fr-FR" sz="1300" b="1" dirty="0">
                <a:latin typeface="Arial"/>
                <a:ea typeface="Arial"/>
                <a:cs typeface="Arial"/>
                <a:sym typeface="Arial"/>
              </a:rPr>
              <a:t>,&lt;CLIQUER&gt; </a:t>
            </a:r>
            <a:r>
              <a:rPr lang="fr-FR" sz="1300" dirty="0">
                <a:latin typeface="Arial"/>
                <a:ea typeface="Arial"/>
                <a:cs typeface="Arial"/>
                <a:sym typeface="Arial"/>
              </a:rPr>
              <a:t>c'est pourquoi nous utilisons un diagramme à barres</a:t>
            </a:r>
            <a:r>
              <a:rPr lang="fr-FR" sz="1300" b="1" dirty="0">
                <a:latin typeface="Arial"/>
                <a:ea typeface="Arial"/>
                <a:cs typeface="Arial"/>
                <a:sym typeface="Arial"/>
              </a:rPr>
              <a:t>. &lt;CLIQUER&gt; </a:t>
            </a:r>
            <a:endParaRPr lang="fr-FR" noProof="0" dirty="0"/>
          </a:p>
          <a:p>
            <a:pPr marL="181240" indent="-100689">
              <a:buClr>
                <a:schemeClr val="dk1"/>
              </a:buClr>
              <a:buSzPts val="1200"/>
            </a:pPr>
            <a:endParaRPr sz="1300" b="1" dirty="0">
              <a:latin typeface="Arial"/>
              <a:ea typeface="Arial"/>
              <a:cs typeface="Arial"/>
              <a:sym typeface="Arial"/>
            </a:endParaRPr>
          </a:p>
          <a:p>
            <a:pPr marL="0" indent="0">
              <a:lnSpc>
                <a:spcPct val="115000"/>
              </a:lnSpc>
              <a:spcBef>
                <a:spcPts val="1903"/>
              </a:spcBef>
              <a:buClr>
                <a:schemeClr val="dk1"/>
              </a:buClr>
              <a:buSzPts val="1200"/>
            </a:pPr>
            <a:endParaRPr sz="1300" dirty="0">
              <a:latin typeface="Arial"/>
              <a:ea typeface="Arial"/>
              <a:cs typeface="Arial"/>
              <a:sym typeface="Arial"/>
            </a:endParaRPr>
          </a:p>
          <a:p>
            <a:pPr marL="0" indent="0">
              <a:spcBef>
                <a:spcPts val="634"/>
              </a:spcBef>
              <a:buClr>
                <a:schemeClr val="dk1"/>
              </a:buClr>
              <a:buSzPts val="1200"/>
            </a:pPr>
            <a:endParaRPr b="0" dirty="0"/>
          </a:p>
        </p:txBody>
      </p:sp>
      <p:sp>
        <p:nvSpPr>
          <p:cNvPr id="579" name="Google Shape;579;p3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33</a:t>
            </a:fld>
            <a:endParaRPr sz="19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3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0" name="Google Shape;590;p3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 épidémiologie de terrain, les graphiques linéaires sont le plus souvent utilisés pour afficher des données dans le temps.  Voici un graphique linéaire typique, représentant deux manifestations différentes de la leishmaniose au fil du temps. La leishmaniose est une maladie causée par un parasite. Les deux formes les plus courantes sont la leishmaniose viscérale, parfois appelée kala-azar, qui peut être mortelle, et la leishmaniose cutanée, qui provoque des ulcères cutanés mais n'est généralement pas mortelle.</a:t>
            </a:r>
            <a:endParaRPr lang="fr-FR" noProof="0" dirty="0"/>
          </a:p>
          <a:p>
            <a:pPr marL="0" indent="0">
              <a:spcBef>
                <a:spcPts val="634"/>
              </a:spcBef>
              <a:buClr>
                <a:schemeClr val="dk1"/>
              </a:buClr>
              <a:buSzPts val="1200"/>
            </a:pPr>
            <a:endParaRPr dirty="0"/>
          </a:p>
        </p:txBody>
      </p:sp>
      <p:sp>
        <p:nvSpPr>
          <p:cNvPr id="591" name="Google Shape;591;p3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34</a:t>
            </a:fld>
            <a:endParaRPr sz="19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35: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9" name="Google Shape;599;p3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noProof="0" dirty="0"/>
          </a:p>
          <a:p>
            <a:pPr marL="0" indent="0">
              <a:buClr>
                <a:schemeClr val="dk1"/>
              </a:buClr>
              <a:buSzPts val="1800"/>
            </a:pPr>
            <a:endParaRPr lang="fr-FR" sz="1300" dirty="0">
              <a:latin typeface="Arial"/>
              <a:ea typeface="Arial"/>
              <a:cs typeface="Arial"/>
              <a:sym typeface="Arial"/>
            </a:endParaRPr>
          </a:p>
          <a:p>
            <a:pPr marL="181240" indent="-181240">
              <a:lnSpc>
                <a:spcPct val="115000"/>
              </a:lnSpc>
              <a:buClr>
                <a:schemeClr val="dk1"/>
              </a:buClr>
              <a:buSzPts val="1200"/>
              <a:buFont typeface="Noto Sans Symbols"/>
              <a:buChar char="❖"/>
            </a:pPr>
            <a:r>
              <a:rPr lang="fr-FR" sz="1300" b="1" i="1" dirty="0">
                <a:latin typeface="Arial"/>
                <a:ea typeface="Arial"/>
                <a:cs typeface="Arial"/>
                <a:sym typeface="Arial"/>
              </a:rPr>
              <a:t>Lorsque l'on clique sur la souris, les étiquettes et les autres éléments de la diapositive apparaissent dans l'ordre indiqué dans les notes ci-dessous.</a:t>
            </a:r>
            <a:endParaRPr lang="fr-FR" sz="1300" b="1" dirty="0">
              <a:latin typeface="Arial"/>
              <a:ea typeface="Arial"/>
              <a:cs typeface="Arial"/>
              <a:sym typeface="Arial"/>
            </a:endParaRPr>
          </a:p>
          <a:p>
            <a:pPr marL="0" indent="0">
              <a:lnSpc>
                <a:spcPct val="115000"/>
              </a:lnSpc>
              <a:spcBef>
                <a:spcPts val="2537"/>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Passons en revue la terminologie de base et les caractéristiques des graphiques linéaires ?</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 est l'axe des x </a:t>
            </a:r>
            <a:r>
              <a:rPr lang="fr-FR" sz="1300" b="1" dirty="0">
                <a:latin typeface="Arial"/>
                <a:ea typeface="Arial"/>
                <a:cs typeface="Arial"/>
                <a:sym typeface="Arial"/>
              </a:rPr>
              <a: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&lt;CLIQUER&gt; Réponse : </a:t>
            </a:r>
            <a:r>
              <a:rPr lang="fr-FR" sz="1300" i="1" dirty="0">
                <a:latin typeface="Arial"/>
                <a:ea typeface="Arial"/>
                <a:cs typeface="Arial"/>
                <a:sym typeface="Arial"/>
              </a:rPr>
              <a:t>L'axe des x est l'axe horizontal situé en bas. L'axe des x représente souvent le temps, comme les jours, les semaines ou les années. </a:t>
            </a:r>
            <a:r>
              <a:rPr lang="fr-FR" sz="1300" b="1" dirty="0">
                <a:latin typeface="Arial"/>
                <a:ea typeface="Arial"/>
                <a:cs typeface="Arial"/>
                <a:sym typeface="Arial"/>
              </a:rPr>
              <a:t>&lt;CLIQUER&gt; </a:t>
            </a: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intervalles sur l'axe des x (axe horizontal) sont égaux. Un centimètre n'importe où sur l'axe des x représente la même quantité de temps, dans cet exemple, des années.</a:t>
            </a:r>
          </a:p>
          <a:p>
            <a:pPr marL="181240"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2537"/>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 est l'axe des y </a:t>
            </a:r>
            <a:r>
              <a:rPr lang="fr-FR" sz="1300" b="1" dirty="0">
                <a:latin typeface="Arial"/>
                <a:ea typeface="Arial"/>
                <a:cs typeface="Arial"/>
                <a:sym typeface="Arial"/>
              </a:rPr>
              <a:t>? </a:t>
            </a:r>
            <a:endParaRPr lang="fr-FR" noProof="0" dirty="0"/>
          </a:p>
          <a:p>
            <a:pPr marL="261791" indent="-181240">
              <a:lnSpc>
                <a:spcPct val="115000"/>
              </a:lnSpc>
              <a:spcBef>
                <a:spcPts val="2537"/>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2537"/>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u="sng"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&lt;CLIQUER&gt; Réponse : </a:t>
            </a:r>
            <a:r>
              <a:rPr lang="fr-FR" sz="1300" i="1" dirty="0">
                <a:latin typeface="Arial"/>
                <a:ea typeface="Arial"/>
                <a:cs typeface="Arial"/>
                <a:sym typeface="Arial"/>
              </a:rPr>
              <a:t>L'axe des y est l'axe vertical sur le côté. L'axe des y représente généralement une quantité telle que le nombre de cas ou le taux d'incidence ou de prévalence. </a:t>
            </a:r>
            <a:r>
              <a:rPr lang="fr-FR" sz="1300" b="1" dirty="0">
                <a:latin typeface="Arial"/>
                <a:ea typeface="Arial"/>
                <a:cs typeface="Arial"/>
                <a:sym typeface="Arial"/>
              </a:rPr>
              <a:t>&lt;CLIQUER&gt; </a:t>
            </a:r>
            <a:endParaRPr lang="fr-FR" noProof="0" dirty="0"/>
          </a:p>
          <a:p>
            <a:pPr marL="181240" indent="-181240">
              <a:lnSpc>
                <a:spcPct val="115000"/>
              </a:lnSpc>
              <a:spcBef>
                <a:spcPts val="2537"/>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 épidémiologie, il est fortement recommandé que l'axe des y commence à zéro et dépasse de peu la plus grande valeur des données à représenter. Pour les graphiques linéaires simples, les intervalles sur l'axe des ordonnées sont égaux. Dans cet exemple, chaque intervalle représente 5 000 cas. </a:t>
            </a:r>
            <a:r>
              <a:rPr lang="fr-FR" sz="1300" b="1" dirty="0">
                <a:latin typeface="Arial"/>
                <a:ea typeface="Arial"/>
                <a:cs typeface="Arial"/>
                <a:sym typeface="Arial"/>
              </a:rPr>
              <a:t>&lt;CLIQUER&gt;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defTabSz="966612">
              <a:lnSpc>
                <a:spcPct val="115000"/>
              </a:lnSpc>
              <a:spcBef>
                <a:spcPts val="634"/>
              </a:spcBef>
              <a:buClr>
                <a:schemeClr val="dk1"/>
              </a:buClr>
              <a:buSzPts val="1200"/>
              <a:buFont typeface="Wingdings" panose="05000000000000000000" pitchFamily="2" charset="2"/>
              <a:buChar char="§"/>
              <a:defRP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Et bien sûr, la caractéristique principale du graphique, ce sont les données</a:t>
            </a:r>
            <a:r>
              <a:rPr lang="fr-FR" sz="1300" b="1" dirty="0">
                <a:latin typeface="Arial"/>
                <a:ea typeface="Arial"/>
                <a:cs typeface="Arial"/>
                <a:sym typeface="Arial"/>
              </a:rPr>
              <a:t>. &lt;CLIQUER&gt;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defTabSz="966612">
              <a:lnSpc>
                <a:spcPct val="115000"/>
              </a:lnSpc>
              <a:spcBef>
                <a:spcPts val="634"/>
              </a:spcBef>
              <a:buClr>
                <a:schemeClr val="dk1"/>
              </a:buClr>
              <a:buSzPts val="1200"/>
              <a:buFont typeface="Wingdings" panose="05000000000000000000" pitchFamily="2" charset="2"/>
              <a:buChar char="§"/>
              <a:defRP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 titre descriptif comprend le nom de la maladie, le lieu et l’étendue de dates des données (</a:t>
            </a:r>
            <a:r>
              <a:rPr lang="fr-FR" sz="1300" i="1" dirty="0">
                <a:latin typeface="Arial"/>
                <a:ea typeface="Arial"/>
                <a:cs typeface="Arial"/>
                <a:sym typeface="Arial"/>
              </a:rPr>
              <a:t>maladie, lieu, temps OU quoi, où, quand</a:t>
            </a:r>
            <a:r>
              <a:rPr lang="fr-FR" sz="1300" dirty="0">
                <a:latin typeface="Arial"/>
                <a:ea typeface="Arial"/>
                <a:cs typeface="Arial"/>
                <a:sym typeface="Arial"/>
              </a:rPr>
              <a:t>)</a:t>
            </a:r>
            <a:r>
              <a:rPr lang="fr-FR" sz="1300" b="1" dirty="0">
                <a:latin typeface="Arial"/>
                <a:ea typeface="Arial"/>
                <a:cs typeface="Arial"/>
                <a:sym typeface="Arial"/>
              </a:rPr>
              <a:t>. &lt;CLIQUER&gt;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Une légende explique le type de ligne ou de couleur utilisé pour chaque variable si plusieurs sont affichées.</a:t>
            </a:r>
          </a:p>
          <a:p>
            <a:pPr marL="0" indent="0">
              <a:spcBef>
                <a:spcPts val="1269"/>
              </a:spcBef>
              <a:buClr>
                <a:schemeClr val="dk1"/>
              </a:buClr>
              <a:buSzPts val="1200"/>
            </a:pPr>
            <a:endParaRPr dirty="0"/>
          </a:p>
        </p:txBody>
      </p:sp>
      <p:sp>
        <p:nvSpPr>
          <p:cNvPr id="600" name="Google Shape;600;p3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35</a:t>
            </a:fld>
            <a:endParaRPr sz="19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p3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7" name="Google Shape;627;p3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création d'un graphique linéaire comporte six étapes. En suivant ces six étapes, vous obtiendrez un bon graphique linéaire. </a:t>
            </a:r>
            <a:r>
              <a:rPr lang="fr-FR" sz="1300" b="1" dirty="0">
                <a:latin typeface="Arial"/>
                <a:ea typeface="Arial"/>
                <a:cs typeface="Arial"/>
                <a:sym typeface="Arial"/>
              </a:rPr>
              <a:t>&lt;CLIQUER&gt;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première étape consiste à examiner les données que vous prévoyez représenter sous forme de graphique. Assurez-vous qu'elles sont complètes et exactes. </a:t>
            </a:r>
            <a:r>
              <a:rPr lang="fr-FR" sz="1300" b="1" dirty="0">
                <a:latin typeface="Arial"/>
                <a:ea typeface="Arial"/>
                <a:cs typeface="Arial"/>
                <a:sym typeface="Arial"/>
              </a:rPr>
              <a:t>&lt;CLIQUER&gt;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Ensuite, dessinez les lignes de l'axe des x et de l'axe des y.</a:t>
            </a:r>
            <a:r>
              <a:rPr lang="fr-FR" sz="1300" b="1" dirty="0">
                <a:latin typeface="Arial"/>
                <a:ea typeface="Arial"/>
                <a:cs typeface="Arial"/>
                <a:sym typeface="Arial"/>
              </a:rPr>
              <a:t>&lt;CLIQUER&gt;</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Ensuite, complétez et étiquetez l'axe des x et l'axe des y. </a:t>
            </a:r>
            <a:r>
              <a:rPr lang="fr-FR" sz="1300" b="1" dirty="0">
                <a:latin typeface="Arial"/>
                <a:ea typeface="Arial"/>
                <a:cs typeface="Arial"/>
                <a:sym typeface="Arial"/>
              </a:rPr>
              <a:t>&lt;CLIQUER&gt; </a:t>
            </a:r>
            <a:r>
              <a:rPr lang="fr-FR" sz="1300" dirty="0">
                <a:latin typeface="Arial"/>
                <a:ea typeface="Arial"/>
                <a:cs typeface="Arial"/>
                <a:sym typeface="Arial"/>
              </a:rPr>
              <a:t>Pour la quatrième étape, tracez les données</a:t>
            </a:r>
            <a:r>
              <a:rPr lang="fr-FR" sz="1300" b="1" dirty="0">
                <a:latin typeface="Arial"/>
                <a:ea typeface="Arial"/>
                <a:cs typeface="Arial"/>
                <a:sym typeface="Arial"/>
              </a:rPr>
              <a:t>.&lt;CLIQUER&gt;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defTabSz="966612">
              <a:lnSpc>
                <a:spcPct val="115000"/>
              </a:lnSpc>
              <a:spcBef>
                <a:spcPts val="1903"/>
              </a:spcBef>
              <a:buClr>
                <a:schemeClr val="dk1"/>
              </a:buClr>
              <a:buSzPts val="1200"/>
              <a:buFont typeface="Wingdings" panose="05000000000000000000" pitchFamily="2" charset="2"/>
              <a:buChar char="§"/>
              <a:defRP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Ensuite, ajoutez un titre informatif qui inclut le quoi, le où et le quand</a:t>
            </a:r>
            <a:r>
              <a:rPr lang="fr-FR" sz="1300" b="1" dirty="0">
                <a:latin typeface="Arial"/>
                <a:ea typeface="Arial"/>
                <a:cs typeface="Arial"/>
                <a:sym typeface="Arial"/>
              </a:rPr>
              <a:t>. &lt;CLIQUER&gt; </a:t>
            </a:r>
            <a:endParaRPr lang="fr-FR" noProof="0" dirty="0"/>
          </a:p>
          <a:p>
            <a:pPr marL="80551" indent="0">
              <a:lnSpc>
                <a:spcPct val="115000"/>
              </a:lnSpc>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Enfin, ajoutez la légende, les commentaires, les notes de bas de page et les sources.  Nous afficherons ces étapes une par une.</a:t>
            </a:r>
            <a:endParaRPr lang="fr-FR" noProof="0" dirty="0"/>
          </a:p>
          <a:p>
            <a:pPr marL="0" indent="0">
              <a:spcBef>
                <a:spcPts val="634"/>
              </a:spcBef>
              <a:buClr>
                <a:schemeClr val="dk1"/>
              </a:buClr>
              <a:buSzPts val="1200"/>
            </a:pPr>
            <a:endParaRPr dirty="0"/>
          </a:p>
        </p:txBody>
      </p:sp>
      <p:sp>
        <p:nvSpPr>
          <p:cNvPr id="628" name="Google Shape;628;p3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36</a:t>
            </a:fld>
            <a:endParaRPr sz="19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3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3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noProof="0" dirty="0"/>
          </a:p>
          <a:p>
            <a:pPr marL="0" indent="0">
              <a:buClr>
                <a:schemeClr val="dk1"/>
              </a:buClr>
              <a:buSzPts val="1800"/>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Avant de commencer à dessiner un graphique linéaire ou tout autre graphique, passez en revue les données et familiarisez-vous avec elles. Les données que nous allons utiliser sont le nombre de cas de grippe confirmés par semaine dans le pays N, au cours des 33 premières semaines de déclaration de 2019. Le pays N utilise le terme « semaine de surveillance ». Examinez la distribution de fréquences avant de tracer l'axe des x et l'axe des y.</a:t>
            </a:r>
          </a:p>
          <a:p>
            <a:pPr marL="181240"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Par exemple, combien de semaines devez-vous inclure sur l'axe des x ?  </a:t>
            </a:r>
            <a:r>
              <a:rPr lang="fr-FR" sz="1300" b="1" dirty="0">
                <a:latin typeface="Arial"/>
                <a:ea typeface="Arial"/>
                <a:cs typeface="Arial"/>
                <a:sym typeface="Arial"/>
              </a:rPr>
              <a:t>Réponse : </a:t>
            </a:r>
            <a:r>
              <a:rPr lang="fr-FR" sz="1300" i="1" dirty="0">
                <a:latin typeface="Arial"/>
                <a:ea typeface="Arial"/>
                <a:cs typeface="Arial"/>
                <a:sym typeface="Arial"/>
              </a:rPr>
              <a:t>33</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Pour l'axe des y, vous devez connaître le nombre maximum de cas au cours d'une semaine donnée.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 est le nombre maximum de cas ? </a:t>
            </a:r>
            <a:r>
              <a:rPr lang="fr-FR" sz="1300" b="1" dirty="0">
                <a:latin typeface="Arial"/>
                <a:ea typeface="Arial"/>
                <a:cs typeface="Arial"/>
                <a:sym typeface="Arial"/>
              </a:rPr>
              <a:t>Réponse : </a:t>
            </a:r>
            <a:r>
              <a:rPr lang="fr-FR" sz="1300" i="1" dirty="0">
                <a:latin typeface="Arial"/>
                <a:ea typeface="Arial"/>
                <a:cs typeface="Arial"/>
                <a:sym typeface="Arial"/>
              </a:rPr>
              <a:t>106 cas pendant la semaine 33</a:t>
            </a:r>
          </a:p>
          <a:p>
            <a:pPr marL="483306" indent="-483306">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Enfin, vous devez également être suffisamment familier avec les données pour savoir si votre graphique est correct ou non.</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D'après les données, quelle forme devrait avoir le graphique linéaire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Remerciez</a:t>
            </a:r>
            <a:r>
              <a:rPr lang="fr-FR" sz="1300" dirty="0">
                <a:latin typeface="Arial"/>
                <a:ea typeface="Arial"/>
                <a:cs typeface="Arial"/>
                <a:sym typeface="Arial"/>
              </a:rPr>
              <a:t> les participant pour leurs réponses. </a:t>
            </a:r>
            <a:r>
              <a:rPr lang="fr-FR" sz="1300" b="1" dirty="0">
                <a:latin typeface="Arial"/>
                <a:ea typeface="Arial"/>
                <a:cs typeface="Arial"/>
                <a:sym typeface="Arial"/>
              </a:rPr>
              <a:t>Réponse :  </a:t>
            </a:r>
            <a:r>
              <a:rPr lang="fr-FR" sz="1300" i="1" dirty="0">
                <a:latin typeface="Arial"/>
                <a:ea typeface="Arial"/>
                <a:cs typeface="Arial"/>
                <a:sym typeface="Arial"/>
              </a:rPr>
              <a:t>Relativement peu de cas jusqu'à la semaine 16, avec une petite augmentation au cours des semaines 10 et 11, puis un plateau plus élevé pendant plusieurs semaines, puis une augmentation à partir de la semaine 26, avec un pic important au cours des deux dernières semaines.</a:t>
            </a:r>
            <a:endParaRPr lang="fr-FR" noProof="0" dirty="0"/>
          </a:p>
          <a:p>
            <a:pPr marL="0" indent="0">
              <a:spcBef>
                <a:spcPts val="634"/>
              </a:spcBef>
              <a:buClr>
                <a:schemeClr val="dk1"/>
              </a:buClr>
              <a:buSzPts val="1200"/>
            </a:pPr>
            <a:endParaRPr dirty="0"/>
          </a:p>
        </p:txBody>
      </p:sp>
      <p:sp>
        <p:nvSpPr>
          <p:cNvPr id="646" name="Google Shape;646;p3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37</a:t>
            </a:fld>
            <a:endParaRPr sz="19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3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3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Dessinons maintenant le graphique. Commencez par dessiner l'axe des x et l'axe des y. </a:t>
            </a:r>
            <a:r>
              <a:rPr lang="fr-FR" sz="1300" b="1" dirty="0">
                <a:latin typeface="Arial"/>
                <a:ea typeface="Arial"/>
                <a:cs typeface="Arial"/>
                <a:sym typeface="Arial"/>
              </a:rPr>
              <a:t>&lt;CLIQUER&gt;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Assurez-vous que l'axe horizontal des x est plus long que l'axe vertical des y. </a:t>
            </a:r>
            <a:r>
              <a:rPr lang="fr-FR" sz="1300" b="1" dirty="0">
                <a:latin typeface="Arial"/>
                <a:ea typeface="Arial"/>
                <a:cs typeface="Arial"/>
                <a:sym typeface="Arial"/>
              </a:rPr>
              <a:t>&lt;CLIQUER&gt; </a:t>
            </a:r>
            <a:r>
              <a:rPr lang="fr-FR" sz="1300" dirty="0">
                <a:latin typeface="Arial"/>
                <a:ea typeface="Arial"/>
                <a:cs typeface="Arial"/>
                <a:sym typeface="Arial"/>
              </a:rPr>
              <a:t>L'axe des x est généralement une fois et demie à deux fois </a:t>
            </a:r>
            <a:r>
              <a:rPr lang="fr-FR" sz="1300" b="1" dirty="0">
                <a:latin typeface="Arial"/>
                <a:ea typeface="Arial"/>
                <a:cs typeface="Arial"/>
                <a:sym typeface="Arial"/>
              </a:rPr>
              <a:t>&lt;CLIQUER&gt; </a:t>
            </a:r>
            <a:r>
              <a:rPr lang="fr-FR" sz="1300" dirty="0">
                <a:latin typeface="Arial"/>
                <a:ea typeface="Arial"/>
                <a:cs typeface="Arial"/>
                <a:sym typeface="Arial"/>
              </a:rPr>
              <a:t>plus long que l'axe des y</a:t>
            </a:r>
            <a:r>
              <a:rPr lang="fr-FR" sz="1300" b="1" dirty="0">
                <a:latin typeface="Arial"/>
                <a:ea typeface="Arial"/>
                <a:cs typeface="Arial"/>
                <a:sym typeface="Arial"/>
              </a:rPr>
              <a:t>.</a:t>
            </a:r>
            <a:r>
              <a:rPr lang="fr-FR" sz="1300" dirty="0">
                <a:latin typeface="Arial"/>
                <a:ea typeface="Arial"/>
                <a:cs typeface="Arial"/>
                <a:sym typeface="Arial"/>
              </a:rPr>
              <a:t>  Pour la plupart des rapports écrits et des présentations PowerPoint, l'orientation « paysage » est recommandée.</a:t>
            </a:r>
            <a:endParaRPr lang="fr-FR" noProof="0" dirty="0"/>
          </a:p>
          <a:p>
            <a:pPr marL="0" indent="0">
              <a:spcBef>
                <a:spcPts val="634"/>
              </a:spcBef>
              <a:buClr>
                <a:schemeClr val="dk1"/>
              </a:buClr>
              <a:buSzPts val="1200"/>
            </a:pPr>
            <a:endParaRPr dirty="0"/>
          </a:p>
        </p:txBody>
      </p:sp>
      <p:sp>
        <p:nvSpPr>
          <p:cNvPr id="657" name="Google Shape;657;p3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38</a:t>
            </a:fld>
            <a:endParaRPr sz="19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p3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1" name="Google Shape;671;p3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dirty="0">
                <a:latin typeface="Arial"/>
                <a:ea typeface="Arial"/>
                <a:cs typeface="Arial"/>
                <a:sym typeface="Arial"/>
              </a:rPr>
              <a:t>&lt;CLIQUER&gt;</a:t>
            </a:r>
            <a:endParaRPr lang="fr-FR" noProof="0" dirty="0"/>
          </a:p>
          <a:p>
            <a:pPr marL="181240" indent="-181240">
              <a:lnSpc>
                <a:spcPct val="115000"/>
              </a:lnSpc>
              <a:spcBef>
                <a:spcPts val="1269"/>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intervalles doivent être placés de manière égale le long de l'axe des x et les intervalles doivent refléter les données. </a:t>
            </a:r>
            <a:r>
              <a:rPr lang="fr-FR" sz="1300" b="1" dirty="0">
                <a:latin typeface="Arial"/>
                <a:ea typeface="Arial"/>
                <a:cs typeface="Arial"/>
                <a:sym typeface="Arial"/>
              </a:rPr>
              <a:t>&lt;CLIQUER&gt; </a:t>
            </a:r>
            <a:r>
              <a:rPr lang="fr-FR" sz="1300" dirty="0">
                <a:latin typeface="Arial"/>
                <a:ea typeface="Arial"/>
                <a:cs typeface="Arial"/>
                <a:sym typeface="Arial"/>
              </a:rPr>
              <a:t>Ces données couvrent les semaines 1 à 33. </a:t>
            </a:r>
            <a:r>
              <a:rPr lang="fr-FR" sz="1300" b="1" dirty="0">
                <a:latin typeface="Arial"/>
                <a:ea typeface="Arial"/>
                <a:cs typeface="Arial"/>
                <a:sym typeface="Arial"/>
              </a:rPr>
              <a:t>&lt;CLIQUER&gt; </a:t>
            </a:r>
            <a:r>
              <a:rPr lang="fr-FR" sz="1300" dirty="0">
                <a:latin typeface="Arial"/>
                <a:ea typeface="Arial"/>
                <a:cs typeface="Arial"/>
                <a:sym typeface="Arial"/>
              </a:rPr>
              <a:t>Ici, vous pouvez voir que toutes les semaines sont étiquetées sur l'axe des x.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Ces intervalles sont-ils appropriés ?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Répondez : </a:t>
            </a:r>
            <a:r>
              <a:rPr lang="fr-FR" sz="1300" i="1" dirty="0">
                <a:latin typeface="Arial"/>
                <a:ea typeface="Arial"/>
                <a:cs typeface="Arial"/>
                <a:sym typeface="Arial"/>
              </a:rPr>
              <a:t>Non</a:t>
            </a:r>
            <a:r>
              <a:rPr lang="fr-FR" sz="1300" dirty="0">
                <a:latin typeface="Arial"/>
                <a:ea typeface="Arial"/>
                <a:cs typeface="Arial"/>
                <a:sym typeface="Arial"/>
              </a:rPr>
              <a:t>. </a:t>
            </a:r>
            <a:r>
              <a:rPr lang="fr-FR" sz="1300" b="1" dirty="0">
                <a:latin typeface="Arial"/>
                <a:ea typeface="Arial"/>
                <a:cs typeface="Arial"/>
                <a:sym typeface="Arial"/>
              </a:rPr>
              <a:t>&lt;CLIQUER 2X&gt;</a:t>
            </a:r>
            <a:endParaRPr lang="fr-FR" b="1"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dirty="0">
                <a:latin typeface="Arial"/>
                <a:ea typeface="Arial"/>
                <a:cs typeface="Arial"/>
                <a:sym typeface="Arial"/>
              </a:rPr>
              <a:t> : Vous devez choisir des intervalles facilement lisibles. </a:t>
            </a:r>
            <a:r>
              <a:rPr lang="fr-FR" sz="1300" b="1" dirty="0">
                <a:latin typeface="Arial"/>
                <a:ea typeface="Arial"/>
                <a:cs typeface="Arial"/>
                <a:sym typeface="Arial"/>
              </a:rPr>
              <a:t>&lt;CLIQUER&gt; </a:t>
            </a:r>
            <a:r>
              <a:rPr lang="fr-FR" sz="1300" dirty="0">
                <a:latin typeface="Arial"/>
                <a:ea typeface="Arial"/>
                <a:cs typeface="Arial"/>
                <a:sym typeface="Arial"/>
              </a:rPr>
              <a:t>L'axe des x est à nouveau numéroté, mais un nombre sur deux est ajouté à l'axe, ce qui réduit l'encombrement. </a:t>
            </a:r>
            <a:r>
              <a:rPr lang="fr-FR" sz="1300" b="1" dirty="0">
                <a:latin typeface="Arial"/>
                <a:ea typeface="Arial"/>
                <a:cs typeface="Arial"/>
                <a:sym typeface="Arial"/>
              </a:rPr>
              <a:t>&lt;CLIQUER&gt; </a:t>
            </a:r>
            <a:r>
              <a:rPr lang="fr-FR" sz="1300" dirty="0">
                <a:latin typeface="Arial"/>
                <a:ea typeface="Arial"/>
                <a:cs typeface="Arial"/>
                <a:sym typeface="Arial"/>
              </a:rPr>
              <a:t>Veillez à étiqueter l'axe des x. </a:t>
            </a:r>
            <a:r>
              <a:rPr lang="fr-FR" sz="1300" b="1" dirty="0">
                <a:latin typeface="Arial"/>
                <a:ea typeface="Arial"/>
                <a:cs typeface="Arial"/>
                <a:sym typeface="Arial"/>
              </a:rPr>
              <a:t>&lt;CLIQUER&gt;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données utilisées représentent le nombre de cas confirmés de rougeole signalés au cours de chaque semaine de surveillance, de la semaine 1 à la semaine 33. L'axe des x doit être exprimé en semaines. Les coches représentent chaque semaine, et l'axe des x doit être étiqueté avec le mot « Semaines » ou « Semaine de surveillance » en dessous.</a:t>
            </a:r>
          </a:p>
          <a:p>
            <a:pPr marL="0" indent="0">
              <a:spcBef>
                <a:spcPts val="634"/>
              </a:spcBef>
              <a:buClr>
                <a:schemeClr val="dk1"/>
              </a:buClr>
              <a:buSzPts val="1200"/>
            </a:pPr>
            <a:endParaRPr dirty="0"/>
          </a:p>
        </p:txBody>
      </p:sp>
      <p:sp>
        <p:nvSpPr>
          <p:cNvPr id="672" name="Google Shape;672;p3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39</a:t>
            </a:fld>
            <a:endParaRPr sz="19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Demandez</a:t>
            </a:r>
            <a:r>
              <a:rPr lang="fr-FR" b="1" u="none" noProof="0" dirty="0">
                <a:latin typeface="Arial"/>
                <a:ea typeface="Arial"/>
                <a:cs typeface="Arial"/>
                <a:sym typeface="Arial"/>
              </a:rPr>
              <a:t> : </a:t>
            </a:r>
            <a:r>
              <a:rPr lang="fr-FR" noProof="0">
                <a:latin typeface="Arial"/>
                <a:ea typeface="Arial"/>
                <a:cs typeface="Arial"/>
                <a:sym typeface="Arial"/>
              </a:rPr>
              <a:t>Pourquoi est-il important d'organiser et </a:t>
            </a:r>
            <a:r>
              <a:rPr lang="fr-FR">
                <a:latin typeface="Arial"/>
                <a:ea typeface="Arial"/>
                <a:cs typeface="Arial"/>
                <a:sym typeface="Arial"/>
              </a:rPr>
              <a:t>de presenter</a:t>
            </a:r>
            <a:r>
              <a:rPr lang="fr-FR" noProof="0" dirty="0">
                <a:latin typeface="Arial"/>
                <a:ea typeface="Arial"/>
                <a:cs typeface="Arial"/>
                <a:sym typeface="Arial"/>
              </a:rPr>
              <a:t> les données ?</a:t>
            </a:r>
            <a:br>
              <a:rPr lang="fr-FR" noProof="0" dirty="0">
                <a:latin typeface="Calibri"/>
                <a:ea typeface="Arial"/>
                <a:cs typeface="Calibri"/>
                <a:sym typeface="Calibri"/>
              </a:rPr>
            </a:b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Permettez</a:t>
            </a:r>
            <a:r>
              <a:rPr lang="fr-FR" b="0" u="none" noProof="0" dirty="0">
                <a:latin typeface="Arial"/>
                <a:ea typeface="Arial"/>
                <a:cs typeface="Arial"/>
                <a:sym typeface="Arial"/>
              </a:rPr>
              <a:t> à </a:t>
            </a:r>
            <a:r>
              <a:rPr lang="fr-FR" noProof="0" dirty="0">
                <a:latin typeface="Arial"/>
                <a:ea typeface="Arial"/>
                <a:cs typeface="Arial"/>
                <a:sym typeface="Arial"/>
              </a:rPr>
              <a:t>2 ou 3 participants de partager leurs réponses.</a:t>
            </a:r>
            <a:endParaRPr lang="fr-FR" noProof="0" dirty="0"/>
          </a:p>
          <a:p>
            <a:pPr marL="261791" indent="-181240">
              <a:buClr>
                <a:schemeClr val="dk1"/>
              </a:buClr>
              <a:buSzPts val="1200"/>
              <a:buFont typeface="Wingdings" panose="05000000000000000000" pitchFamily="2" charset="2"/>
              <a:buChar char="§"/>
            </a:pPr>
            <a:endParaRPr lang="fr-FR" noProof="0" dirty="0">
              <a:latin typeface="Arial"/>
              <a:ea typeface="Arial"/>
              <a:cs typeface="Arial"/>
              <a:sym typeface="Arial"/>
            </a:endParaRPr>
          </a:p>
          <a:p>
            <a:pPr marL="181240" indent="-181240" defTabSz="966612">
              <a:buClr>
                <a:schemeClr val="dk1"/>
              </a:buClr>
              <a:buSzPts val="1200"/>
              <a:buFont typeface="Wingdings" panose="05000000000000000000" pitchFamily="2" charset="2"/>
              <a:buChar char="§"/>
              <a:defRPr/>
            </a:pPr>
            <a:r>
              <a:rPr lang="fr-FR" b="1" u="sng" dirty="0">
                <a:latin typeface="+mn-lt"/>
              </a:rPr>
              <a:t>Permettez</a:t>
            </a:r>
            <a:r>
              <a:rPr lang="fr-FR" b="0" u="none" dirty="0">
                <a:latin typeface="+mn-lt"/>
              </a:rPr>
              <a:t> une</a:t>
            </a:r>
            <a:r>
              <a:rPr lang="fr-FR" dirty="0">
                <a:latin typeface="+mn-lt"/>
              </a:rPr>
              <a:t> brève discussion </a:t>
            </a:r>
            <a:r>
              <a:rPr lang="fr-FR" b="1" noProof="0" dirty="0">
                <a:latin typeface="Arial"/>
                <a:ea typeface="Arial"/>
                <a:cs typeface="Arial"/>
                <a:sym typeface="Arial"/>
              </a:rPr>
              <a:t>&lt;CLIQUER&gt; </a:t>
            </a:r>
            <a:r>
              <a:rPr lang="fr-FR" b="0" noProof="0" dirty="0">
                <a:latin typeface="Arial"/>
                <a:ea typeface="Arial"/>
                <a:cs typeface="Arial"/>
                <a:sym typeface="Arial"/>
              </a:rPr>
              <a:t>sur la </a:t>
            </a:r>
            <a:r>
              <a:rPr lang="fr-FR" noProof="0" dirty="0">
                <a:latin typeface="Arial"/>
                <a:ea typeface="Arial"/>
                <a:cs typeface="Arial"/>
                <a:sym typeface="Arial"/>
              </a:rPr>
              <a:t>diapositive contenant les réponses pour passer à la diapositive suivante.</a:t>
            </a:r>
            <a:endParaRPr lang="fr-FR" noProof="0" dirty="0"/>
          </a:p>
          <a:p>
            <a:pPr marL="0" indent="0">
              <a:buClr>
                <a:schemeClr val="dk1"/>
              </a:buClr>
              <a:buSzPts val="1200"/>
            </a:pPr>
            <a:endParaRPr dirty="0">
              <a:latin typeface="Arial"/>
              <a:ea typeface="Arial"/>
              <a:cs typeface="Arial"/>
              <a:sym typeface="Arial"/>
            </a:endParaRPr>
          </a:p>
        </p:txBody>
      </p:sp>
      <p:sp>
        <p:nvSpPr>
          <p:cNvPr id="305" name="Google Shape;305;p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a:t>
            </a:fld>
            <a:endParaRPr sz="19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4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8" name="Google Shape;688;p4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ct val="100000"/>
              <a:buFont typeface="Wingdings" panose="05000000000000000000" pitchFamily="2" charset="2"/>
              <a:buChar char="§"/>
            </a:pPr>
            <a:r>
              <a:rPr lang="fr-FR" sz="1300" b="1" dirty="0">
                <a:latin typeface="Arial"/>
                <a:ea typeface="Arial"/>
                <a:cs typeface="Arial"/>
                <a:sym typeface="Arial"/>
              </a:rPr>
              <a:t>&lt;CLIQUER&gt; </a:t>
            </a:r>
            <a:endParaRPr lang="fr-FR" noProof="0" dirty="0"/>
          </a:p>
          <a:p>
            <a:pPr marL="181240" indent="-181240">
              <a:lnSpc>
                <a:spcPct val="115000"/>
              </a:lnSpc>
              <a:spcBef>
                <a:spcPts val="1903"/>
              </a:spcBef>
              <a:buClr>
                <a:schemeClr val="dk1"/>
              </a:buClr>
              <a:buSzPct val="1000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1903"/>
              </a:spcBef>
              <a:buClr>
                <a:schemeClr val="dk1"/>
              </a:buClr>
              <a:buSzPct val="1000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Basez le sommet de l'axe des y sur la plus grande valeur observée. </a:t>
            </a:r>
            <a:r>
              <a:rPr lang="fr-FR" sz="1300" b="1" dirty="0">
                <a:latin typeface="Arial"/>
                <a:ea typeface="Arial"/>
                <a:cs typeface="Arial"/>
                <a:sym typeface="Arial"/>
              </a:rPr>
              <a:t>&lt;CLIQUER&gt; </a:t>
            </a:r>
            <a:r>
              <a:rPr lang="fr-FR" sz="1300" dirty="0">
                <a:latin typeface="Arial"/>
                <a:ea typeface="Arial"/>
                <a:cs typeface="Arial"/>
                <a:sym typeface="Arial"/>
              </a:rPr>
              <a:t>Maintenant que les intervalles de 33 semaines sont en place sur l'axe des x, l'axe des y doit être développé. </a:t>
            </a:r>
            <a:r>
              <a:rPr lang="fr-FR" sz="1300" b="1" dirty="0">
                <a:latin typeface="Arial"/>
                <a:ea typeface="Arial"/>
                <a:cs typeface="Arial"/>
                <a:sym typeface="Arial"/>
              </a:rPr>
              <a:t>&lt;CLIQUER&gt; </a:t>
            </a:r>
            <a:r>
              <a:rPr lang="fr-FR" sz="1300" dirty="0">
                <a:latin typeface="Arial"/>
                <a:ea typeface="Arial"/>
                <a:cs typeface="Arial"/>
                <a:sym typeface="Arial"/>
              </a:rPr>
              <a:t>Le sommet de l'axe des y doit être une valeur un peu plus grande que la plus grande valeur à représenter sur le graphique. Le plus grand nombre de cas au cours d'une semaine est de 106 cas.</a:t>
            </a:r>
            <a:endParaRPr lang="fr-FR" noProof="0" dirty="0"/>
          </a:p>
          <a:p>
            <a:pPr marL="0" indent="0">
              <a:lnSpc>
                <a:spcPct val="115000"/>
              </a:lnSpc>
              <a:spcBef>
                <a:spcPts val="634"/>
              </a:spcBef>
              <a:buClr>
                <a:schemeClr val="dk1"/>
              </a:buClr>
              <a:buSzPts val="1200"/>
            </a:pPr>
            <a:endParaRPr lang="fr-FR" noProof="0" dirty="0"/>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Quelles valeurs supérieures et inférieures utiliseriez-vous pour l'axe des y (ordonnées)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110 ou 120 semble raisonnable. Commencez toujours à zéro </a:t>
            </a:r>
            <a:r>
              <a:rPr lang="fr-FR" sz="1300" b="1" dirty="0">
                <a:latin typeface="Arial"/>
                <a:ea typeface="Arial"/>
                <a:cs typeface="Arial"/>
                <a:sym typeface="Arial"/>
              </a:rPr>
              <a:t>! &lt;CLIQUER&gt;</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 intervalle utiliseriez-vous sur l'axe des y (ordonnées)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Dix semble raisonnable. N'oubliez pas d'étiqueter l'axe des y. </a:t>
            </a:r>
            <a:r>
              <a:rPr lang="fr-FR" sz="1300" b="1" dirty="0">
                <a:latin typeface="Arial"/>
                <a:ea typeface="Arial"/>
                <a:cs typeface="Arial"/>
                <a:sym typeface="Arial"/>
              </a:rPr>
              <a:t>&lt;CLIQUER&gt;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Quelle </a:t>
            </a:r>
            <a:r>
              <a:rPr lang="fr-FR" sz="1300" b="1" dirty="0">
                <a:latin typeface="Arial"/>
                <a:ea typeface="Arial"/>
                <a:cs typeface="Arial"/>
                <a:sym typeface="Arial"/>
              </a:rPr>
              <a:t>étiquette </a:t>
            </a:r>
            <a:r>
              <a:rPr lang="fr-FR" sz="1300" dirty="0">
                <a:latin typeface="Arial"/>
                <a:ea typeface="Arial"/>
                <a:cs typeface="Arial"/>
                <a:sym typeface="Arial"/>
              </a:rPr>
              <a:t>suggérez-vous pour l'axe des ordonnées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b="1" u="none" noProof="0"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&lt;CLIQUER&gt; Réponse : </a:t>
            </a:r>
            <a:r>
              <a:rPr lang="fr-FR" sz="1300" i="1" dirty="0">
                <a:latin typeface="Arial"/>
                <a:ea typeface="Arial"/>
                <a:cs typeface="Arial"/>
                <a:sym typeface="Arial"/>
              </a:rPr>
              <a:t>Nombre de cas ou nombre de cas confirmés.</a:t>
            </a:r>
          </a:p>
          <a:p>
            <a:pPr marL="0" indent="0">
              <a:spcBef>
                <a:spcPts val="1269"/>
              </a:spcBef>
              <a:buClr>
                <a:schemeClr val="dk1"/>
              </a:buClr>
              <a:buSzPts val="800"/>
            </a:pPr>
            <a:endParaRPr sz="800" dirty="0"/>
          </a:p>
        </p:txBody>
      </p:sp>
      <p:sp>
        <p:nvSpPr>
          <p:cNvPr id="689" name="Google Shape;689;p4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40</a:t>
            </a:fld>
            <a:endParaRPr sz="19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4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p4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données doivent maintenant être représentées par un point pour chaque observation. </a:t>
            </a:r>
            <a:r>
              <a:rPr lang="fr-FR" sz="1300" b="1" dirty="0">
                <a:latin typeface="Arial"/>
                <a:ea typeface="Arial"/>
                <a:cs typeface="Arial"/>
                <a:sym typeface="Arial"/>
              </a:rPr>
              <a:t>&lt;CLIQUER&gt; </a:t>
            </a:r>
            <a:r>
              <a:rPr lang="fr-FR" sz="1300" dirty="0">
                <a:latin typeface="Arial"/>
                <a:ea typeface="Arial"/>
                <a:cs typeface="Arial"/>
                <a:sym typeface="Arial"/>
              </a:rPr>
              <a:t>Les points doivent être reliés par une ligne droite.</a:t>
            </a:r>
            <a:endParaRPr lang="fr-FR" noProof="0" dirty="0"/>
          </a:p>
          <a:p>
            <a:pPr marL="0" indent="0">
              <a:spcBef>
                <a:spcPts val="634"/>
              </a:spcBef>
              <a:buClr>
                <a:schemeClr val="dk1"/>
              </a:buClr>
              <a:buSzPts val="1200"/>
            </a:pPr>
            <a:endParaRPr dirty="0"/>
          </a:p>
        </p:txBody>
      </p:sp>
      <p:sp>
        <p:nvSpPr>
          <p:cNvPr id="703" name="Google Shape;703;p4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41</a:t>
            </a:fld>
            <a:endParaRPr sz="19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4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0" name="Google Shape;710;p4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Cette leçon a déjà examiné l'importance des titres et les informations que chaque titre doit inclure ont déjà été discutées.  Se souvenir du </a:t>
            </a:r>
            <a:r>
              <a:rPr lang="fr-FR" sz="1300" i="1" dirty="0">
                <a:latin typeface="Arial"/>
                <a:ea typeface="Arial"/>
                <a:cs typeface="Arial"/>
                <a:sym typeface="Arial"/>
              </a:rPr>
              <a:t>quoi</a:t>
            </a:r>
            <a:r>
              <a:rPr lang="fr-FR" sz="1300" dirty="0">
                <a:latin typeface="Arial"/>
                <a:ea typeface="Arial"/>
                <a:cs typeface="Arial"/>
                <a:sym typeface="Arial"/>
              </a:rPr>
              <a:t>, du </a:t>
            </a:r>
            <a:r>
              <a:rPr lang="fr-FR" sz="1300" i="1" dirty="0">
                <a:latin typeface="Arial"/>
                <a:ea typeface="Arial"/>
                <a:cs typeface="Arial"/>
                <a:sym typeface="Arial"/>
              </a:rPr>
              <a:t>où </a:t>
            </a:r>
            <a:r>
              <a:rPr lang="fr-FR" sz="1300" dirty="0">
                <a:latin typeface="Arial"/>
                <a:ea typeface="Arial"/>
                <a:cs typeface="Arial"/>
                <a:sym typeface="Arial"/>
              </a:rPr>
              <a:t>et du </a:t>
            </a:r>
            <a:r>
              <a:rPr lang="fr-FR" sz="1300" i="1" dirty="0">
                <a:latin typeface="Arial"/>
                <a:ea typeface="Arial"/>
                <a:cs typeface="Arial"/>
                <a:sym typeface="Arial"/>
              </a:rPr>
              <a:t>quand </a:t>
            </a:r>
            <a:r>
              <a:rPr lang="fr-FR" sz="1300" dirty="0">
                <a:latin typeface="Arial"/>
                <a:ea typeface="Arial"/>
                <a:cs typeface="Arial"/>
                <a:sym typeface="Arial"/>
              </a:rPr>
              <a:t>- ou de </a:t>
            </a:r>
            <a:r>
              <a:rPr lang="fr-FR" sz="1300" i="1" dirty="0">
                <a:latin typeface="Arial"/>
                <a:ea typeface="Arial"/>
                <a:cs typeface="Arial"/>
                <a:sym typeface="Arial"/>
              </a:rPr>
              <a:t>la maladie</a:t>
            </a:r>
            <a:r>
              <a:rPr lang="fr-FR" sz="1300" dirty="0">
                <a:latin typeface="Arial"/>
                <a:ea typeface="Arial"/>
                <a:cs typeface="Arial"/>
                <a:sym typeface="Arial"/>
              </a:rPr>
              <a:t>, du </a:t>
            </a:r>
            <a:r>
              <a:rPr lang="fr-FR" sz="1300" i="1" dirty="0">
                <a:latin typeface="Arial"/>
                <a:ea typeface="Arial"/>
                <a:cs typeface="Arial"/>
                <a:sym typeface="Arial"/>
              </a:rPr>
              <a:t>lieu </a:t>
            </a:r>
            <a:r>
              <a:rPr lang="fr-FR" sz="1300" dirty="0">
                <a:latin typeface="Arial"/>
                <a:ea typeface="Arial"/>
                <a:cs typeface="Arial"/>
                <a:sym typeface="Arial"/>
              </a:rPr>
              <a:t>et de l'</a:t>
            </a:r>
            <a:r>
              <a:rPr lang="fr-FR" sz="1300" i="1" dirty="0">
                <a:latin typeface="Arial"/>
                <a:ea typeface="Arial"/>
                <a:cs typeface="Arial"/>
                <a:sym typeface="Arial"/>
              </a:rPr>
              <a:t>heure </a:t>
            </a:r>
            <a:r>
              <a:rPr lang="fr-FR" sz="1300" dirty="0">
                <a:latin typeface="Arial"/>
                <a:ea typeface="Arial"/>
                <a:cs typeface="Arial"/>
                <a:sym typeface="Arial"/>
              </a:rPr>
              <a:t>- est essentiel !</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 titre proposez-vous pour ce graphique représentant les cas de grippe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Remercier</a:t>
            </a:r>
            <a:r>
              <a:rPr lang="fr-FR" sz="1300" b="1" dirty="0">
                <a:latin typeface="Arial"/>
                <a:ea typeface="Arial"/>
                <a:cs typeface="Arial"/>
                <a:sym typeface="Arial"/>
              </a:rPr>
              <a:t> </a:t>
            </a:r>
            <a:r>
              <a:rPr lang="fr-FR" sz="1300" dirty="0">
                <a:latin typeface="Arial"/>
                <a:ea typeface="Arial"/>
                <a:cs typeface="Arial"/>
                <a:sym typeface="Arial"/>
              </a:rPr>
              <a:t>de la (des) réponse(s).   </a:t>
            </a:r>
            <a:r>
              <a:rPr lang="fr-FR" sz="1300" b="1" dirty="0">
                <a:latin typeface="Arial"/>
                <a:ea typeface="Arial"/>
                <a:cs typeface="Arial"/>
                <a:sym typeface="Arial"/>
              </a:rPr>
              <a:t>Réponse : </a:t>
            </a:r>
            <a:r>
              <a:rPr lang="fr-FR" sz="1300" i="1" dirty="0">
                <a:solidFill>
                  <a:srgbClr val="000000"/>
                </a:solidFill>
                <a:latin typeface="Arial"/>
                <a:ea typeface="Arial"/>
                <a:cs typeface="Arial"/>
                <a:sym typeface="Arial"/>
              </a:rPr>
              <a:t>Le titre devrait être quelque chose comme « Nombre de cas confirmés de grippe signalés par semaine, pays X, semaines 1-33, 2019 » ou quelque chose de similaire.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i="1" dirty="0">
              <a:solidFill>
                <a:srgbClr val="000000"/>
              </a:solidFill>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dirty="0">
                <a:latin typeface="Arial"/>
                <a:ea typeface="Arial"/>
                <a:cs typeface="Arial"/>
                <a:sym typeface="Arial"/>
              </a:rPr>
              <a:t>&lt;CLIQUER&gt; </a:t>
            </a:r>
            <a:r>
              <a:rPr lang="fr-FR" sz="1300" dirty="0">
                <a:latin typeface="Arial"/>
                <a:ea typeface="Arial"/>
                <a:cs typeface="Arial"/>
                <a:sym typeface="Arial"/>
              </a:rPr>
              <a:t>pour afficher le titre possible</a:t>
            </a:r>
            <a:r>
              <a:rPr lang="fr-FR" sz="1300" b="1" dirty="0">
                <a:latin typeface="Arial"/>
                <a:ea typeface="Arial"/>
                <a:cs typeface="Arial"/>
                <a:sym typeface="Arial"/>
              </a:rPr>
              <a:t>.</a:t>
            </a:r>
            <a:endParaRPr lang="fr-FR" sz="1300" dirty="0">
              <a:latin typeface="Arial"/>
              <a:ea typeface="Arial"/>
              <a:cs typeface="Arial"/>
              <a:sym typeface="Arial"/>
            </a:endParaRPr>
          </a:p>
          <a:p>
            <a:pPr marL="0" indent="0">
              <a:spcBef>
                <a:spcPts val="634"/>
              </a:spcBef>
              <a:buClr>
                <a:schemeClr val="dk1"/>
              </a:buClr>
              <a:buSzPts val="1200"/>
            </a:pPr>
            <a:endParaRPr dirty="0"/>
          </a:p>
        </p:txBody>
      </p:sp>
      <p:sp>
        <p:nvSpPr>
          <p:cNvPr id="711" name="Google Shape;711;p4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42</a:t>
            </a:fld>
            <a:endParaRPr sz="19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4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8" name="Google Shape;718;p4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mn-lt"/>
                <a:ea typeface="Arial"/>
                <a:cs typeface="Arial"/>
                <a:sym typeface="Arial"/>
              </a:rPr>
              <a:t>Notes de l'instructeur :</a:t>
            </a:r>
            <a:endParaRPr lang="fr-FR" sz="1300" dirty="0">
              <a:latin typeface="+mn-lt"/>
              <a:ea typeface="Arial"/>
              <a:cs typeface="Arial"/>
              <a:sym typeface="Arial"/>
            </a:endParaRPr>
          </a:p>
          <a:p>
            <a:pPr marL="0" indent="0">
              <a:lnSpc>
                <a:spcPct val="115000"/>
              </a:lnSpc>
              <a:spcBef>
                <a:spcPts val="1903"/>
              </a:spcBef>
              <a:buClr>
                <a:schemeClr val="dk1"/>
              </a:buClr>
              <a:buSzPts val="1800"/>
            </a:pPr>
            <a:endParaRPr lang="fr-FR" sz="1300" b="1" u="sng" dirty="0">
              <a:latin typeface="+mn-lt"/>
              <a:ea typeface="Arial"/>
              <a:cs typeface="Arial"/>
              <a:sym typeface="Arial"/>
            </a:endParaRPr>
          </a:p>
          <a:p>
            <a:pPr marL="181240" indent="-181240">
              <a:lnSpc>
                <a:spcPct val="115000"/>
              </a:lnSpc>
              <a:spcBef>
                <a:spcPts val="1903"/>
              </a:spcBef>
              <a:buClr>
                <a:schemeClr val="dk1"/>
              </a:buClr>
              <a:buSzPts val="1800"/>
              <a:buFont typeface="Noto Sans Symbols"/>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sz="1300" dirty="0">
                <a:latin typeface="+mn-lt"/>
                <a:ea typeface="Arial"/>
                <a:cs typeface="Arial"/>
                <a:sym typeface="Arial"/>
              </a:rPr>
              <a:t>La dernière étape consiste à ajouter des commentaires, des notes en bas de page ou des sources. </a:t>
            </a:r>
            <a:r>
              <a:rPr lang="fr-FR" sz="1300" b="1" dirty="0">
                <a:latin typeface="+mn-lt"/>
                <a:ea typeface="Arial"/>
                <a:cs typeface="Arial"/>
                <a:sym typeface="Arial"/>
              </a:rPr>
              <a:t>&lt;</a:t>
            </a:r>
            <a:r>
              <a:rPr lang="fr-FR" sz="1300" b="1" dirty="0">
                <a:latin typeface="Arial"/>
                <a:ea typeface="Arial"/>
                <a:cs typeface="Arial"/>
                <a:sym typeface="Arial"/>
              </a:rPr>
              <a:t>CLIQUER</a:t>
            </a:r>
            <a:r>
              <a:rPr lang="fr-FR" sz="1300" b="1" dirty="0">
                <a:latin typeface="+mn-lt"/>
                <a:ea typeface="Arial"/>
                <a:cs typeface="Arial"/>
                <a:sym typeface="Arial"/>
              </a:rPr>
              <a:t>&gt; </a:t>
            </a:r>
            <a:r>
              <a:rPr lang="fr-FR" sz="1300" dirty="0">
                <a:latin typeface="+mn-lt"/>
                <a:ea typeface="Arial"/>
                <a:cs typeface="Arial"/>
                <a:sym typeface="Arial"/>
              </a:rPr>
              <a:t>Ils sont ajoutés sous le graphique ou dans le bas de la diapositive.</a:t>
            </a:r>
            <a:endParaRPr lang="fr-FR" sz="1300" dirty="0">
              <a:latin typeface="+mn-lt"/>
            </a:endParaRPr>
          </a:p>
          <a:p>
            <a:pPr marL="0" indent="0">
              <a:spcBef>
                <a:spcPts val="634"/>
              </a:spcBef>
              <a:buClr>
                <a:schemeClr val="dk1"/>
              </a:buClr>
              <a:buSzPts val="1200"/>
            </a:pPr>
            <a:endParaRPr dirty="0"/>
          </a:p>
        </p:txBody>
      </p:sp>
      <p:sp>
        <p:nvSpPr>
          <p:cNvPr id="719" name="Google Shape;719;p4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43</a:t>
            </a:fld>
            <a:endParaRPr sz="19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4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4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903"/>
              </a:spcBef>
              <a:buClr>
                <a:schemeClr val="dk1"/>
              </a:buClr>
              <a:buSzPts val="1200"/>
            </a:pPr>
            <a:endParaRPr lang="fr-FR" sz="1300" i="1" dirty="0">
              <a:latin typeface="Arial"/>
              <a:ea typeface="Arial"/>
              <a:cs typeface="Arial"/>
              <a:sym typeface="Arial"/>
            </a:endParaRPr>
          </a:p>
          <a:p>
            <a:pPr marL="181240" indent="-181240">
              <a:spcBef>
                <a:spcPts val="1903"/>
              </a:spcBef>
              <a:buClr>
                <a:schemeClr val="dk1"/>
              </a:buClr>
              <a:buSzPts val="1200"/>
              <a:buFont typeface="Noto Sans Symbols"/>
              <a:buChar char="❖"/>
            </a:pPr>
            <a:r>
              <a:rPr lang="fr-FR" sz="1300" b="1" i="1" dirty="0">
                <a:latin typeface="Arial"/>
                <a:ea typeface="Arial"/>
                <a:cs typeface="Arial"/>
                <a:sym typeface="Arial"/>
              </a:rPr>
              <a:t>Animez une discussion sur les réponses des volontaires à l'aide de la déclaration et des questions suivantes. Utilisez les réponses énumérées ci-dessous comme guide.</a:t>
            </a:r>
            <a:endParaRPr lang="fr-FR" sz="1300" i="1"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Revenons au graphique de la leishmaniose. </a:t>
            </a:r>
          </a:p>
          <a:p>
            <a:pPr marL="181240" indent="-181240">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b="1" i="1" dirty="0">
                <a:latin typeface="Arial"/>
                <a:ea typeface="Arial"/>
                <a:cs typeface="Arial"/>
                <a:sym typeface="Arial"/>
              </a:rPr>
              <a:t>Que dit le titre ?  </a:t>
            </a:r>
            <a:r>
              <a:rPr lang="fr-FR" sz="1300" b="1" dirty="0">
                <a:latin typeface="Arial"/>
                <a:ea typeface="Arial"/>
                <a:cs typeface="Arial"/>
                <a:sym typeface="Arial"/>
              </a:rPr>
              <a:t>Réponse : </a:t>
            </a:r>
            <a:r>
              <a:rPr lang="fr-FR" sz="1300" i="1" dirty="0">
                <a:latin typeface="Arial"/>
                <a:ea typeface="Arial"/>
                <a:cs typeface="Arial"/>
                <a:sym typeface="Arial"/>
              </a:rPr>
              <a:t>Il s'agit d'un graphique du nombre de cas de leishmaniose viscérale et cutanée </a:t>
            </a:r>
            <a:r>
              <a:rPr lang="fr-FR" i="1" noProof="0" dirty="0">
                <a:latin typeface="Arial"/>
                <a:ea typeface="Arial"/>
                <a:cs typeface="Arial"/>
                <a:sym typeface="Arial"/>
              </a:rPr>
              <a:t>notifi</a:t>
            </a:r>
            <a:r>
              <a:rPr lang="fr-FR" sz="1300" i="1" dirty="0">
                <a:latin typeface="Arial"/>
                <a:ea typeface="Arial"/>
                <a:cs typeface="Arial"/>
                <a:sym typeface="Arial"/>
              </a:rPr>
              <a:t>és dans le pays X de 2010 à 2022.</a:t>
            </a:r>
          </a:p>
          <a:p>
            <a:pPr marL="664546"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b="1" i="1" dirty="0">
                <a:latin typeface="Arial"/>
                <a:ea typeface="Arial"/>
                <a:cs typeface="Arial"/>
                <a:sym typeface="Arial"/>
              </a:rPr>
              <a:t>Que dit l'axe des x ? </a:t>
            </a:r>
            <a:r>
              <a:rPr lang="fr-FR" sz="1300" b="1" dirty="0">
                <a:latin typeface="Arial"/>
                <a:ea typeface="Arial"/>
                <a:cs typeface="Arial"/>
                <a:sym typeface="Arial"/>
              </a:rPr>
              <a:t>Réponse : </a:t>
            </a:r>
            <a:r>
              <a:rPr lang="fr-FR" sz="1300" i="1" dirty="0">
                <a:latin typeface="Arial"/>
                <a:ea typeface="Arial"/>
                <a:cs typeface="Arial"/>
                <a:sym typeface="Arial"/>
              </a:rPr>
              <a:t>L'axe des x représente les années entre 2010 et 2022.</a:t>
            </a:r>
          </a:p>
          <a:p>
            <a:pPr marL="181240"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b="1" i="1" dirty="0">
                <a:latin typeface="Arial"/>
                <a:ea typeface="Arial"/>
                <a:cs typeface="Arial"/>
                <a:sym typeface="Arial"/>
              </a:rPr>
              <a:t>Que dit l'axe des ordonnées ? </a:t>
            </a:r>
            <a:r>
              <a:rPr lang="fr-FR" sz="1300" b="1" dirty="0">
                <a:latin typeface="Arial"/>
                <a:ea typeface="Arial"/>
                <a:cs typeface="Arial"/>
                <a:sym typeface="Arial"/>
              </a:rPr>
              <a:t>Réponse : </a:t>
            </a:r>
            <a:r>
              <a:rPr lang="fr-FR" sz="1300" i="1" dirty="0">
                <a:latin typeface="Arial"/>
                <a:ea typeface="Arial"/>
                <a:cs typeface="Arial"/>
                <a:sym typeface="Arial"/>
              </a:rPr>
              <a:t>Le nombre de cas </a:t>
            </a:r>
            <a:r>
              <a:rPr lang="fr-FR" i="1" noProof="0" dirty="0">
                <a:latin typeface="Arial"/>
                <a:ea typeface="Arial"/>
                <a:cs typeface="Arial"/>
                <a:sym typeface="Arial"/>
              </a:rPr>
              <a:t>notifiés</a:t>
            </a:r>
            <a:r>
              <a:rPr lang="fr-FR" sz="1300" i="1" dirty="0">
                <a:latin typeface="Arial"/>
                <a:ea typeface="Arial"/>
                <a:cs typeface="Arial"/>
                <a:sym typeface="Arial"/>
              </a:rPr>
              <a:t> par an, jusqu'à un peu plus de 30 000 cas.</a:t>
            </a:r>
          </a:p>
          <a:p>
            <a:pPr marL="664546"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b="1" i="1" dirty="0">
                <a:latin typeface="Arial"/>
                <a:ea typeface="Arial"/>
                <a:cs typeface="Arial"/>
                <a:sym typeface="Arial"/>
              </a:rPr>
              <a:t>Que représentent les lignes jaune et bleue ? </a:t>
            </a:r>
            <a:r>
              <a:rPr lang="fr-FR" sz="1300" b="1" dirty="0">
                <a:latin typeface="Arial"/>
                <a:ea typeface="Arial"/>
                <a:cs typeface="Arial"/>
                <a:sym typeface="Arial"/>
              </a:rPr>
              <a:t>Réponse : </a:t>
            </a:r>
            <a:r>
              <a:rPr lang="fr-FR" sz="1300" i="1" dirty="0">
                <a:latin typeface="Arial"/>
                <a:ea typeface="Arial"/>
                <a:cs typeface="Arial"/>
                <a:sym typeface="Arial"/>
              </a:rPr>
              <a:t>La ligne jaune (supérieure) représente le nombre de cas de leishmaniose cutanée </a:t>
            </a:r>
            <a:r>
              <a:rPr lang="fr-FR" i="1" noProof="0" dirty="0">
                <a:latin typeface="Arial"/>
                <a:ea typeface="Arial"/>
                <a:cs typeface="Arial"/>
                <a:sym typeface="Arial"/>
              </a:rPr>
              <a:t>notifi</a:t>
            </a:r>
            <a:r>
              <a:rPr lang="fr-FR" sz="1300" i="1" dirty="0">
                <a:latin typeface="Arial"/>
                <a:ea typeface="Arial"/>
                <a:cs typeface="Arial"/>
                <a:sym typeface="Arial"/>
              </a:rPr>
              <a:t>és au fil du temps. La ligne bleue (inférieure) représente le nombre de cas de leishmaniose viscérale </a:t>
            </a:r>
            <a:r>
              <a:rPr lang="fr-FR" i="1" noProof="0" dirty="0">
                <a:latin typeface="Arial"/>
                <a:ea typeface="Arial"/>
                <a:cs typeface="Arial"/>
                <a:sym typeface="Arial"/>
              </a:rPr>
              <a:t>notifiés </a:t>
            </a:r>
            <a:r>
              <a:rPr lang="fr-FR" sz="1300" i="1" dirty="0">
                <a:latin typeface="Arial"/>
                <a:ea typeface="Arial"/>
                <a:cs typeface="Arial"/>
                <a:sym typeface="Arial"/>
              </a:rPr>
              <a:t>au fil du temps.</a:t>
            </a:r>
          </a:p>
          <a:p>
            <a:pPr marL="261791" indent="-181240">
              <a:lnSpc>
                <a:spcPct val="115000"/>
              </a:lnSpc>
              <a:spcBef>
                <a:spcPts val="1269"/>
              </a:spcBef>
              <a:buClr>
                <a:schemeClr val="dk1"/>
              </a:buClr>
              <a:buSzPts val="1200"/>
              <a:buFont typeface="Wingdings" panose="05000000000000000000" pitchFamily="2" charset="2"/>
              <a:buChar char="§"/>
            </a:pPr>
            <a:endParaRPr lang="fr-FR" sz="1300" b="1" u="sng"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b="1" i="1" dirty="0">
                <a:latin typeface="Arial"/>
                <a:ea typeface="Arial"/>
                <a:cs typeface="Arial"/>
                <a:sym typeface="Arial"/>
              </a:rPr>
              <a:t>Qu'est-ce que les données vous apprennent ?  </a:t>
            </a:r>
            <a:r>
              <a:rPr lang="fr-FR" sz="1300" b="1" dirty="0">
                <a:latin typeface="Arial"/>
                <a:ea typeface="Arial"/>
                <a:cs typeface="Arial"/>
                <a:sym typeface="Arial"/>
              </a:rPr>
              <a:t>Réponse </a:t>
            </a:r>
            <a:r>
              <a:rPr lang="fr-FR" sz="1300" i="1" dirty="0">
                <a:latin typeface="Arial"/>
                <a:ea typeface="Arial"/>
                <a:cs typeface="Arial"/>
                <a:sym typeface="Arial"/>
              </a:rPr>
              <a:t>: Premièrement, la leishmaniose cutanée est plus fréquente que la leishmaniose viscérale. Deuxièmement, le nombre de cas </a:t>
            </a:r>
            <a:r>
              <a:rPr lang="fr-FR" i="1" noProof="0" dirty="0">
                <a:latin typeface="Arial"/>
                <a:ea typeface="Arial"/>
                <a:cs typeface="Arial"/>
                <a:sym typeface="Arial"/>
              </a:rPr>
              <a:t>notifi</a:t>
            </a:r>
            <a:r>
              <a:rPr lang="fr-FR" sz="1300" i="1" dirty="0">
                <a:latin typeface="Arial"/>
                <a:ea typeface="Arial"/>
                <a:cs typeface="Arial"/>
                <a:sym typeface="Arial"/>
              </a:rPr>
              <a:t>és de leishmaniose cutanée semble avoir une tendance très lente à la baisse au fil du temps, tandis que le nombre de cas </a:t>
            </a:r>
            <a:r>
              <a:rPr lang="fr-FR" i="1" noProof="0" dirty="0">
                <a:latin typeface="Arial"/>
                <a:ea typeface="Arial"/>
                <a:cs typeface="Arial"/>
                <a:sym typeface="Arial"/>
              </a:rPr>
              <a:t>notifi</a:t>
            </a:r>
            <a:r>
              <a:rPr lang="fr-FR" sz="1300" i="1" dirty="0">
                <a:latin typeface="Arial"/>
                <a:ea typeface="Arial"/>
                <a:cs typeface="Arial"/>
                <a:sym typeface="Arial"/>
              </a:rPr>
              <a:t>és de leishmaniose viscérale semble être à peu près le même au fil du temps.</a:t>
            </a:r>
            <a:endParaRPr lang="fr-FR" noProof="0" dirty="0"/>
          </a:p>
          <a:p>
            <a:pPr marL="0" indent="0">
              <a:spcBef>
                <a:spcPts val="634"/>
              </a:spcBef>
              <a:buClr>
                <a:schemeClr val="dk1"/>
              </a:buClr>
              <a:buSzPts val="1200"/>
            </a:pPr>
            <a:endParaRPr dirty="0"/>
          </a:p>
        </p:txBody>
      </p:sp>
      <p:sp>
        <p:nvSpPr>
          <p:cNvPr id="728" name="Google Shape;728;p4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44</a:t>
            </a:fld>
            <a:endParaRPr sz="19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4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6" name="Google Shape;736;p4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aux participants de consulter leur « Cahier d'exercices du participant » à l'</a:t>
            </a:r>
            <a:r>
              <a:rPr lang="fr-FR" sz="1300" b="1" dirty="0">
                <a:solidFill>
                  <a:srgbClr val="000000"/>
                </a:solidFill>
                <a:latin typeface="Arial"/>
                <a:ea typeface="Arial"/>
                <a:cs typeface="Arial"/>
                <a:sym typeface="Arial"/>
              </a:rPr>
              <a:t>exercice </a:t>
            </a:r>
            <a:r>
              <a:rPr lang="fr-FR" sz="1300" dirty="0">
                <a:latin typeface="Arial"/>
                <a:ea typeface="Arial"/>
                <a:cs typeface="Arial"/>
                <a:sym typeface="Arial"/>
              </a:rPr>
              <a:t>intitulé : </a:t>
            </a:r>
            <a:r>
              <a:rPr lang="fr-FR" sz="1300" b="1" dirty="0">
                <a:latin typeface="Arial"/>
                <a:ea typeface="Arial"/>
                <a:cs typeface="Arial"/>
                <a:sym typeface="Arial"/>
              </a:rPr>
              <a:t>Créer un graphique linéaire.</a:t>
            </a:r>
            <a:endParaRPr lang="fr-FR" noProof="0" dirty="0"/>
          </a:p>
          <a:p>
            <a:pPr marL="181240" indent="-100689">
              <a:buClr>
                <a:schemeClr val="dk1"/>
              </a:buClr>
              <a:buSzPts val="1200"/>
            </a:pPr>
            <a:endParaRPr lang="fr-FR" sz="1300" b="1" dirty="0">
              <a:latin typeface="Arial"/>
              <a:ea typeface="Arial"/>
              <a:cs typeface="Arial"/>
              <a:sym typeface="Arial"/>
            </a:endParaRPr>
          </a:p>
          <a:p>
            <a:pPr marL="181240" indent="-181240">
              <a:buClr>
                <a:schemeClr val="dk1"/>
              </a:buClr>
              <a:buSzPts val="1200"/>
              <a:buFont typeface="Noto Sans Symbols"/>
              <a:buChar char="❖"/>
            </a:pPr>
            <a:r>
              <a:rPr lang="fr-FR" sz="1300" b="1" i="1" dirty="0">
                <a:latin typeface="Arial"/>
                <a:ea typeface="Arial"/>
                <a:cs typeface="Arial"/>
                <a:sym typeface="Arial"/>
              </a:rPr>
              <a:t>Durée totale : 15 minutes (10 minutes pour l’exercice, 5 minutes pour la discussion)</a:t>
            </a:r>
            <a:endParaRPr lang="fr-FR" noProof="0" dirty="0"/>
          </a:p>
          <a:p>
            <a:pPr marL="181240" indent="-100689">
              <a:buClr>
                <a:schemeClr val="dk1"/>
              </a:buClr>
              <a:buSzPts val="1200"/>
            </a:pPr>
            <a:endParaRPr sz="1300" b="1" dirty="0">
              <a:latin typeface="Arial"/>
              <a:ea typeface="Arial"/>
              <a:cs typeface="Arial"/>
              <a:sym typeface="Arial"/>
            </a:endParaRPr>
          </a:p>
          <a:p>
            <a:pPr marL="0" indent="0">
              <a:buClr>
                <a:schemeClr val="dk1"/>
              </a:buClr>
              <a:buSzPts val="1200"/>
            </a:pPr>
            <a:endParaRPr sz="1300" b="1" u="sng" dirty="0">
              <a:latin typeface="Arial"/>
              <a:ea typeface="Arial"/>
              <a:cs typeface="Arial"/>
              <a:sym typeface="Arial"/>
            </a:endParaRPr>
          </a:p>
        </p:txBody>
      </p:sp>
      <p:sp>
        <p:nvSpPr>
          <p:cNvPr id="737" name="Google Shape;737;p4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45</a:t>
            </a:fld>
            <a:endParaRPr sz="19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4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4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mn-lt"/>
                <a:ea typeface="Arial"/>
                <a:cs typeface="Arial"/>
                <a:sym typeface="Arial"/>
              </a:rPr>
              <a:t>Notes de l'instructeur :</a:t>
            </a:r>
            <a:endParaRPr lang="fr-FR" sz="1300" dirty="0">
              <a:latin typeface="+mn-lt"/>
            </a:endParaRPr>
          </a:p>
          <a:p>
            <a:pPr marL="0" indent="0">
              <a:buClr>
                <a:schemeClr val="dk1"/>
              </a:buClr>
              <a:buSzPts val="1200"/>
            </a:pPr>
            <a:endParaRPr lang="fr-FR" sz="1300" b="1" dirty="0">
              <a:latin typeface="+mn-lt"/>
              <a:ea typeface="Arial"/>
              <a:cs typeface="Arial"/>
              <a:sym typeface="Arial"/>
            </a:endParaRPr>
          </a:p>
          <a:p>
            <a:pPr marL="0" indent="0">
              <a:spcBef>
                <a:spcPts val="381"/>
              </a:spcBef>
              <a:buClr>
                <a:schemeClr val="dk1"/>
              </a:buClr>
              <a:buSzPts val="1200"/>
            </a:pPr>
            <a:r>
              <a:rPr lang="fr-FR" sz="1300" b="1" dirty="0">
                <a:latin typeface="+mn-lt"/>
                <a:ea typeface="Arial"/>
                <a:cs typeface="Arial"/>
                <a:sym typeface="Arial"/>
              </a:rPr>
              <a:t>Exercice : Créer un graphique linéaire</a:t>
            </a:r>
            <a:endParaRPr lang="fr-FR" sz="1300" dirty="0">
              <a:latin typeface="+mn-lt"/>
            </a:endParaRPr>
          </a:p>
          <a:p>
            <a:pPr marL="0" indent="0">
              <a:spcBef>
                <a:spcPts val="381"/>
              </a:spcBef>
              <a:buClr>
                <a:schemeClr val="dk1"/>
              </a:buClr>
              <a:buSzPts val="1200"/>
            </a:pPr>
            <a:endParaRPr lang="fr-FR" sz="1300" b="1" dirty="0">
              <a:latin typeface="+mn-lt"/>
              <a:ea typeface="Arial"/>
              <a:cs typeface="Arial"/>
              <a:sym typeface="Arial"/>
            </a:endParaRPr>
          </a:p>
          <a:p>
            <a:pPr marL="181240" indent="-181240">
              <a:spcBef>
                <a:spcPts val="381"/>
              </a:spcBef>
              <a:buClr>
                <a:schemeClr val="dk1"/>
              </a:buClr>
              <a:buSzPts val="1200"/>
              <a:buFont typeface="Noto Sans Symbols"/>
              <a:buChar char="❖"/>
            </a:pPr>
            <a:r>
              <a:rPr lang="fr-FR" sz="1300" b="1" i="1" dirty="0">
                <a:latin typeface="+mn-lt"/>
                <a:ea typeface="Arial"/>
                <a:cs typeface="Arial"/>
                <a:sym typeface="Arial"/>
              </a:rPr>
              <a:t>Durée totale : 15 minutes (10 minutes pour l’exercice, 5 minutes pour la discussion)</a:t>
            </a:r>
          </a:p>
          <a:p>
            <a:pPr marL="181240" indent="-100689">
              <a:spcBef>
                <a:spcPts val="381"/>
              </a:spcBef>
              <a:buClr>
                <a:schemeClr val="dk1"/>
              </a:buClr>
              <a:buSzPts val="1200"/>
            </a:pPr>
            <a:endParaRPr lang="fr-FR" sz="1300" b="1" i="1" dirty="0">
              <a:latin typeface="+mn-lt"/>
              <a:ea typeface="Arial"/>
              <a:cs typeface="Arial"/>
              <a:sym typeface="Arial"/>
            </a:endParaRPr>
          </a:p>
          <a:p>
            <a:pPr marL="181240" indent="-181240">
              <a:spcBef>
                <a:spcPts val="381"/>
              </a:spcBef>
              <a:buSzPts val="1200"/>
              <a:buFont typeface="Noto Sans Symbols"/>
              <a:buChar char="❖"/>
            </a:pPr>
            <a:r>
              <a:rPr lang="fr-FR" sz="1300" b="1" i="1" dirty="0">
                <a:solidFill>
                  <a:srgbClr val="000000"/>
                </a:solidFill>
                <a:latin typeface="+mn-lt"/>
                <a:ea typeface="Arial"/>
                <a:cs typeface="Arial"/>
                <a:sym typeface="Arial"/>
              </a:rPr>
              <a:t>Suivez les étapes suivantes pour faciliter l'exercice :</a:t>
            </a:r>
            <a:endParaRPr lang="fr-FR" sz="1300" dirty="0">
              <a:latin typeface="+mn-lt"/>
            </a:endParaRPr>
          </a:p>
          <a:p>
            <a:pPr marL="845786" lvl="1" indent="-362480">
              <a:spcBef>
                <a:spcPts val="381"/>
              </a:spcBef>
              <a:buClr>
                <a:schemeClr val="dk1"/>
              </a:buClr>
              <a:buSzPts val="1200"/>
              <a:buFont typeface="Calibri"/>
              <a:buAutoNum type="arabicPeriod"/>
            </a:pPr>
            <a:r>
              <a:rPr lang="fr-FR" sz="1300" b="1" i="1" dirty="0">
                <a:latin typeface="+mn-lt"/>
                <a:ea typeface="Arial"/>
                <a:cs typeface="Arial"/>
                <a:sym typeface="Arial"/>
              </a:rPr>
              <a:t>Dirigez les participants vers l'ensemble de données dans leur cahier d'exercices.</a:t>
            </a:r>
          </a:p>
          <a:p>
            <a:pPr marL="845786" lvl="1" indent="-362480">
              <a:spcBef>
                <a:spcPts val="381"/>
              </a:spcBef>
              <a:buClr>
                <a:schemeClr val="dk1"/>
              </a:buClr>
              <a:buSzPts val="1200"/>
              <a:buFont typeface="Calibri"/>
              <a:buAutoNum type="arabicPeriod"/>
            </a:pPr>
            <a:r>
              <a:rPr lang="fr-FR" sz="1300" b="1" i="1" dirty="0">
                <a:latin typeface="+mn-lt"/>
                <a:ea typeface="Arial"/>
                <a:cs typeface="Arial"/>
                <a:sym typeface="Arial"/>
              </a:rPr>
              <a:t>Demandez-leur de travailler en paires, d'examiner l'ensemble des données et de créer le graphique.</a:t>
            </a:r>
          </a:p>
          <a:p>
            <a:pPr marL="845786" lvl="1" indent="-362480">
              <a:spcBef>
                <a:spcPts val="381"/>
              </a:spcBef>
              <a:buClr>
                <a:schemeClr val="dk1"/>
              </a:buClr>
              <a:buSzPts val="1200"/>
              <a:buFont typeface="Calibri"/>
              <a:buAutoNum type="arabicPeriod"/>
            </a:pPr>
            <a:r>
              <a:rPr lang="fr-FR" sz="1300" b="1" i="1" dirty="0">
                <a:latin typeface="+mn-lt"/>
                <a:ea typeface="Arial"/>
                <a:cs typeface="Arial"/>
                <a:sym typeface="Arial"/>
              </a:rPr>
              <a:t>Prévoyez 10 minutes. Faites un débriefing en leur demandant de commenter la forme du graphique.</a:t>
            </a:r>
          </a:p>
          <a:p>
            <a:pPr marL="0" indent="0">
              <a:buClr>
                <a:schemeClr val="dk1"/>
              </a:buClr>
              <a:buSzPts val="1200"/>
            </a:pPr>
            <a:endParaRPr lang="fr-FR" sz="1300" b="1" u="sng" dirty="0">
              <a:latin typeface="+mn-lt"/>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sz="1300" dirty="0">
                <a:latin typeface="+mn-lt"/>
                <a:ea typeface="Arial"/>
                <a:cs typeface="Arial"/>
                <a:sym typeface="Arial"/>
              </a:rPr>
              <a:t>Travaillez en paires sur les deux étapes suivantes. </a:t>
            </a:r>
          </a:p>
          <a:p>
            <a:pPr marL="724959" lvl="1" indent="-241653">
              <a:buClr>
                <a:schemeClr val="dk1"/>
              </a:buClr>
              <a:buSzPts val="1200"/>
              <a:buFont typeface="+mj-lt"/>
              <a:buAutoNum type="arabicPeriod"/>
            </a:pPr>
            <a:r>
              <a:rPr lang="fr-FR" sz="1300" dirty="0">
                <a:latin typeface="+mn-lt"/>
                <a:ea typeface="Arial"/>
                <a:cs typeface="Arial"/>
                <a:sym typeface="Arial"/>
              </a:rPr>
              <a:t>Examiner le tableau des cas d'anthrax humain et bovin notifiés dans le district X en 2024.</a:t>
            </a:r>
          </a:p>
          <a:p>
            <a:pPr marL="724959" lvl="1" indent="-241653">
              <a:buClr>
                <a:schemeClr val="dk1"/>
              </a:buClr>
              <a:buSzPts val="1200"/>
              <a:buFont typeface="+mj-lt"/>
              <a:buAutoNum type="arabicPeriod"/>
            </a:pPr>
            <a:r>
              <a:rPr lang="fr-FR" sz="1300" dirty="0">
                <a:latin typeface="+mn-lt"/>
                <a:ea typeface="Arial"/>
                <a:cs typeface="Arial"/>
                <a:sym typeface="Arial"/>
              </a:rPr>
              <a:t>Créez un graphique linéaire qui présente le nombre de cas notifiés par mois pour les cas d'anthrax humain et animal en utilisant le papier graphique fourni. Veillez à inclure toutes les étiquettes et tous les titres appropriés.</a:t>
            </a:r>
            <a:br>
              <a:rPr lang="fr-FR" sz="1300" dirty="0">
                <a:latin typeface="Arial"/>
                <a:ea typeface="Arial"/>
                <a:cs typeface="Arial"/>
                <a:sym typeface="Arial"/>
              </a:rPr>
            </a:br>
            <a:endParaRPr sz="1300" dirty="0">
              <a:latin typeface="Arial"/>
              <a:ea typeface="Arial"/>
              <a:cs typeface="Arial"/>
              <a:sym typeface="Arial"/>
            </a:endParaRPr>
          </a:p>
          <a:p>
            <a:pPr marL="0" indent="0">
              <a:spcBef>
                <a:spcPts val="1269"/>
              </a:spcBef>
              <a:buClr>
                <a:schemeClr val="dk1"/>
              </a:buClr>
              <a:buSzPts val="1200"/>
            </a:pPr>
            <a:endParaRPr dirty="0"/>
          </a:p>
        </p:txBody>
      </p:sp>
      <p:sp>
        <p:nvSpPr>
          <p:cNvPr id="743" name="Google Shape;743;p4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46</a:t>
            </a:fld>
            <a:endParaRPr sz="19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4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9" name="Google Shape;749;p4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800"/>
            </a:pPr>
            <a:r>
              <a:rPr lang="fr-FR" sz="1300" b="1" dirty="0">
                <a:latin typeface="+mn-lt"/>
                <a:ea typeface="Arial"/>
                <a:cs typeface="Arial"/>
                <a:sym typeface="Arial"/>
              </a:rPr>
              <a:t>Notes de l'instructeur :</a:t>
            </a:r>
            <a:endParaRPr lang="fr-FR" sz="1300" dirty="0">
              <a:latin typeface="+mn-lt"/>
              <a:ea typeface="Arial"/>
              <a:cs typeface="Arial"/>
              <a:sym typeface="Arial"/>
            </a:endParaRPr>
          </a:p>
          <a:p>
            <a:pPr marL="0" indent="0">
              <a:spcBef>
                <a:spcPts val="1269"/>
              </a:spcBef>
              <a:buClr>
                <a:schemeClr val="dk1"/>
              </a:buClr>
              <a:buSzPts val="800"/>
            </a:pPr>
            <a:endParaRPr lang="fr-FR" sz="1300" b="1" dirty="0">
              <a:latin typeface="+mn-lt"/>
              <a:ea typeface="Arial"/>
              <a:cs typeface="Arial"/>
              <a:sym typeface="Arial"/>
            </a:endParaRPr>
          </a:p>
          <a:p>
            <a:pPr marL="181240" indent="-181240">
              <a:lnSpc>
                <a:spcPct val="115000"/>
              </a:lnSpc>
              <a:spcBef>
                <a:spcPts val="1903"/>
              </a:spcBef>
              <a:buSzPts val="800"/>
              <a:buFont typeface="Noto Sans Symbols"/>
              <a:buChar char="❖"/>
            </a:pPr>
            <a:r>
              <a:rPr lang="fr-FR" sz="1300" b="1" i="1" dirty="0">
                <a:solidFill>
                  <a:srgbClr val="000000"/>
                </a:solidFill>
                <a:latin typeface="+mn-lt"/>
                <a:ea typeface="Arial"/>
                <a:cs typeface="Arial"/>
                <a:sym typeface="Arial"/>
              </a:rPr>
              <a:t>Demandez aux participants d'afficher leurs graphiques une fois qu'ils ont terminés.</a:t>
            </a:r>
            <a:endParaRPr lang="fr-FR" sz="1300" dirty="0">
              <a:latin typeface="+mn-lt"/>
            </a:endParaRPr>
          </a:p>
          <a:p>
            <a:pPr marL="181240" indent="-127539">
              <a:lnSpc>
                <a:spcPct val="115000"/>
              </a:lnSpc>
              <a:spcBef>
                <a:spcPts val="1903"/>
              </a:spcBef>
              <a:buClr>
                <a:schemeClr val="dk1"/>
              </a:buClr>
              <a:buSzPts val="800"/>
            </a:pPr>
            <a:endParaRPr lang="fr-FR" sz="1300" b="1" i="1"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Demandez</a:t>
            </a:r>
            <a:r>
              <a:rPr lang="fr-FR" sz="1300" dirty="0">
                <a:solidFill>
                  <a:srgbClr val="000000"/>
                </a:solidFill>
                <a:latin typeface="+mn-lt"/>
                <a:ea typeface="Arial"/>
                <a:cs typeface="Arial"/>
                <a:sym typeface="Arial"/>
              </a:rPr>
              <a:t> aux participants si le graphique de l'un d'entre eux est différent de celui-ci. Si c'est le cas, </a:t>
            </a:r>
            <a:r>
              <a:rPr lang="fr-FR" sz="1300" b="1" dirty="0">
                <a:solidFill>
                  <a:srgbClr val="000000"/>
                </a:solidFill>
                <a:latin typeface="+mn-lt"/>
                <a:ea typeface="Arial"/>
                <a:cs typeface="Arial"/>
                <a:sym typeface="Arial"/>
              </a:rPr>
              <a:t>demandez </a:t>
            </a:r>
            <a:r>
              <a:rPr lang="fr-FR" sz="1300" dirty="0">
                <a:solidFill>
                  <a:srgbClr val="000000"/>
                </a:solidFill>
                <a:latin typeface="+mn-lt"/>
                <a:ea typeface="Arial"/>
                <a:cs typeface="Arial"/>
                <a:sym typeface="Arial"/>
              </a:rPr>
              <a:t>comment</a:t>
            </a:r>
            <a:r>
              <a:rPr lang="fr-FR" sz="1300" b="1" dirty="0">
                <a:latin typeface="+mn-lt"/>
                <a:ea typeface="Arial"/>
                <a:cs typeface="Arial"/>
                <a:sym typeface="Arial"/>
              </a:rPr>
              <a:t>. &lt;CLIQUER&gt;</a:t>
            </a:r>
            <a:endParaRPr lang="fr-FR" sz="1300" dirty="0">
              <a:latin typeface="+mn-lt"/>
            </a:endParaRP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Demandez</a:t>
            </a:r>
            <a:r>
              <a:rPr lang="fr-FR" sz="1300" dirty="0">
                <a:solidFill>
                  <a:srgbClr val="000000"/>
                </a:solidFill>
                <a:latin typeface="+mn-lt"/>
                <a:ea typeface="Arial"/>
                <a:cs typeface="Arial"/>
                <a:sym typeface="Arial"/>
              </a:rPr>
              <a:t> à un volontaire de </a:t>
            </a:r>
            <a:r>
              <a:rPr lang="fr-FR" sz="1300" i="1" dirty="0">
                <a:solidFill>
                  <a:srgbClr val="000000"/>
                </a:solidFill>
                <a:latin typeface="+mn-lt"/>
                <a:ea typeface="Arial"/>
                <a:cs typeface="Arial"/>
                <a:sym typeface="Arial"/>
              </a:rPr>
              <a:t>décrire le schéma des cas de bovins</a:t>
            </a:r>
            <a:r>
              <a:rPr lang="fr-FR" sz="1300" dirty="0">
                <a:solidFill>
                  <a:srgbClr val="000000"/>
                </a:solidFill>
                <a:latin typeface="+mn-lt"/>
                <a:ea typeface="Arial"/>
                <a:cs typeface="Arial"/>
                <a:sym typeface="Arial"/>
              </a:rPr>
              <a:t>.</a:t>
            </a:r>
            <a:endParaRPr lang="fr-FR" sz="1300" dirty="0">
              <a:latin typeface="+mn-lt"/>
            </a:endParaRPr>
          </a:p>
          <a:p>
            <a:pPr marL="234940" indent="-181240">
              <a:lnSpc>
                <a:spcPct val="115000"/>
              </a:lnSpc>
              <a:spcBef>
                <a:spcPts val="1903"/>
              </a:spcBef>
              <a:buClr>
                <a:schemeClr val="dk1"/>
              </a:buClr>
              <a:buSzPts val="800"/>
              <a:buFont typeface="Wingdings" panose="05000000000000000000" pitchFamily="2" charset="2"/>
              <a:buChar char="§"/>
            </a:pPr>
            <a:endParaRPr lang="fr-FR" sz="1300"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Remerciez</a:t>
            </a:r>
            <a:r>
              <a:rPr lang="fr-FR" sz="1300" b="1" dirty="0">
                <a:solidFill>
                  <a:srgbClr val="000000"/>
                </a:solidFill>
                <a:latin typeface="+mn-lt"/>
                <a:ea typeface="Arial"/>
                <a:cs typeface="Arial"/>
                <a:sym typeface="Arial"/>
              </a:rPr>
              <a:t> </a:t>
            </a:r>
            <a:r>
              <a:rPr lang="fr-FR" sz="1300" dirty="0">
                <a:solidFill>
                  <a:srgbClr val="000000"/>
                </a:solidFill>
                <a:latin typeface="+mn-lt"/>
                <a:ea typeface="Arial"/>
                <a:cs typeface="Arial"/>
                <a:sym typeface="Arial"/>
              </a:rPr>
              <a:t>les participants pour leurs réponses. </a:t>
            </a:r>
            <a:r>
              <a:rPr lang="fr-FR" sz="1300" b="1" dirty="0">
                <a:solidFill>
                  <a:srgbClr val="000000"/>
                </a:solidFill>
                <a:latin typeface="+mn-lt"/>
                <a:ea typeface="Arial"/>
                <a:cs typeface="Arial"/>
                <a:sym typeface="Arial"/>
              </a:rPr>
              <a:t>Réponse </a:t>
            </a:r>
            <a:r>
              <a:rPr lang="fr-FR" sz="1300" dirty="0">
                <a:solidFill>
                  <a:srgbClr val="000000"/>
                </a:solidFill>
                <a:latin typeface="+mn-lt"/>
                <a:ea typeface="Arial"/>
                <a:cs typeface="Arial"/>
                <a:sym typeface="Arial"/>
              </a:rPr>
              <a:t>: </a:t>
            </a:r>
            <a:r>
              <a:rPr lang="fr-FR" sz="1300" i="1" dirty="0">
                <a:solidFill>
                  <a:srgbClr val="000000"/>
                </a:solidFill>
                <a:latin typeface="+mn-lt"/>
                <a:ea typeface="Arial"/>
                <a:cs typeface="Arial"/>
                <a:sym typeface="Arial"/>
              </a:rPr>
              <a:t>Faible niveau jusqu'en août - 8</a:t>
            </a:r>
            <a:r>
              <a:rPr lang="fr-FR" sz="1300" i="1" baseline="30000" dirty="0">
                <a:solidFill>
                  <a:srgbClr val="000000"/>
                </a:solidFill>
                <a:latin typeface="+mn-lt"/>
                <a:ea typeface="Arial"/>
                <a:cs typeface="Arial"/>
                <a:sym typeface="Arial"/>
              </a:rPr>
              <a:t>th</a:t>
            </a:r>
            <a:r>
              <a:rPr lang="fr-FR" sz="1300" i="1" dirty="0">
                <a:solidFill>
                  <a:srgbClr val="000000"/>
                </a:solidFill>
                <a:latin typeface="+mn-lt"/>
                <a:ea typeface="Arial"/>
                <a:cs typeface="Arial"/>
                <a:sym typeface="Arial"/>
              </a:rPr>
              <a:t> mois. Les cas commencent ensuite à augmenter jusqu'en novembre. Le nombre de cas diminue en décembre. </a:t>
            </a:r>
            <a:r>
              <a:rPr lang="fr-FR" sz="1300" b="1" dirty="0">
                <a:latin typeface="+mn-lt"/>
                <a:ea typeface="Arial"/>
                <a:cs typeface="Arial"/>
                <a:sym typeface="Arial"/>
              </a:rPr>
              <a:t>&lt;</a:t>
            </a:r>
            <a:r>
              <a:rPr lang="fr-FR" sz="1300" b="1" dirty="0">
                <a:latin typeface="Arial"/>
                <a:ea typeface="Arial"/>
                <a:cs typeface="Arial"/>
                <a:sym typeface="Arial"/>
              </a:rPr>
              <a:t>CLIQUER</a:t>
            </a:r>
            <a:r>
              <a:rPr lang="fr-FR" sz="1300" b="1" dirty="0">
                <a:latin typeface="+mn-lt"/>
                <a:ea typeface="Arial"/>
                <a:cs typeface="Arial"/>
                <a:sym typeface="Arial"/>
              </a:rPr>
              <a:t>&gt;</a:t>
            </a:r>
            <a:endParaRPr lang="fr-FR" sz="1300" dirty="0">
              <a:latin typeface="+mn-lt"/>
              <a:ea typeface="Arial"/>
              <a:cs typeface="Arial"/>
              <a:sym typeface="Arial"/>
            </a:endParaRPr>
          </a:p>
          <a:p>
            <a:pPr marL="181240" indent="-181240">
              <a:lnSpc>
                <a:spcPct val="115000"/>
              </a:lnSpc>
              <a:spcBef>
                <a:spcPts val="1903"/>
              </a:spcBef>
              <a:buClr>
                <a:schemeClr val="dk1"/>
              </a:buClr>
              <a:buSzPts val="800"/>
              <a:buFont typeface="Wingdings" panose="05000000000000000000" pitchFamily="2" charset="2"/>
              <a:buChar char="§"/>
            </a:pPr>
            <a:endParaRPr lang="fr-FR" sz="1300" b="1"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Demandez</a:t>
            </a:r>
            <a:r>
              <a:rPr lang="fr-FR" sz="1300" dirty="0">
                <a:solidFill>
                  <a:srgbClr val="000000"/>
                </a:solidFill>
                <a:latin typeface="+mn-lt"/>
                <a:ea typeface="Arial"/>
                <a:cs typeface="Arial"/>
                <a:sym typeface="Arial"/>
              </a:rPr>
              <a:t> à un volontaire de </a:t>
            </a:r>
            <a:r>
              <a:rPr lang="fr-FR" sz="1300" i="1" dirty="0">
                <a:solidFill>
                  <a:srgbClr val="000000"/>
                </a:solidFill>
                <a:latin typeface="+mn-lt"/>
                <a:ea typeface="Arial"/>
                <a:cs typeface="Arial"/>
                <a:sym typeface="Arial"/>
              </a:rPr>
              <a:t>décrire le schéma des cas humains. </a:t>
            </a:r>
            <a:endParaRPr lang="fr-FR" sz="1300" dirty="0">
              <a:latin typeface="+mn-lt"/>
            </a:endParaRPr>
          </a:p>
          <a:p>
            <a:pPr marL="234940" indent="-181240">
              <a:lnSpc>
                <a:spcPct val="115000"/>
              </a:lnSpc>
              <a:spcBef>
                <a:spcPts val="1903"/>
              </a:spcBef>
              <a:buClr>
                <a:schemeClr val="dk1"/>
              </a:buClr>
              <a:buSzPts val="800"/>
              <a:buFont typeface="Wingdings" panose="05000000000000000000" pitchFamily="2" charset="2"/>
              <a:buChar char="§"/>
            </a:pPr>
            <a:endParaRPr lang="fr-FR" sz="1300" i="1"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Remerciez</a:t>
            </a:r>
            <a:r>
              <a:rPr lang="fr-FR" sz="1300" b="1" dirty="0">
                <a:solidFill>
                  <a:srgbClr val="000000"/>
                </a:solidFill>
                <a:latin typeface="+mn-lt"/>
                <a:ea typeface="Arial"/>
                <a:cs typeface="Arial"/>
                <a:sym typeface="Arial"/>
              </a:rPr>
              <a:t> </a:t>
            </a:r>
            <a:r>
              <a:rPr lang="fr-FR" sz="1300" dirty="0">
                <a:solidFill>
                  <a:srgbClr val="000000"/>
                </a:solidFill>
                <a:latin typeface="+mn-lt"/>
                <a:ea typeface="Arial"/>
                <a:cs typeface="Arial"/>
                <a:sym typeface="Arial"/>
              </a:rPr>
              <a:t>les participants pour leurs réponses. </a:t>
            </a:r>
            <a:r>
              <a:rPr lang="fr-FR" sz="1300" b="1" dirty="0">
                <a:solidFill>
                  <a:srgbClr val="000000"/>
                </a:solidFill>
                <a:latin typeface="+mn-lt"/>
                <a:ea typeface="Arial"/>
                <a:cs typeface="Arial"/>
                <a:sym typeface="Arial"/>
              </a:rPr>
              <a:t>Réponse : </a:t>
            </a:r>
            <a:r>
              <a:rPr lang="fr-FR" sz="1300" i="1" dirty="0">
                <a:solidFill>
                  <a:srgbClr val="000000"/>
                </a:solidFill>
                <a:latin typeface="+mn-lt"/>
                <a:ea typeface="Arial"/>
                <a:cs typeface="Arial"/>
                <a:sym typeface="Arial"/>
              </a:rPr>
              <a:t>Faible nombre de cas qui commence à augmenter en septembre – 9</a:t>
            </a:r>
            <a:r>
              <a:rPr lang="fr-FR" sz="1300" i="1" baseline="30000" dirty="0">
                <a:solidFill>
                  <a:srgbClr val="000000"/>
                </a:solidFill>
                <a:latin typeface="+mn-lt"/>
                <a:ea typeface="Arial"/>
                <a:cs typeface="Arial"/>
                <a:sym typeface="Arial"/>
              </a:rPr>
              <a:t>th</a:t>
            </a:r>
            <a:r>
              <a:rPr lang="fr-FR" sz="1300" i="1" dirty="0">
                <a:solidFill>
                  <a:srgbClr val="000000"/>
                </a:solidFill>
                <a:latin typeface="+mn-lt"/>
                <a:ea typeface="Arial"/>
                <a:cs typeface="Arial"/>
                <a:sym typeface="Arial"/>
              </a:rPr>
              <a:t> mois. </a:t>
            </a:r>
            <a:r>
              <a:rPr lang="fr-FR" sz="1300" b="1" dirty="0">
                <a:latin typeface="+mn-lt"/>
                <a:ea typeface="Arial"/>
                <a:cs typeface="Arial"/>
                <a:sym typeface="Arial"/>
              </a:rPr>
              <a:t>&lt;</a:t>
            </a:r>
            <a:r>
              <a:rPr lang="fr-FR" sz="1300" b="1" dirty="0">
                <a:latin typeface="Arial"/>
                <a:ea typeface="Arial"/>
                <a:cs typeface="Arial"/>
                <a:sym typeface="Arial"/>
              </a:rPr>
              <a:t>CLIQUER</a:t>
            </a:r>
            <a:r>
              <a:rPr lang="fr-FR" sz="1300" b="1" dirty="0">
                <a:latin typeface="+mn-lt"/>
                <a:ea typeface="Arial"/>
                <a:cs typeface="Arial"/>
                <a:sym typeface="Arial"/>
              </a:rPr>
              <a:t>&gt;</a:t>
            </a:r>
            <a:endParaRPr lang="fr-FR" sz="1300" b="1" dirty="0">
              <a:solidFill>
                <a:srgbClr val="000000"/>
              </a:solidFill>
              <a:latin typeface="+mn-lt"/>
              <a:ea typeface="Arial"/>
              <a:cs typeface="Arial"/>
              <a:sym typeface="Arial"/>
            </a:endParaRPr>
          </a:p>
          <a:p>
            <a:pPr marL="181240" indent="-181240">
              <a:lnSpc>
                <a:spcPct val="115000"/>
              </a:lnSpc>
              <a:spcBef>
                <a:spcPts val="1903"/>
              </a:spcBef>
              <a:buClr>
                <a:schemeClr val="dk1"/>
              </a:buClr>
              <a:buSzPts val="800"/>
              <a:buFont typeface="Wingdings" panose="05000000000000000000" pitchFamily="2" charset="2"/>
              <a:buChar char="§"/>
            </a:pPr>
            <a:endParaRPr lang="fr-FR" sz="1300" b="1"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Dites</a:t>
            </a:r>
            <a:r>
              <a:rPr lang="fr-FR" sz="1300" b="1" dirty="0">
                <a:solidFill>
                  <a:srgbClr val="000000"/>
                </a:solidFill>
                <a:latin typeface="+mn-lt"/>
                <a:ea typeface="Arial"/>
                <a:cs typeface="Arial"/>
                <a:sym typeface="Arial"/>
              </a:rPr>
              <a:t> : </a:t>
            </a:r>
            <a:r>
              <a:rPr lang="fr-FR" sz="1300" dirty="0">
                <a:solidFill>
                  <a:srgbClr val="000000"/>
                </a:solidFill>
                <a:latin typeface="+mn-lt"/>
                <a:ea typeface="Arial"/>
                <a:cs typeface="Arial"/>
                <a:sym typeface="Arial"/>
              </a:rPr>
              <a:t>Quand les responsables vétérinaires du district auraient-ils pu avertir les responsables de la santé humaine de l'existence d'une flambée épidémique ? </a:t>
            </a:r>
            <a:endParaRPr lang="fr-FR" sz="1300" dirty="0">
              <a:latin typeface="+mn-lt"/>
            </a:endParaRPr>
          </a:p>
          <a:p>
            <a:pPr marL="234940" indent="-181240">
              <a:lnSpc>
                <a:spcPct val="115000"/>
              </a:lnSpc>
              <a:spcBef>
                <a:spcPts val="1903"/>
              </a:spcBef>
              <a:buClr>
                <a:schemeClr val="dk1"/>
              </a:buClr>
              <a:buSzPts val="800"/>
              <a:buFont typeface="Wingdings" panose="05000000000000000000" pitchFamily="2" charset="2"/>
              <a:buChar char="§"/>
            </a:pPr>
            <a:endParaRPr lang="fr-FR" sz="1300" u="sng"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Remerciez</a:t>
            </a:r>
            <a:r>
              <a:rPr lang="fr-FR" sz="1300" b="1" dirty="0">
                <a:solidFill>
                  <a:srgbClr val="000000"/>
                </a:solidFill>
                <a:latin typeface="+mn-lt"/>
                <a:ea typeface="Arial"/>
                <a:cs typeface="Arial"/>
                <a:sym typeface="Arial"/>
              </a:rPr>
              <a:t> </a:t>
            </a:r>
            <a:r>
              <a:rPr lang="fr-FR" sz="1300" dirty="0">
                <a:solidFill>
                  <a:srgbClr val="000000"/>
                </a:solidFill>
                <a:latin typeface="+mn-lt"/>
                <a:ea typeface="Arial"/>
                <a:cs typeface="Arial"/>
                <a:sym typeface="Arial"/>
              </a:rPr>
              <a:t>les participants pour leurs réponses. </a:t>
            </a:r>
            <a:r>
              <a:rPr lang="fr-FR" sz="1300" b="1" dirty="0">
                <a:solidFill>
                  <a:srgbClr val="000000"/>
                </a:solidFill>
                <a:latin typeface="+mn-lt"/>
                <a:ea typeface="Arial"/>
                <a:cs typeface="Arial"/>
                <a:sym typeface="Arial"/>
              </a:rPr>
              <a:t>Réponse : </a:t>
            </a:r>
            <a:r>
              <a:rPr lang="fr-FR" sz="1300" i="1" dirty="0">
                <a:solidFill>
                  <a:srgbClr val="000000"/>
                </a:solidFill>
                <a:latin typeface="+mn-lt"/>
                <a:ea typeface="Arial"/>
                <a:cs typeface="Arial"/>
                <a:sym typeface="Arial"/>
              </a:rPr>
              <a:t>D'août à septembre.</a:t>
            </a:r>
            <a:endParaRPr lang="fr-FR" sz="1300" dirty="0">
              <a:latin typeface="+mn-lt"/>
            </a:endParaRPr>
          </a:p>
          <a:p>
            <a:pPr marL="234940" indent="-181240">
              <a:lnSpc>
                <a:spcPct val="115000"/>
              </a:lnSpc>
              <a:spcBef>
                <a:spcPts val="1903"/>
              </a:spcBef>
              <a:buClr>
                <a:schemeClr val="dk1"/>
              </a:buClr>
              <a:buSzPts val="800"/>
              <a:buFont typeface="Wingdings" panose="05000000000000000000" pitchFamily="2" charset="2"/>
              <a:buChar char="§"/>
            </a:pPr>
            <a:endParaRPr lang="fr-FR" sz="1300" i="1"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Posez la question</a:t>
            </a:r>
            <a:r>
              <a:rPr lang="fr-FR" sz="1300" b="1" dirty="0">
                <a:solidFill>
                  <a:srgbClr val="000000"/>
                </a:solidFill>
                <a:latin typeface="+mn-lt"/>
                <a:ea typeface="Arial"/>
                <a:cs typeface="Arial"/>
                <a:sym typeface="Arial"/>
              </a:rPr>
              <a:t> : </a:t>
            </a:r>
            <a:r>
              <a:rPr lang="fr-FR" sz="1300" dirty="0">
                <a:solidFill>
                  <a:srgbClr val="000000"/>
                </a:solidFill>
                <a:latin typeface="+mn-lt"/>
                <a:ea typeface="Arial"/>
                <a:cs typeface="Arial"/>
                <a:sym typeface="Arial"/>
              </a:rPr>
              <a:t>Quels sont les facteurs qui pourraient entraîner une diminution du nombre de cas de bovins ?</a:t>
            </a:r>
            <a:endParaRPr lang="fr-FR" sz="1300" dirty="0">
              <a:latin typeface="+mn-lt"/>
            </a:endParaRPr>
          </a:p>
          <a:p>
            <a:pPr marL="234940" indent="-181240">
              <a:lnSpc>
                <a:spcPct val="115000"/>
              </a:lnSpc>
              <a:spcBef>
                <a:spcPts val="1903"/>
              </a:spcBef>
              <a:buClr>
                <a:schemeClr val="dk1"/>
              </a:buClr>
              <a:buSzPts val="800"/>
              <a:buFont typeface="Wingdings" panose="05000000000000000000" pitchFamily="2" charset="2"/>
              <a:buChar char="§"/>
            </a:pPr>
            <a:endParaRPr lang="fr-FR" sz="1300" dirty="0">
              <a:solidFill>
                <a:srgbClr val="000000"/>
              </a:solidFill>
              <a:latin typeface="+mn-lt"/>
              <a:ea typeface="Arial"/>
              <a:cs typeface="Arial"/>
              <a:sym typeface="Arial"/>
            </a:endParaRPr>
          </a:p>
          <a:p>
            <a:pPr marL="181240" indent="-181240">
              <a:lnSpc>
                <a:spcPct val="115000"/>
              </a:lnSpc>
              <a:spcBef>
                <a:spcPts val="1903"/>
              </a:spcBef>
              <a:buSzPts val="800"/>
              <a:buFont typeface="Wingdings" panose="05000000000000000000" pitchFamily="2" charset="2"/>
              <a:buChar char="§"/>
            </a:pPr>
            <a:r>
              <a:rPr lang="fr-FR" sz="1300" b="1" u="sng" dirty="0">
                <a:solidFill>
                  <a:srgbClr val="000000"/>
                </a:solidFill>
                <a:latin typeface="+mn-lt"/>
                <a:ea typeface="Arial"/>
                <a:cs typeface="Arial"/>
                <a:sym typeface="Arial"/>
              </a:rPr>
              <a:t>Remerciez</a:t>
            </a:r>
            <a:r>
              <a:rPr lang="fr-FR" sz="1300" b="1" dirty="0">
                <a:solidFill>
                  <a:srgbClr val="000000"/>
                </a:solidFill>
                <a:latin typeface="+mn-lt"/>
                <a:ea typeface="Arial"/>
                <a:cs typeface="Arial"/>
                <a:sym typeface="Arial"/>
              </a:rPr>
              <a:t> </a:t>
            </a:r>
            <a:r>
              <a:rPr lang="fr-FR" sz="1300" dirty="0">
                <a:solidFill>
                  <a:srgbClr val="000000"/>
                </a:solidFill>
                <a:latin typeface="+mn-lt"/>
                <a:ea typeface="Arial"/>
                <a:cs typeface="Arial"/>
                <a:sym typeface="Arial"/>
              </a:rPr>
              <a:t>les participants pour leurs réponses. </a:t>
            </a:r>
            <a:r>
              <a:rPr lang="fr-FR" sz="1300" b="1" dirty="0">
                <a:solidFill>
                  <a:srgbClr val="000000"/>
                </a:solidFill>
                <a:latin typeface="+mn-lt"/>
                <a:ea typeface="Arial"/>
                <a:cs typeface="Arial"/>
                <a:sym typeface="Arial"/>
              </a:rPr>
              <a:t>Réponses possibles : </a:t>
            </a:r>
            <a:r>
              <a:rPr lang="fr-FR" sz="1300" i="1" dirty="0">
                <a:solidFill>
                  <a:srgbClr val="000000"/>
                </a:solidFill>
                <a:latin typeface="+mn-lt"/>
                <a:ea typeface="Arial"/>
                <a:cs typeface="Arial"/>
                <a:sym typeface="Arial"/>
              </a:rPr>
              <a:t>Changement des conditions climatiques ou du sol, mise en œuvre d'une élimination appropriée des carcasses, lancement d'une campagne de vaccination, etc.</a:t>
            </a:r>
            <a:endParaRPr lang="fr-FR" sz="1300" i="1" dirty="0">
              <a:latin typeface="+mn-lt"/>
              <a:ea typeface="Arial"/>
              <a:cs typeface="Arial"/>
              <a:sym typeface="Arial"/>
            </a:endParaRPr>
          </a:p>
          <a:p>
            <a:pPr marL="0" indent="0">
              <a:spcBef>
                <a:spcPts val="634"/>
              </a:spcBef>
              <a:buClr>
                <a:schemeClr val="dk1"/>
              </a:buClr>
              <a:buSzPts val="1200"/>
            </a:pPr>
            <a:endParaRPr dirty="0"/>
          </a:p>
        </p:txBody>
      </p:sp>
      <p:sp>
        <p:nvSpPr>
          <p:cNvPr id="750" name="Google Shape;750;p4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47</a:t>
            </a:fld>
            <a:endParaRPr sz="19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4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7" name="Google Shape;757;p4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dirty="0">
                <a:latin typeface="Arial"/>
                <a:ea typeface="Arial"/>
                <a:cs typeface="Arial"/>
                <a:sym typeface="Arial"/>
              </a:rPr>
              <a:t>Cette diapositive résume les principaux points concernant les graphiques linéaires.  Discutez brièvement de chaque point. Demandez ensuite aux participants s'ils ont des questions sur les graphiques linéaires avant de poursuivre.</a:t>
            </a:r>
          </a:p>
        </p:txBody>
      </p:sp>
      <p:sp>
        <p:nvSpPr>
          <p:cNvPr id="758" name="Google Shape;758;p4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48</a:t>
            </a:fld>
            <a:endParaRPr sz="19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4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4" name="Google Shape;764;p4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Comme les graphiques linéaires, les histogrammes sont utilisés le plus souvent pour représenter des données continues telles que le temps. Ils sont souvent utilisés pour montrer l'évolution temporelle d'une flambée épidémique. Lorsqu'un histogramme est utilisé pour représenter le nombre de cas dans le temps au cours d'une flambée épidémique, il est appelé « courbe épidémique » ou « courbe Epi » en abrégé.  Les histogrammes peuvent également être utilisés pour montrer la distribution de variables quantitatives telles que l'âge, le poids ou la taille.  Les histogrammes et les « courbes épidémiques » sont souvent utilisés pour afficher les données relatives aux flambées épidémiques.</a:t>
            </a:r>
            <a:endParaRPr lang="fr-FR" noProof="0" dirty="0"/>
          </a:p>
          <a:p>
            <a:pPr marL="0" indent="0">
              <a:lnSpc>
                <a:spcPct val="115000"/>
              </a:lnSpc>
              <a:spcBef>
                <a:spcPts val="1903"/>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caractéristiques de l'histogramme sont les suivantes :</a:t>
            </a:r>
          </a:p>
          <a:p>
            <a:pPr marL="845786" lvl="1" indent="-362480">
              <a:lnSpc>
                <a:spcPct val="115000"/>
              </a:lnSpc>
              <a:spcBef>
                <a:spcPts val="634"/>
              </a:spcBef>
              <a:buClr>
                <a:schemeClr val="dk1"/>
              </a:buClr>
              <a:buSzPct val="100000"/>
              <a:buFont typeface="Courier New" panose="02070309020205020404" pitchFamily="49" charset="0"/>
              <a:buChar char="o"/>
            </a:pPr>
            <a:r>
              <a:rPr lang="fr-FR" sz="1300" dirty="0">
                <a:latin typeface="Arial"/>
                <a:ea typeface="Arial"/>
                <a:cs typeface="Arial"/>
                <a:sym typeface="Arial"/>
              </a:rPr>
              <a:t>L'axe des abscisses indique généralement le temps (par exemple : date d'apparition ou de diagnostic).</a:t>
            </a:r>
          </a:p>
          <a:p>
            <a:pPr marL="845786" lvl="1" indent="-362480">
              <a:lnSpc>
                <a:spcPct val="115000"/>
              </a:lnSpc>
              <a:buClr>
                <a:schemeClr val="dk1"/>
              </a:buClr>
              <a:buSzPct val="100000"/>
              <a:buFont typeface="Courier New" panose="02070309020205020404" pitchFamily="49" charset="0"/>
              <a:buChar char="o"/>
            </a:pPr>
            <a:r>
              <a:rPr lang="fr-FR" sz="1300" dirty="0">
                <a:latin typeface="Arial"/>
                <a:ea typeface="Arial"/>
                <a:cs typeface="Arial"/>
                <a:sym typeface="Arial"/>
              </a:rPr>
              <a:t>Il ne doit pas y avoir d'espace entre les colonnes adjacentes. Les colonnes doivent se toucher.</a:t>
            </a:r>
          </a:p>
          <a:p>
            <a:pPr marL="845786" lvl="1" indent="-362480">
              <a:lnSpc>
                <a:spcPct val="115000"/>
              </a:lnSpc>
              <a:buClr>
                <a:schemeClr val="dk1"/>
              </a:buClr>
              <a:buSzPct val="100000"/>
              <a:buFont typeface="Courier New" panose="02070309020205020404" pitchFamily="49" charset="0"/>
              <a:buChar char="o"/>
            </a:pPr>
            <a:r>
              <a:rPr lang="fr-FR" sz="1300" dirty="0">
                <a:latin typeface="Arial"/>
                <a:ea typeface="Arial"/>
                <a:cs typeface="Arial"/>
                <a:sym typeface="Arial"/>
              </a:rPr>
              <a:t>Les intervalles le long de l'axe des x doivent être égaux. </a:t>
            </a:r>
          </a:p>
          <a:p>
            <a:pPr marL="845786" lvl="1" indent="-362480">
              <a:lnSpc>
                <a:spcPct val="115000"/>
              </a:lnSpc>
              <a:buClr>
                <a:schemeClr val="dk1"/>
              </a:buClr>
              <a:buSzPct val="100000"/>
              <a:buFont typeface="Courier New" panose="02070309020205020404" pitchFamily="49" charset="0"/>
              <a:buChar char="o"/>
            </a:pPr>
            <a:r>
              <a:rPr lang="fr-FR" sz="1300" dirty="0">
                <a:latin typeface="Arial"/>
                <a:ea typeface="Arial"/>
                <a:cs typeface="Arial"/>
                <a:sym typeface="Arial"/>
              </a:rPr>
              <a:t>L'axe des ordonnées représente généralement la fréquence (habituellement, le nombre de cas).</a:t>
            </a:r>
          </a:p>
          <a:p>
            <a:pPr marL="845786" lvl="1" indent="-362480">
              <a:lnSpc>
                <a:spcPct val="115000"/>
              </a:lnSpc>
              <a:buClr>
                <a:schemeClr val="dk1"/>
              </a:buClr>
              <a:buSzPct val="100000"/>
              <a:buFont typeface="Courier New" panose="02070309020205020404" pitchFamily="49" charset="0"/>
              <a:buChar char="o"/>
            </a:pPr>
            <a:r>
              <a:rPr lang="fr-FR" sz="1300" dirty="0">
                <a:latin typeface="Arial"/>
                <a:ea typeface="Arial"/>
                <a:cs typeface="Arial"/>
                <a:sym typeface="Arial"/>
              </a:rPr>
              <a:t>Si les colonnes sont de largeur égale (ce que nous recommandons fortement), la hauteur des colonnes est proportionnelle au nombre d'observations dans cet intervalle.</a:t>
            </a:r>
          </a:p>
          <a:p>
            <a:pPr marL="0" indent="0">
              <a:lnSpc>
                <a:spcPct val="115000"/>
              </a:lnSpc>
              <a:spcBef>
                <a:spcPts val="1269"/>
              </a:spcBef>
              <a:buClr>
                <a:schemeClr val="dk1"/>
              </a:buClr>
              <a:buSzPts val="1200"/>
            </a:pPr>
            <a:br>
              <a:rPr lang="fr-FR" sz="1300" dirty="0">
                <a:latin typeface="Arial"/>
                <a:ea typeface="Arial"/>
                <a:cs typeface="Arial"/>
                <a:sym typeface="Arial"/>
              </a:rPr>
            </a:br>
            <a:r>
              <a:rPr lang="fr-FR" sz="1300" dirty="0">
                <a:latin typeface="Arial"/>
                <a:ea typeface="Arial"/>
                <a:cs typeface="Arial"/>
                <a:sym typeface="Arial"/>
              </a:rPr>
              <a:t> </a:t>
            </a:r>
            <a:endParaRPr sz="1300" dirty="0">
              <a:latin typeface="Arial"/>
              <a:ea typeface="Arial"/>
              <a:cs typeface="Arial"/>
              <a:sym typeface="Arial"/>
            </a:endParaRPr>
          </a:p>
          <a:p>
            <a:pPr marL="0" indent="0">
              <a:spcBef>
                <a:spcPts val="634"/>
              </a:spcBef>
              <a:buClr>
                <a:schemeClr val="dk1"/>
              </a:buClr>
              <a:buSzPts val="1200"/>
            </a:pPr>
            <a:endParaRPr dirty="0"/>
          </a:p>
        </p:txBody>
      </p:sp>
      <p:sp>
        <p:nvSpPr>
          <p:cNvPr id="765" name="Google Shape;765;p4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49</a:t>
            </a:fld>
            <a:endParaRPr sz="19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Examinez</a:t>
            </a:r>
            <a:r>
              <a:rPr lang="fr-FR" sz="1300" b="1" dirty="0">
                <a:latin typeface="Arial"/>
                <a:ea typeface="Arial"/>
                <a:cs typeface="Arial"/>
                <a:sym typeface="Arial"/>
              </a:rPr>
              <a:t> </a:t>
            </a:r>
            <a:r>
              <a:rPr lang="fr-FR" sz="1300" dirty="0">
                <a:latin typeface="Arial"/>
                <a:ea typeface="Arial"/>
                <a:cs typeface="Arial"/>
                <a:sym typeface="Arial"/>
              </a:rPr>
              <a:t>et discutez chacune des réponses.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Nous devons </a:t>
            </a:r>
            <a:r>
              <a:rPr lang="fr-FR" noProof="0" dirty="0">
                <a:latin typeface="Arial"/>
                <a:ea typeface="Arial"/>
                <a:cs typeface="Arial"/>
                <a:sym typeface="Arial"/>
              </a:rPr>
              <a:t>examiner (revoir)</a:t>
            </a:r>
            <a:r>
              <a:rPr lang="fr-FR" sz="1300" dirty="0">
                <a:latin typeface="Arial"/>
                <a:ea typeface="Arial"/>
                <a:cs typeface="Arial"/>
                <a:sym typeface="Arial"/>
              </a:rPr>
              <a:t> les données avant de les analyser, afin de nous faire une idée du nombre de cas et de la répartition générale des données (</a:t>
            </a:r>
            <a:r>
              <a:rPr lang="fr-FR" sz="1300" b="1" i="1" dirty="0">
                <a:latin typeface="Arial"/>
                <a:ea typeface="Arial"/>
                <a:cs typeface="Arial"/>
                <a:sym typeface="Arial"/>
              </a:rPr>
              <a:t>par exemple </a:t>
            </a:r>
            <a:r>
              <a:rPr lang="fr-FR" sz="1300" b="1" dirty="0">
                <a:latin typeface="Arial"/>
                <a:ea typeface="Arial"/>
                <a:cs typeface="Arial"/>
                <a:sym typeface="Arial"/>
              </a:rPr>
              <a:t>: </a:t>
            </a:r>
            <a:r>
              <a:rPr lang="fr-FR" sz="1300" i="1" dirty="0">
                <a:latin typeface="Arial"/>
                <a:ea typeface="Arial"/>
                <a:cs typeface="Arial"/>
                <a:sym typeface="Arial"/>
              </a:rPr>
              <a:t>surtout des enfants ou surtout des adultes ? Combien de cas sont relativement complets, combien sont mal remplis ?)  </a:t>
            </a:r>
            <a:r>
              <a:rPr lang="fr-FR" sz="1300" dirty="0">
                <a:latin typeface="Arial"/>
                <a:ea typeface="Arial"/>
                <a:cs typeface="Arial"/>
                <a:sym typeface="Arial"/>
              </a:rPr>
              <a:t>En d'autres termes, nous devons nous familiariser avec les données avant de commencer l'analyse.  Des données organisées nous permettent également de rechercher facilement les erreurs, comme nous l'avons fait lorsque nous avons parlé de la qualité des données. Nous résumons également les données afin d'identifier les modèles, les tendances, les relations, les exceptions et les valeurs aberrantes dans les données, ce qui facilitera l'analyse. Enfin, nous résumons les données pour communiquer les informations de manière plus efficace et plus efficiente à d'autres personnes.</a:t>
            </a:r>
          </a:p>
          <a:p>
            <a:pPr marL="0" indent="0">
              <a:spcBef>
                <a:spcPts val="634"/>
              </a:spcBef>
              <a:buClr>
                <a:schemeClr val="dk1"/>
              </a:buClr>
              <a:buSzPts val="1200"/>
            </a:pPr>
            <a:endParaRPr dirty="0"/>
          </a:p>
        </p:txBody>
      </p:sp>
      <p:sp>
        <p:nvSpPr>
          <p:cNvPr id="313" name="Google Shape;313;p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a:t>
            </a:fld>
            <a:endParaRPr sz="19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5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1" name="Google Shape;771;p5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solidFill>
                  <a:schemeClr val="tx1"/>
                </a:solidFill>
                <a:latin typeface="Arial"/>
                <a:ea typeface="Arial"/>
                <a:cs typeface="Arial"/>
                <a:sym typeface="Arial"/>
              </a:rPr>
              <a:t>Notes de l'instructeur :</a:t>
            </a:r>
            <a:endParaRPr lang="fr-FR" sz="1300" dirty="0">
              <a:solidFill>
                <a:schemeClr val="tx1"/>
              </a:solidFill>
              <a:latin typeface="Arial"/>
              <a:ea typeface="Arial"/>
              <a:cs typeface="Arial"/>
              <a:sym typeface="Arial"/>
            </a:endParaRPr>
          </a:p>
          <a:p>
            <a:pPr marL="181240" indent="-100689">
              <a:lnSpc>
                <a:spcPct val="115000"/>
              </a:lnSpc>
              <a:spcBef>
                <a:spcPts val="1903"/>
              </a:spcBef>
              <a:buClr>
                <a:schemeClr val="dk1"/>
              </a:buClr>
              <a:buSzPts val="1200"/>
            </a:pPr>
            <a:endParaRPr lang="fr-FR" sz="1300" dirty="0">
              <a:solidFill>
                <a:schemeClr val="tx1"/>
              </a:solidFill>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solidFill>
                  <a:schemeClr val="tx1"/>
                </a:solidFill>
                <a:latin typeface="Arial"/>
                <a:ea typeface="Arial"/>
                <a:cs typeface="Arial"/>
                <a:sym typeface="Arial"/>
              </a:rPr>
              <a:t>Dites</a:t>
            </a:r>
            <a:r>
              <a:rPr lang="fr-FR" sz="1300" b="1" dirty="0">
                <a:solidFill>
                  <a:schemeClr val="tx1"/>
                </a:solidFill>
                <a:latin typeface="Arial"/>
                <a:ea typeface="Arial"/>
                <a:cs typeface="Arial"/>
                <a:sym typeface="Arial"/>
              </a:rPr>
              <a:t> : </a:t>
            </a:r>
            <a:r>
              <a:rPr lang="fr-FR" sz="1300" dirty="0">
                <a:solidFill>
                  <a:schemeClr val="tx1"/>
                </a:solidFill>
                <a:latin typeface="Arial"/>
                <a:ea typeface="Arial"/>
                <a:cs typeface="Arial"/>
                <a:sym typeface="Arial"/>
              </a:rPr>
              <a:t>Cet histogramme montre le nombre de cas de diphtérie parmi les réfugiés rohingyas du Myanmar qui se sont réinstallés au Bangladesh en novembre et décembre 2017. L'axe des x du graphique indique les semaines de l'année 2017, en commençant par le 3 novembre, qui correspond à la semaine épidémiologique 43.</a:t>
            </a:r>
          </a:p>
          <a:p>
            <a:pPr marL="261791" indent="-181240">
              <a:lnSpc>
                <a:spcPct val="115000"/>
              </a:lnSpc>
              <a:spcBef>
                <a:spcPts val="1903"/>
              </a:spcBef>
              <a:buClr>
                <a:schemeClr val="dk1"/>
              </a:buClr>
              <a:buSzPts val="1200"/>
              <a:buFont typeface="Wingdings" panose="05000000000000000000" pitchFamily="2" charset="2"/>
              <a:buChar char="§"/>
            </a:pPr>
            <a:endParaRPr lang="fr-FR" sz="1300" dirty="0">
              <a:solidFill>
                <a:schemeClr val="tx1"/>
              </a:solidFill>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Demandez</a:t>
            </a:r>
            <a:r>
              <a:rPr lang="fr-FR" sz="1300" b="1" dirty="0">
                <a:solidFill>
                  <a:schemeClr val="tx1"/>
                </a:solidFill>
                <a:latin typeface="Arial"/>
                <a:ea typeface="Arial"/>
                <a:cs typeface="Arial"/>
                <a:sym typeface="Arial"/>
              </a:rPr>
              <a:t> : </a:t>
            </a:r>
            <a:r>
              <a:rPr lang="fr-FR" sz="1300" dirty="0">
                <a:solidFill>
                  <a:schemeClr val="tx1"/>
                </a:solidFill>
                <a:latin typeface="Arial"/>
                <a:ea typeface="Arial"/>
                <a:cs typeface="Arial"/>
                <a:sym typeface="Arial"/>
              </a:rPr>
              <a:t>Quelqu'un peut-il décrire le </a:t>
            </a:r>
            <a:r>
              <a:rPr lang="fr-FR" noProof="0" dirty="0">
                <a:solidFill>
                  <a:schemeClr val="tx1"/>
                </a:solidFill>
                <a:latin typeface="Arial"/>
                <a:ea typeface="Arial"/>
                <a:cs typeface="Arial"/>
                <a:sym typeface="Arial"/>
              </a:rPr>
              <a:t>modèle</a:t>
            </a:r>
            <a:r>
              <a:rPr lang="fr-FR" sz="1300" dirty="0">
                <a:solidFill>
                  <a:schemeClr val="tx1"/>
                </a:solidFill>
                <a:latin typeface="Arial"/>
                <a:ea typeface="Arial"/>
                <a:cs typeface="Arial"/>
                <a:sym typeface="Arial"/>
              </a:rPr>
              <a:t> ?</a:t>
            </a:r>
            <a:endParaRPr lang="fr-FR" noProof="0" dirty="0">
              <a:solidFill>
                <a:schemeClr val="tx1"/>
              </a:solidFill>
            </a:endParaRPr>
          </a:p>
          <a:p>
            <a:pPr marL="261791" indent="-181240">
              <a:lnSpc>
                <a:spcPct val="115000"/>
              </a:lnSpc>
              <a:spcBef>
                <a:spcPts val="1903"/>
              </a:spcBef>
              <a:buClr>
                <a:schemeClr val="dk1"/>
              </a:buClr>
              <a:buSzPts val="1200"/>
              <a:buFont typeface="Wingdings" panose="05000000000000000000" pitchFamily="2" charset="2"/>
              <a:buChar char="§"/>
            </a:pPr>
            <a:endParaRPr lang="fr-FR" sz="1300" dirty="0">
              <a:solidFill>
                <a:schemeClr val="tx1"/>
              </a:solidFill>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solidFill>
                  <a:schemeClr val="tx1"/>
                </a:solidFill>
                <a:latin typeface="Arial"/>
                <a:ea typeface="Arial"/>
                <a:cs typeface="Arial"/>
                <a:sym typeface="Arial"/>
              </a:rPr>
              <a:t>Remerciez</a:t>
            </a:r>
            <a:r>
              <a:rPr lang="fr-FR" sz="1300" b="1" dirty="0">
                <a:solidFill>
                  <a:schemeClr val="tx1"/>
                </a:solidFill>
                <a:latin typeface="Arial"/>
                <a:ea typeface="Arial"/>
                <a:cs typeface="Arial"/>
                <a:sym typeface="Arial"/>
              </a:rPr>
              <a:t> </a:t>
            </a:r>
            <a:r>
              <a:rPr lang="fr-FR" sz="1300" dirty="0">
                <a:solidFill>
                  <a:schemeClr val="tx1"/>
                </a:solidFill>
                <a:latin typeface="+mn-lt"/>
                <a:ea typeface="Arial"/>
                <a:cs typeface="Arial"/>
                <a:sym typeface="Arial"/>
              </a:rPr>
              <a:t>les participants pour leurs réponses</a:t>
            </a:r>
            <a:r>
              <a:rPr lang="fr-FR" sz="1300" dirty="0">
                <a:solidFill>
                  <a:schemeClr val="tx1"/>
                </a:solidFill>
                <a:latin typeface="Arial"/>
                <a:ea typeface="Arial"/>
                <a:cs typeface="Arial"/>
                <a:sym typeface="Arial"/>
              </a:rPr>
              <a:t>. </a:t>
            </a:r>
            <a:r>
              <a:rPr lang="fr-FR" sz="1300" b="1" dirty="0">
                <a:solidFill>
                  <a:schemeClr val="tx1"/>
                </a:solidFill>
                <a:latin typeface="Arial"/>
                <a:ea typeface="Arial"/>
                <a:cs typeface="Arial"/>
                <a:sym typeface="Arial"/>
              </a:rPr>
              <a:t>Réponses possibles : </a:t>
            </a:r>
            <a:r>
              <a:rPr lang="fr-FR" sz="1300" b="1" i="1" dirty="0">
                <a:solidFill>
                  <a:schemeClr val="tx1"/>
                </a:solidFill>
                <a:latin typeface="Arial"/>
                <a:ea typeface="Arial"/>
                <a:cs typeface="Arial"/>
                <a:sym typeface="Arial"/>
              </a:rPr>
              <a:t>1. </a:t>
            </a:r>
            <a:r>
              <a:rPr lang="fr-FR" sz="1300" i="1" dirty="0">
                <a:solidFill>
                  <a:schemeClr val="tx1"/>
                </a:solidFill>
                <a:latin typeface="Arial"/>
                <a:ea typeface="Arial"/>
                <a:cs typeface="Arial"/>
                <a:sym typeface="Arial"/>
              </a:rPr>
              <a:t>Très peu de cas sont apparus au cours des 3 ou 4 premières semaines de novembre (semaines épidémiologiques 43-46). Puis, au cours des semaines 46-47, le nombre de cas de diphtérie a commencé à augmenter rapidement. </a:t>
            </a:r>
            <a:r>
              <a:rPr lang="fr-FR" sz="1300" b="1" i="1" dirty="0">
                <a:solidFill>
                  <a:schemeClr val="tx1"/>
                </a:solidFill>
                <a:latin typeface="Arial"/>
                <a:ea typeface="Arial"/>
                <a:cs typeface="Arial"/>
                <a:sym typeface="Arial"/>
              </a:rPr>
              <a:t>2. </a:t>
            </a:r>
            <a:r>
              <a:rPr lang="fr-FR" sz="1300" i="1" dirty="0">
                <a:solidFill>
                  <a:schemeClr val="tx1"/>
                </a:solidFill>
                <a:latin typeface="Arial"/>
                <a:ea typeface="Arial"/>
                <a:cs typeface="Arial"/>
                <a:sym typeface="Arial"/>
              </a:rPr>
              <a:t>Pendant plusieurs jours des semaines 47 et 48, le nombre de cas est passé à plus de 100 par jour. C'est ce que l'on appelle le « pic » du nombre de cas. </a:t>
            </a:r>
            <a:r>
              <a:rPr lang="fr-FR" sz="1300" b="1" i="1" dirty="0">
                <a:solidFill>
                  <a:schemeClr val="tx1"/>
                </a:solidFill>
                <a:latin typeface="Arial"/>
                <a:ea typeface="Arial"/>
                <a:cs typeface="Arial"/>
                <a:sym typeface="Arial"/>
              </a:rPr>
              <a:t>3. </a:t>
            </a:r>
            <a:r>
              <a:rPr lang="fr-FR" sz="1300" i="1" dirty="0">
                <a:solidFill>
                  <a:schemeClr val="tx1"/>
                </a:solidFill>
                <a:latin typeface="Arial"/>
                <a:ea typeface="Arial"/>
                <a:cs typeface="Arial"/>
                <a:sym typeface="Arial"/>
              </a:rPr>
              <a:t>Après la semaine 48, le nombre de cas a diminué. Il est recommandé de poursuivre la surveillance à la fin du mois de décembre 2017 et au début de l'année 2018 pour confirmer que l</a:t>
            </a:r>
            <a:r>
              <a:rPr lang="fr-FR" i="1" noProof="0" dirty="0">
                <a:solidFill>
                  <a:schemeClr val="tx1"/>
                </a:solidFill>
                <a:latin typeface="Arial"/>
                <a:ea typeface="Arial"/>
                <a:cs typeface="Arial"/>
                <a:sym typeface="Arial"/>
              </a:rPr>
              <a:t>a flambée épidémique</a:t>
            </a:r>
            <a:r>
              <a:rPr lang="fr-FR" sz="1300" i="1" dirty="0">
                <a:solidFill>
                  <a:schemeClr val="tx1"/>
                </a:solidFill>
                <a:latin typeface="Arial"/>
                <a:ea typeface="Arial"/>
                <a:cs typeface="Arial"/>
                <a:sym typeface="Arial"/>
              </a:rPr>
              <a:t> est terminée.</a:t>
            </a:r>
          </a:p>
          <a:p>
            <a:pPr marL="0" indent="0">
              <a:spcBef>
                <a:spcPts val="1269"/>
              </a:spcBef>
              <a:buClr>
                <a:schemeClr val="dk1"/>
              </a:buClr>
              <a:buSzPts val="1200"/>
            </a:pPr>
            <a:endParaRPr dirty="0"/>
          </a:p>
        </p:txBody>
      </p:sp>
      <p:sp>
        <p:nvSpPr>
          <p:cNvPr id="772" name="Google Shape;772;p5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50</a:t>
            </a:fld>
            <a:endParaRPr sz="19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51: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0" name="Google Shape;780;p5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a:t>
            </a:r>
            <a:r>
              <a:rPr lang="fr-FR" b="1" u="sng" noProof="0" dirty="0">
                <a:latin typeface="Arial"/>
                <a:ea typeface="Arial"/>
                <a:cs typeface="Arial"/>
                <a:sym typeface="Arial"/>
              </a:rPr>
              <a:t>tes</a:t>
            </a:r>
            <a:r>
              <a:rPr lang="fr-FR" b="1" u="none" noProof="0" dirty="0">
                <a:latin typeface="Arial"/>
                <a:ea typeface="Arial"/>
                <a:cs typeface="Arial"/>
                <a:sym typeface="Arial"/>
              </a:rPr>
              <a:t> </a:t>
            </a:r>
            <a:r>
              <a:rPr lang="fr-FR" sz="1300" b="1" dirty="0">
                <a:latin typeface="Arial"/>
                <a:ea typeface="Arial"/>
                <a:cs typeface="Arial"/>
                <a:sym typeface="Arial"/>
              </a:rPr>
              <a:t>: </a:t>
            </a:r>
            <a:r>
              <a:rPr lang="fr-FR" sz="1300" dirty="0">
                <a:latin typeface="Arial"/>
                <a:ea typeface="Arial"/>
                <a:cs typeface="Arial"/>
                <a:sym typeface="Arial"/>
              </a:rPr>
              <a:t>Cette diapositive résume les étapes de la création d'un histogramme. </a:t>
            </a:r>
            <a:r>
              <a:rPr lang="fr-FR" sz="1300" b="1" dirty="0">
                <a:latin typeface="Arial"/>
                <a:ea typeface="Arial"/>
                <a:cs typeface="Arial"/>
                <a:sym typeface="Arial"/>
              </a:rPr>
              <a:t>&lt;CLIQUER&gt;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Étape 1 : </a:t>
            </a:r>
            <a:r>
              <a:rPr lang="fr-FR" sz="1300" dirty="0">
                <a:latin typeface="Arial"/>
                <a:ea typeface="Arial"/>
                <a:cs typeface="Arial"/>
                <a:sym typeface="Arial"/>
              </a:rPr>
              <a:t>Diviser l</a:t>
            </a:r>
            <a:r>
              <a:rPr lang="fr-FR" noProof="0" dirty="0">
                <a:latin typeface="Arial"/>
                <a:ea typeface="Arial"/>
                <a:cs typeface="Arial"/>
                <a:sym typeface="Arial"/>
              </a:rPr>
              <a:t>’étendue </a:t>
            </a:r>
            <a:r>
              <a:rPr lang="fr-FR" sz="1300" dirty="0">
                <a:latin typeface="Arial"/>
                <a:ea typeface="Arial"/>
                <a:cs typeface="Arial"/>
                <a:sym typeface="Arial"/>
              </a:rPr>
              <a:t>de données quantitatives en intervalles de largeur égale, séquentiels et qui ne se chevauchent pas. Cette étape est importante si vous traitez du poids, de la taille, de la numération des CD4+, etc. Pour les données de surveillance ou d'épidémie en fonction du temps, nous utilisons souvent simplement l'intervalle de temps de déclaration tel que la semaine, le mois ou l'année. </a:t>
            </a:r>
            <a:r>
              <a:rPr lang="fr-FR" sz="1300" b="1" dirty="0">
                <a:latin typeface="Arial"/>
                <a:ea typeface="Arial"/>
                <a:cs typeface="Arial"/>
                <a:sym typeface="Arial"/>
              </a:rPr>
              <a:t>&lt;CLIQUER&gt; Étape 2 : </a:t>
            </a:r>
            <a:r>
              <a:rPr lang="fr-FR" sz="1300" dirty="0">
                <a:latin typeface="Arial"/>
                <a:ea typeface="Arial"/>
                <a:cs typeface="Arial"/>
                <a:sym typeface="Arial"/>
              </a:rPr>
              <a:t>Attribuer une colonne à chaque intervalle, sans espace entre les colonnes</a:t>
            </a:r>
            <a:r>
              <a:rPr lang="fr-FR" sz="1300" b="1" dirty="0">
                <a:latin typeface="Arial"/>
                <a:ea typeface="Arial"/>
                <a:cs typeface="Arial"/>
                <a:sym typeface="Arial"/>
              </a:rPr>
              <a:t>.&lt;CLIQUER&gt; Étape 3 : </a:t>
            </a:r>
            <a:r>
              <a:rPr lang="fr-FR" sz="1300" dirty="0">
                <a:latin typeface="Arial"/>
                <a:ea typeface="Arial"/>
                <a:cs typeface="Arial"/>
                <a:sym typeface="Arial"/>
              </a:rPr>
              <a:t>Compter le nombre d'enregistrements qui tombent dans chaque intervalle</a:t>
            </a:r>
            <a:r>
              <a:rPr lang="fr-FR" sz="1300" b="1" dirty="0">
                <a:latin typeface="Arial"/>
                <a:ea typeface="Arial"/>
                <a:cs typeface="Arial"/>
                <a:sym typeface="Arial"/>
              </a:rPr>
              <a:t>.&lt;CLIQUER&gt; Étape 4 : </a:t>
            </a:r>
            <a:r>
              <a:rPr lang="fr-FR" sz="1300" dirty="0">
                <a:latin typeface="Arial"/>
                <a:ea typeface="Arial"/>
                <a:cs typeface="Arial"/>
                <a:sym typeface="Arial"/>
              </a:rPr>
              <a:t>Faites en sorte que la hauteur de la colonne soit égale à la fréquence de chaque intervalle.</a:t>
            </a:r>
            <a:r>
              <a:rPr lang="fr-FR" sz="1300" b="1" dirty="0">
                <a:latin typeface="Arial"/>
                <a:ea typeface="Arial"/>
                <a:cs typeface="Arial"/>
                <a:sym typeface="Arial"/>
              </a:rPr>
              <a:t>&lt;CLIQUER&gt; Étape 5 : </a:t>
            </a:r>
            <a:r>
              <a:rPr lang="fr-FR" sz="1300" dirty="0">
                <a:latin typeface="Arial"/>
                <a:ea typeface="Arial"/>
                <a:cs typeface="Arial"/>
                <a:sym typeface="Arial"/>
              </a:rPr>
              <a:t>Inclure des étiquettes d'axe avec des unités et un titre descriptif.</a:t>
            </a:r>
            <a:endParaRPr lang="fr-FR" noProof="0" dirty="0"/>
          </a:p>
          <a:p>
            <a:pPr marL="0" indent="0">
              <a:spcBef>
                <a:spcPts val="634"/>
              </a:spcBef>
              <a:buClr>
                <a:schemeClr val="dk1"/>
              </a:buClr>
              <a:buSzPts val="1200"/>
            </a:pPr>
            <a:endParaRPr dirty="0"/>
          </a:p>
        </p:txBody>
      </p:sp>
      <p:sp>
        <p:nvSpPr>
          <p:cNvPr id="781" name="Google Shape;781;p5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51</a:t>
            </a:fld>
            <a:endParaRPr sz="19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52: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6" name="Google Shape;796;p5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Passons en revue les étapes de la création d'un histogramme pour les groupes d'âge de 5 ans. Notez que les groupes d'âge ont la même largeur, 5 ans. </a:t>
            </a:r>
            <a:r>
              <a:rPr lang="fr-FR" sz="1300" b="1" dirty="0">
                <a:latin typeface="Arial"/>
                <a:ea typeface="Arial"/>
                <a:cs typeface="Arial"/>
                <a:sym typeface="Arial"/>
              </a:rPr>
              <a:t>L</a:t>
            </a:r>
            <a:r>
              <a:rPr lang="fr-FR" sz="1300" dirty="0">
                <a:latin typeface="Arial"/>
                <a:ea typeface="Arial"/>
                <a:cs typeface="Arial"/>
                <a:sym typeface="Arial"/>
              </a:rPr>
              <a:t>'</a:t>
            </a:r>
            <a:r>
              <a:rPr lang="fr-FR" sz="1300" b="1" dirty="0">
                <a:latin typeface="Arial"/>
                <a:ea typeface="Arial"/>
                <a:cs typeface="Arial"/>
                <a:sym typeface="Arial"/>
              </a:rPr>
              <a:t>étape 1 </a:t>
            </a:r>
            <a:r>
              <a:rPr lang="fr-FR" sz="1300" dirty="0">
                <a:latin typeface="Arial"/>
                <a:ea typeface="Arial"/>
                <a:cs typeface="Arial"/>
                <a:sym typeface="Arial"/>
              </a:rPr>
              <a:t>consiste à diviser l’étendue des données quantitatives en intervalles de largeur égale, séquentiels et qui ne se chevauchent pas. </a:t>
            </a:r>
            <a:r>
              <a:rPr lang="fr-FR" sz="1300" b="1" dirty="0">
                <a:latin typeface="Arial"/>
                <a:ea typeface="Arial"/>
                <a:cs typeface="Arial"/>
                <a:sym typeface="Arial"/>
              </a:rPr>
              <a:t>&lt;CLIQUER&gt; </a:t>
            </a:r>
            <a:r>
              <a:rPr lang="fr-FR" sz="1300" dirty="0">
                <a:latin typeface="Arial"/>
                <a:ea typeface="Arial"/>
                <a:cs typeface="Arial"/>
                <a:sym typeface="Arial"/>
              </a:rPr>
              <a:t>Cette étape a déjà été réalisée pour vous !</a:t>
            </a:r>
          </a:p>
          <a:p>
            <a:pPr marL="0" indent="0">
              <a:spcBef>
                <a:spcPts val="634"/>
              </a:spcBef>
              <a:buClr>
                <a:schemeClr val="dk1"/>
              </a:buClr>
              <a:buSzPts val="1200"/>
            </a:pPr>
            <a:endParaRPr dirty="0"/>
          </a:p>
        </p:txBody>
      </p:sp>
      <p:sp>
        <p:nvSpPr>
          <p:cNvPr id="797" name="Google Shape;797;p5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52</a:t>
            </a:fld>
            <a:endParaRPr sz="19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p53: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8" name="Google Shape;818;p5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mn-lt"/>
                <a:ea typeface="Arial"/>
                <a:cs typeface="Arial"/>
                <a:sym typeface="Arial"/>
              </a:rPr>
              <a:t>Notes de l'instructeur :</a:t>
            </a:r>
            <a:endParaRPr lang="fr-FR" sz="1300" dirty="0">
              <a:latin typeface="+mn-lt"/>
              <a:ea typeface="Arial"/>
              <a:cs typeface="Arial"/>
              <a:sym typeface="Arial"/>
            </a:endParaRPr>
          </a:p>
          <a:p>
            <a:pPr marL="181240" indent="-60413">
              <a:lnSpc>
                <a:spcPct val="115000"/>
              </a:lnSpc>
              <a:spcBef>
                <a:spcPts val="1903"/>
              </a:spcBef>
              <a:buClr>
                <a:schemeClr val="dk1"/>
              </a:buClr>
              <a:buSzPts val="1800"/>
            </a:pPr>
            <a:endParaRPr lang="fr-FR" sz="1300" b="1" u="sng" dirty="0">
              <a:latin typeface="+mn-lt"/>
              <a:ea typeface="Arial"/>
              <a:cs typeface="Arial"/>
              <a:sym typeface="Arial"/>
            </a:endParaRPr>
          </a:p>
          <a:p>
            <a:pPr marL="181240" indent="-181240">
              <a:lnSpc>
                <a:spcPct val="115000"/>
              </a:lnSpc>
              <a:spcBef>
                <a:spcPts val="1903"/>
              </a:spcBef>
              <a:buClr>
                <a:schemeClr val="dk1"/>
              </a:buClr>
              <a:buSzPts val="1800"/>
              <a:buFont typeface="Noto Sans Symbols"/>
              <a:buChar char="▪"/>
            </a:pPr>
            <a:r>
              <a:rPr lang="fr-FR" sz="1300" b="1" u="sng" dirty="0">
                <a:latin typeface="+mn-lt"/>
                <a:ea typeface="Arial"/>
                <a:cs typeface="Arial"/>
                <a:sym typeface="Arial"/>
              </a:rPr>
              <a:t>Dites</a:t>
            </a:r>
            <a:r>
              <a:rPr lang="fr-FR" sz="1300" b="1" dirty="0">
                <a:latin typeface="+mn-lt"/>
                <a:ea typeface="Arial"/>
                <a:cs typeface="Arial"/>
                <a:sym typeface="Arial"/>
              </a:rPr>
              <a:t> : L</a:t>
            </a:r>
            <a:r>
              <a:rPr lang="fr-FR" sz="1300" dirty="0">
                <a:latin typeface="+mn-lt"/>
                <a:ea typeface="Times New Roman"/>
                <a:cs typeface="Times New Roman"/>
                <a:sym typeface="Times New Roman"/>
              </a:rPr>
              <a:t>'</a:t>
            </a:r>
            <a:r>
              <a:rPr lang="fr-FR" sz="1300" b="1" dirty="0">
                <a:latin typeface="+mn-lt"/>
                <a:ea typeface="Times New Roman"/>
                <a:cs typeface="Times New Roman"/>
                <a:sym typeface="Times New Roman"/>
              </a:rPr>
              <a:t>étape 2 </a:t>
            </a:r>
            <a:r>
              <a:rPr lang="fr-FR" sz="1300" dirty="0">
                <a:latin typeface="+mn-lt"/>
                <a:ea typeface="Times New Roman"/>
                <a:cs typeface="Times New Roman"/>
                <a:sym typeface="Times New Roman"/>
              </a:rPr>
              <a:t>consiste à attribuer une colonne à chaque intervalle, sans espace entre les colonnes.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a:t>
            </a:r>
            <a:r>
              <a:rPr lang="fr-FR" sz="1300" dirty="0">
                <a:latin typeface="+mn-lt"/>
                <a:ea typeface="Times New Roman"/>
                <a:cs typeface="Times New Roman"/>
                <a:sym typeface="Times New Roman"/>
              </a:rPr>
              <a:t>Terminé !</a:t>
            </a:r>
            <a:endParaRPr lang="fr-FR" sz="1300" dirty="0">
              <a:latin typeface="+mn-lt"/>
            </a:endParaRPr>
          </a:p>
          <a:p>
            <a:pPr marL="0" indent="0">
              <a:spcBef>
                <a:spcPts val="634"/>
              </a:spcBef>
              <a:buClr>
                <a:schemeClr val="dk1"/>
              </a:buClr>
              <a:buSzPts val="1200"/>
            </a:pPr>
            <a:endParaRPr dirty="0"/>
          </a:p>
        </p:txBody>
      </p:sp>
      <p:sp>
        <p:nvSpPr>
          <p:cNvPr id="819" name="Google Shape;819;p5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53</a:t>
            </a:fld>
            <a:endParaRPr sz="19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54: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8" name="Google Shape;838;p5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L'étape 3 </a:t>
            </a:r>
            <a:r>
              <a:rPr lang="fr-FR" sz="1300" dirty="0">
                <a:latin typeface="Arial"/>
                <a:ea typeface="Arial"/>
                <a:cs typeface="Arial"/>
                <a:sym typeface="Arial"/>
              </a:rPr>
              <a:t>consiste à compter le nombre d'enregistrements qui tombent dans chaque intervalle et à compléter l'axe des y. </a:t>
            </a:r>
            <a:r>
              <a:rPr lang="fr-FR" sz="1300" b="1" dirty="0">
                <a:latin typeface="Arial"/>
                <a:ea typeface="Arial"/>
                <a:cs typeface="Arial"/>
                <a:sym typeface="Arial"/>
              </a:rPr>
              <a:t>&lt;CLIQUER&gt; </a:t>
            </a:r>
            <a:endParaRPr lang="fr-FR" sz="1300" dirty="0">
              <a:latin typeface="Arial"/>
              <a:ea typeface="Arial"/>
              <a:cs typeface="Arial"/>
              <a:sym typeface="Arial"/>
            </a:endParaRPr>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Quelle valeur mettriez-vous en haut de l'axe des ordonnées ?</a:t>
            </a:r>
            <a:endParaRPr lang="fr-FR" noProof="0" dirty="0"/>
          </a:p>
          <a:p>
            <a:pPr marL="261791"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La plus grande valeur étant 35, il semble raisonnable d'arrondir à 40. </a:t>
            </a:r>
            <a:r>
              <a:rPr lang="fr-FR" sz="1300" b="1" dirty="0">
                <a:latin typeface="Arial"/>
                <a:ea typeface="Arial"/>
                <a:cs typeface="Arial"/>
                <a:sym typeface="Arial"/>
              </a:rPr>
              <a:t>&lt;CLIQUER&gt; </a:t>
            </a:r>
            <a:r>
              <a:rPr lang="fr-FR" sz="1300" dirty="0">
                <a:latin typeface="Arial"/>
                <a:ea typeface="Arial"/>
                <a:cs typeface="Arial"/>
                <a:sym typeface="Arial"/>
              </a:rPr>
              <a:t>Terminé !</a:t>
            </a:r>
          </a:p>
          <a:p>
            <a:pPr marL="0" indent="0">
              <a:spcBef>
                <a:spcPts val="634"/>
              </a:spcBef>
              <a:buClr>
                <a:schemeClr val="dk1"/>
              </a:buClr>
              <a:buSzPts val="1200"/>
            </a:pPr>
            <a:endParaRPr dirty="0"/>
          </a:p>
        </p:txBody>
      </p:sp>
      <p:sp>
        <p:nvSpPr>
          <p:cNvPr id="839" name="Google Shape;839;p5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54</a:t>
            </a:fld>
            <a:endParaRPr sz="19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Google Shape;853;p55: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4" name="Google Shape;854;p5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l'étape 4 </a:t>
            </a:r>
            <a:r>
              <a:rPr lang="fr-FR" sz="1300" dirty="0">
                <a:latin typeface="Arial"/>
                <a:ea typeface="Arial"/>
                <a:cs typeface="Arial"/>
                <a:sym typeface="Arial"/>
              </a:rPr>
              <a:t>consiste à représenter les données sous forme de graphique en faisant en sorte que la hauteur de chaque colonne soit égale à la fréquence de chaque intervalle. On voit parfois des graphiques avec les nombres réels au-dessus des colonnes, mais nous affichons généralement les graphiques pour donner une impression générale des tendances et des modèles, et non des nombres spécifiques. Si vous souhaitez fournir des chiffres spécifiques, faites-le dans un tableau. </a:t>
            </a:r>
            <a:r>
              <a:rPr lang="fr-FR" sz="1300" b="1" dirty="0">
                <a:latin typeface="Arial"/>
                <a:ea typeface="Arial"/>
                <a:cs typeface="Arial"/>
                <a:sym typeface="Arial"/>
              </a:rPr>
              <a:t>&lt;CLIQUER&gt; </a:t>
            </a:r>
            <a:r>
              <a:rPr lang="fr-FR" sz="1300" dirty="0">
                <a:latin typeface="Arial"/>
                <a:ea typeface="Arial"/>
                <a:cs typeface="Arial"/>
                <a:sym typeface="Arial"/>
              </a:rPr>
              <a:t>Nous allons donc supprimer les chiffres ! </a:t>
            </a:r>
            <a:endParaRPr lang="fr-FR" noProof="0" dirty="0"/>
          </a:p>
          <a:p>
            <a:pPr marL="0" indent="0">
              <a:spcBef>
                <a:spcPts val="634"/>
              </a:spcBef>
              <a:buClr>
                <a:schemeClr val="dk1"/>
              </a:buClr>
              <a:buSzPts val="1200"/>
            </a:pPr>
            <a:endParaRPr dirty="0"/>
          </a:p>
        </p:txBody>
      </p:sp>
      <p:sp>
        <p:nvSpPr>
          <p:cNvPr id="855" name="Google Shape;855;p5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55</a:t>
            </a:fld>
            <a:endParaRPr sz="19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56: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p5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Enfin, l'</a:t>
            </a:r>
            <a:r>
              <a:rPr lang="fr-FR" sz="1300" b="1" dirty="0">
                <a:latin typeface="Arial"/>
                <a:ea typeface="Arial"/>
                <a:cs typeface="Arial"/>
                <a:sym typeface="Arial"/>
              </a:rPr>
              <a:t>étape 5 </a:t>
            </a:r>
            <a:r>
              <a:rPr lang="fr-FR" sz="1300" dirty="0">
                <a:latin typeface="Arial"/>
                <a:ea typeface="Arial"/>
                <a:cs typeface="Arial"/>
                <a:sym typeface="Arial"/>
              </a:rPr>
              <a:t>nous rappelle d'inclure un titre descriptif et des étiquettes d'axe </a:t>
            </a:r>
            <a:r>
              <a:rPr lang="fr-FR" sz="1300" b="1" dirty="0">
                <a:latin typeface="Arial"/>
                <a:ea typeface="Arial"/>
                <a:cs typeface="Arial"/>
                <a:sym typeface="Arial"/>
              </a:rPr>
              <a:t>&lt;CLIQUER&gt; </a:t>
            </a:r>
            <a:r>
              <a:rPr lang="fr-FR" sz="1300" dirty="0">
                <a:latin typeface="Arial"/>
                <a:ea typeface="Arial"/>
                <a:cs typeface="Arial"/>
                <a:sym typeface="Arial"/>
              </a:rPr>
              <a:t>avec des unités</a:t>
            </a:r>
            <a:r>
              <a:rPr lang="fr-FR" sz="1300" b="1" dirty="0">
                <a:latin typeface="Arial"/>
                <a:ea typeface="Arial"/>
                <a:cs typeface="Arial"/>
                <a:sym typeface="Arial"/>
              </a:rPr>
              <a:t>.</a:t>
            </a:r>
            <a:endParaRPr lang="fr-FR" sz="1300" dirty="0">
              <a:latin typeface="Arial"/>
              <a:ea typeface="Arial"/>
              <a:cs typeface="Arial"/>
              <a:sym typeface="Arial"/>
            </a:endParaRPr>
          </a:p>
          <a:p>
            <a:pPr marL="0" indent="0">
              <a:spcBef>
                <a:spcPts val="634"/>
              </a:spcBef>
              <a:buClr>
                <a:schemeClr val="dk1"/>
              </a:buClr>
              <a:buSzPts val="1200"/>
            </a:pPr>
            <a:endParaRPr dirty="0"/>
          </a:p>
        </p:txBody>
      </p:sp>
      <p:sp>
        <p:nvSpPr>
          <p:cNvPr id="879" name="Google Shape;879;p5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56</a:t>
            </a:fld>
            <a:endParaRPr sz="19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p5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4" name="Google Shape;904;p5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mn-lt"/>
              </a:rPr>
              <a:t>Notes de l'instructeur :</a:t>
            </a:r>
            <a:endParaRPr lang="fr-FR" noProof="0" dirty="0">
              <a:latin typeface="+mn-lt"/>
            </a:endParaRPr>
          </a:p>
          <a:p>
            <a:pPr marL="0" indent="0">
              <a:buClr>
                <a:schemeClr val="dk1"/>
              </a:buClr>
              <a:buSzPts val="1200"/>
            </a:pPr>
            <a:endParaRPr lang="fr-FR" noProof="0" dirty="0">
              <a:latin typeface="+mn-lt"/>
            </a:endParaRPr>
          </a:p>
          <a:p>
            <a:pPr marL="181240" indent="-181240">
              <a:buClr>
                <a:schemeClr val="dk1"/>
              </a:buClr>
              <a:buSzPts val="1200"/>
              <a:buFont typeface="Wingdings" panose="05000000000000000000" pitchFamily="2" charset="2"/>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noProof="0" dirty="0">
                <a:latin typeface="+mn-lt"/>
              </a:rPr>
              <a:t>demandez aux participants de retourner à leur Guide d'exercice du participant et de faire l'exercice intitulé </a:t>
            </a:r>
            <a:r>
              <a:rPr lang="fr-FR" b="1" noProof="0" dirty="0">
                <a:latin typeface="+mn-lt"/>
              </a:rPr>
              <a:t>Créer un histogramme</a:t>
            </a:r>
            <a:r>
              <a:rPr lang="fr-FR" noProof="0" dirty="0">
                <a:latin typeface="+mn-lt"/>
              </a:rPr>
              <a:t>.</a:t>
            </a:r>
          </a:p>
        </p:txBody>
      </p:sp>
      <p:sp>
        <p:nvSpPr>
          <p:cNvPr id="905" name="Google Shape;905;p5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57</a:t>
            </a:fld>
            <a:endParaRPr sz="19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5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p5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p>
          <a:p>
            <a:pPr marL="0" indent="0">
              <a:buClr>
                <a:schemeClr val="dk1"/>
              </a:buClr>
              <a:buSzPts val="1200"/>
            </a:pPr>
            <a:endParaRPr lang="fr-FR" sz="1300" dirty="0">
              <a:latin typeface="Arial"/>
              <a:ea typeface="Arial"/>
              <a:cs typeface="Arial"/>
              <a:sym typeface="Arial"/>
            </a:endParaRPr>
          </a:p>
          <a:p>
            <a:pPr marL="0" indent="0">
              <a:spcBef>
                <a:spcPts val="1903"/>
              </a:spcBef>
              <a:buClr>
                <a:schemeClr val="dk1"/>
              </a:buClr>
              <a:buSzPts val="1200"/>
            </a:pPr>
            <a:r>
              <a:rPr lang="fr-FR" sz="1300" b="1" dirty="0">
                <a:latin typeface="Arial"/>
                <a:ea typeface="Arial"/>
                <a:cs typeface="Arial"/>
                <a:sym typeface="Arial"/>
              </a:rPr>
              <a:t>Exercice : Créer un histogramme</a:t>
            </a:r>
            <a:endParaRPr lang="fr-FR" noProof="0" dirty="0"/>
          </a:p>
          <a:p>
            <a:pPr marL="0" indent="0">
              <a:spcBef>
                <a:spcPts val="381"/>
              </a:spcBef>
              <a:buClr>
                <a:schemeClr val="dk1"/>
              </a:buClr>
              <a:buSzPts val="1200"/>
            </a:pPr>
            <a:endParaRPr lang="fr-FR" sz="1300" b="1" dirty="0">
              <a:latin typeface="Arial"/>
              <a:ea typeface="Arial"/>
              <a:cs typeface="Arial"/>
              <a:sym typeface="Arial"/>
            </a:endParaRPr>
          </a:p>
          <a:p>
            <a:pPr marL="181240" indent="-181240">
              <a:spcBef>
                <a:spcPts val="381"/>
              </a:spcBef>
              <a:buClr>
                <a:schemeClr val="dk1"/>
              </a:buClr>
              <a:buSzPts val="1200"/>
              <a:buFont typeface="Noto Sans Symbols"/>
              <a:buChar char="❖"/>
            </a:pPr>
            <a:r>
              <a:rPr lang="fr-FR" sz="1300" b="1" i="1" dirty="0">
                <a:latin typeface="Arial"/>
                <a:ea typeface="Arial"/>
                <a:cs typeface="Arial"/>
                <a:sym typeface="Arial"/>
              </a:rPr>
              <a:t>Durée totale : 15 minutes (10 minutes pour l’exercice, 5 minutes pour la discussion)</a:t>
            </a:r>
          </a:p>
          <a:p>
            <a:pPr marL="0" indent="0">
              <a:spcBef>
                <a:spcPts val="381"/>
              </a:spcBef>
              <a:buClr>
                <a:schemeClr val="dk1"/>
              </a:buClr>
              <a:buSzPts val="1200"/>
            </a:pPr>
            <a:endParaRPr lang="fr-FR" sz="1300" b="1" i="1" dirty="0">
              <a:latin typeface="Arial"/>
              <a:ea typeface="Arial"/>
              <a:cs typeface="Arial"/>
              <a:sym typeface="Arial"/>
            </a:endParaRPr>
          </a:p>
          <a:p>
            <a:pPr marL="181240" indent="-181240">
              <a:spcBef>
                <a:spcPts val="381"/>
              </a:spcBef>
              <a:buSzPts val="1200"/>
              <a:buFont typeface="Noto Sans Symbols"/>
              <a:buChar char="❖"/>
            </a:pPr>
            <a:r>
              <a:rPr lang="fr-FR" sz="1300" b="1" i="1" dirty="0">
                <a:solidFill>
                  <a:srgbClr val="000000"/>
                </a:solidFill>
                <a:latin typeface="Arial"/>
                <a:ea typeface="Arial"/>
                <a:cs typeface="Arial"/>
                <a:sym typeface="Arial"/>
              </a:rPr>
              <a:t>Suivez les étapes suivantes pour faciliter l'exercice :</a:t>
            </a:r>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Diviser la classe en deux groupes.</a:t>
            </a:r>
            <a:endParaRPr lang="fr-FR" noProof="0" dirty="0"/>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Demande</a:t>
            </a:r>
            <a:r>
              <a:rPr lang="fr-FR" b="1" i="1" noProof="0" dirty="0">
                <a:latin typeface="Arial"/>
                <a:ea typeface="Arial"/>
                <a:cs typeface="Arial"/>
                <a:sym typeface="Arial"/>
              </a:rPr>
              <a:t>z</a:t>
            </a:r>
            <a:r>
              <a:rPr lang="fr-FR" sz="1300" b="1" i="1" dirty="0">
                <a:latin typeface="Arial"/>
                <a:ea typeface="Arial"/>
                <a:cs typeface="Arial"/>
                <a:sym typeface="Arial"/>
              </a:rPr>
              <a:t> au groupe 1 d'examiner les données par </a:t>
            </a:r>
            <a:r>
              <a:rPr lang="fr-FR" sz="1300" b="1" i="1" u="sng" dirty="0">
                <a:latin typeface="Arial"/>
                <a:ea typeface="Arial"/>
                <a:cs typeface="Arial"/>
                <a:sym typeface="Arial"/>
              </a:rPr>
              <a:t>semaine</a:t>
            </a:r>
            <a:r>
              <a:rPr lang="fr-FR" sz="1300" b="1" i="1" dirty="0">
                <a:latin typeface="Arial"/>
                <a:ea typeface="Arial"/>
                <a:cs typeface="Arial"/>
                <a:sym typeface="Arial"/>
              </a:rPr>
              <a:t> et de créer un histogramme approprié.</a:t>
            </a:r>
            <a:endParaRPr lang="fr-FR" noProof="0" dirty="0"/>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Demande</a:t>
            </a:r>
            <a:r>
              <a:rPr lang="fr-FR" b="1" i="1" noProof="0" dirty="0">
                <a:latin typeface="Arial"/>
                <a:ea typeface="Arial"/>
                <a:cs typeface="Arial"/>
                <a:sym typeface="Arial"/>
              </a:rPr>
              <a:t>z</a:t>
            </a:r>
            <a:r>
              <a:rPr lang="fr-FR" sz="1300" b="1" i="1" dirty="0">
                <a:latin typeface="Arial"/>
                <a:ea typeface="Arial"/>
                <a:cs typeface="Arial"/>
                <a:sym typeface="Arial"/>
              </a:rPr>
              <a:t> au groupe 2 d'examiner les données par </a:t>
            </a:r>
            <a:r>
              <a:rPr lang="fr-FR" sz="1300" b="1" i="1" u="sng" dirty="0">
                <a:latin typeface="Arial"/>
                <a:ea typeface="Arial"/>
                <a:cs typeface="Arial"/>
                <a:sym typeface="Arial"/>
              </a:rPr>
              <a:t>mois</a:t>
            </a:r>
            <a:r>
              <a:rPr lang="fr-FR" sz="1300" b="1" i="1" dirty="0">
                <a:latin typeface="Arial"/>
                <a:ea typeface="Arial"/>
                <a:cs typeface="Arial"/>
                <a:sym typeface="Arial"/>
              </a:rPr>
              <a:t> et de créer un histogramme approprié.</a:t>
            </a:r>
            <a:endParaRPr lang="fr-FR" noProof="0" dirty="0"/>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Demandez aux participants de travailler en paires.</a:t>
            </a:r>
            <a:endParaRPr lang="fr-FR" noProof="0" dirty="0"/>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Accordez 10 minutes pour dessiner les histogrammes. </a:t>
            </a:r>
            <a:endParaRPr lang="fr-FR" noProof="0" dirty="0"/>
          </a:p>
          <a:p>
            <a:pPr marL="845786" lvl="1" indent="-362480">
              <a:spcBef>
                <a:spcPts val="381"/>
              </a:spcBef>
              <a:buClr>
                <a:schemeClr val="dk1"/>
              </a:buClr>
              <a:buSzPts val="1200"/>
              <a:buFont typeface="Calibri"/>
              <a:buAutoNum type="arabicPeriod"/>
            </a:pPr>
            <a:r>
              <a:rPr lang="fr-FR" sz="1300" b="1" i="1" dirty="0">
                <a:latin typeface="Arial"/>
                <a:ea typeface="Arial"/>
                <a:cs typeface="Arial"/>
                <a:sym typeface="Arial"/>
              </a:rPr>
              <a:t>Utilisez les 5 dernières minutes pour décrire et comparer les histogrammes par </a:t>
            </a:r>
            <a:r>
              <a:rPr lang="fr-FR" sz="1300" b="1" i="1" u="sng" dirty="0">
                <a:latin typeface="Arial"/>
                <a:ea typeface="Arial"/>
                <a:cs typeface="Arial"/>
                <a:sym typeface="Arial"/>
              </a:rPr>
              <a:t>jour</a:t>
            </a:r>
            <a:r>
              <a:rPr lang="fr-FR" sz="1300" b="1" i="1" dirty="0">
                <a:latin typeface="Arial"/>
                <a:ea typeface="Arial"/>
                <a:cs typeface="Arial"/>
                <a:sym typeface="Arial"/>
              </a:rPr>
              <a:t>, </a:t>
            </a:r>
            <a:r>
              <a:rPr lang="fr-FR" sz="1300" b="1" i="1" u="sng" dirty="0">
                <a:latin typeface="Arial"/>
                <a:ea typeface="Arial"/>
                <a:cs typeface="Arial"/>
                <a:sym typeface="Arial"/>
              </a:rPr>
              <a:t>semaine </a:t>
            </a:r>
            <a:r>
              <a:rPr lang="fr-FR" sz="1300" b="1" i="1" dirty="0">
                <a:latin typeface="Arial"/>
                <a:ea typeface="Arial"/>
                <a:cs typeface="Arial"/>
                <a:sym typeface="Arial"/>
              </a:rPr>
              <a:t>et </a:t>
            </a:r>
            <a:r>
              <a:rPr lang="fr-FR" sz="1300" b="1" i="1" u="sng" dirty="0">
                <a:latin typeface="Arial"/>
                <a:ea typeface="Arial"/>
                <a:cs typeface="Arial"/>
                <a:sym typeface="Arial"/>
              </a:rPr>
              <a:t>mois</a:t>
            </a:r>
            <a:r>
              <a:rPr lang="fr-FR" sz="1300" b="1" i="1" dirty="0">
                <a:latin typeface="Arial"/>
                <a:ea typeface="Arial"/>
                <a:cs typeface="Arial"/>
                <a:sym typeface="Arial"/>
              </a:rPr>
              <a:t>.</a:t>
            </a:r>
            <a:endParaRPr lang="fr-FR" noProof="0" dirty="0"/>
          </a:p>
          <a:p>
            <a:pPr marL="0" indent="0">
              <a:buClr>
                <a:schemeClr val="dk1"/>
              </a:buClr>
              <a:buSzPts val="1200"/>
            </a:pPr>
            <a:endParaRPr dirty="0"/>
          </a:p>
        </p:txBody>
      </p:sp>
      <p:sp>
        <p:nvSpPr>
          <p:cNvPr id="911" name="Google Shape;911;p5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58</a:t>
            </a:fld>
            <a:endParaRPr sz="19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Google Shape;916;p59: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7" name="Google Shape;917;p5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Comparons les données des histogrammes avec les trois intervalles de temps.</a:t>
            </a:r>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à un volontaire de décrire la tendance qu'il observe dans le graphique des données quotidiennes.</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 participant pour sa réponse.  </a:t>
            </a:r>
            <a:r>
              <a:rPr lang="fr-FR" sz="1300" b="1" dirty="0">
                <a:latin typeface="Arial"/>
                <a:ea typeface="Arial"/>
                <a:cs typeface="Arial"/>
                <a:sym typeface="Arial"/>
              </a:rPr>
              <a:t>Réponse : </a:t>
            </a:r>
            <a:r>
              <a:rPr lang="fr-FR" sz="1300" i="1" dirty="0">
                <a:latin typeface="Arial"/>
                <a:ea typeface="Arial"/>
                <a:cs typeface="Arial"/>
                <a:sym typeface="Arial"/>
              </a:rPr>
              <a:t>Quelques cas épars jusqu'en mars (semaine 11), puis davantage de cas jusqu'à une augmentation plus importante en mai (semaines 18-20), puis un autre pic fin juillet-août (semaines 30-31). </a:t>
            </a:r>
            <a:r>
              <a:rPr lang="fr-FR" sz="1300" b="1" dirty="0">
                <a:latin typeface="Arial"/>
                <a:ea typeface="Arial"/>
                <a:cs typeface="Arial"/>
                <a:sym typeface="Arial"/>
              </a:rPr>
              <a:t>&lt;CLIQUER&gt; </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Regardons les données par semaine. Voyons-nous la même tendance ? </a:t>
            </a:r>
            <a:r>
              <a:rPr lang="fr-FR" sz="1300" b="1" dirty="0">
                <a:latin typeface="Arial"/>
                <a:ea typeface="Arial"/>
                <a:cs typeface="Arial"/>
                <a:sym typeface="Arial"/>
              </a:rPr>
              <a:t>Réponse : </a:t>
            </a:r>
            <a:r>
              <a:rPr lang="fr-FR" sz="1300" i="1" dirty="0">
                <a:latin typeface="Arial"/>
                <a:ea typeface="Arial"/>
                <a:cs typeface="Arial"/>
                <a:sym typeface="Arial"/>
              </a:rPr>
              <a:t>Les pics sont toujours observés en mai et en juillet-août. </a:t>
            </a:r>
            <a:r>
              <a:rPr lang="fr-FR" sz="1300" b="1" dirty="0">
                <a:latin typeface="Arial"/>
                <a:ea typeface="Arial"/>
                <a:cs typeface="Arial"/>
                <a:sym typeface="Arial"/>
              </a:rPr>
              <a:t>&lt;CLIQUER&gt; </a:t>
            </a:r>
            <a:endParaRPr lang="fr-FR" sz="1300" dirty="0">
              <a:latin typeface="Arial"/>
              <a:ea typeface="Arial"/>
              <a:cs typeface="Arial"/>
              <a:sym typeface="Arial"/>
            </a:endParaRPr>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Regardons les données mensuelles. La tendance est-elle toujours la même ? </a:t>
            </a:r>
            <a:r>
              <a:rPr lang="fr-FR" sz="1300" b="1" dirty="0">
                <a:latin typeface="Arial"/>
                <a:ea typeface="Arial"/>
                <a:cs typeface="Arial"/>
                <a:sym typeface="Arial"/>
              </a:rPr>
              <a:t>Réponse : </a:t>
            </a:r>
            <a:r>
              <a:rPr lang="fr-FR" sz="1300" i="1" dirty="0">
                <a:latin typeface="Arial"/>
                <a:ea typeface="Arial"/>
                <a:cs typeface="Arial"/>
                <a:sym typeface="Arial"/>
              </a:rPr>
              <a:t>Nous pouvons toujours voir le pic de mai, mais le pic de fin juillet, début août n'est pas évident sur le graphique par mois.</a:t>
            </a:r>
            <a:endParaRPr lang="fr-FR" noProof="0" dirty="0"/>
          </a:p>
          <a:p>
            <a:pPr marL="261791" indent="-181240">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Parmi ces trois options, laquelle vous semble la plus adaptée aux données ? (</a:t>
            </a:r>
            <a:r>
              <a:rPr lang="fr-FR" sz="1300" b="1" i="1" dirty="0">
                <a:latin typeface="Arial"/>
                <a:ea typeface="Arial"/>
                <a:cs typeface="Arial"/>
                <a:sym typeface="Arial"/>
              </a:rPr>
              <a:t>Demandez </a:t>
            </a:r>
            <a:r>
              <a:rPr lang="fr-FR" sz="1300" i="1" dirty="0">
                <a:latin typeface="Arial"/>
                <a:ea typeface="Arial"/>
                <a:cs typeface="Arial"/>
                <a:sym typeface="Arial"/>
              </a:rPr>
              <a:t>à la classe de voter</a:t>
            </a:r>
            <a:r>
              <a:rPr lang="fr-FR" sz="1300" dirty="0">
                <a:latin typeface="Arial"/>
                <a:ea typeface="Arial"/>
                <a:cs typeface="Arial"/>
                <a:sym typeface="Arial"/>
              </a:rPr>
              <a:t>) </a:t>
            </a:r>
            <a:r>
              <a:rPr lang="fr-FR" sz="1300" b="1" dirty="0">
                <a:latin typeface="Arial"/>
                <a:ea typeface="Arial"/>
                <a:cs typeface="Arial"/>
                <a:sym typeface="Arial"/>
              </a:rPr>
              <a:t>Réponse : </a:t>
            </a:r>
            <a:r>
              <a:rPr lang="fr-FR" sz="1300" i="1" dirty="0">
                <a:latin typeface="Arial"/>
                <a:ea typeface="Arial"/>
                <a:cs typeface="Arial"/>
                <a:sym typeface="Arial"/>
              </a:rPr>
              <a:t>Le graphique hebdomadaire est probablement celui qui combine le mieux la possibilité de voir les tendances tout en éliminant le bruit du graphique quotidien.</a:t>
            </a:r>
            <a:endParaRPr lang="fr-FR" noProof="0" dirty="0"/>
          </a:p>
          <a:p>
            <a:pPr marL="261791" indent="-181240">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Pensez-vous que cet intervalle de temps (</a:t>
            </a:r>
            <a:r>
              <a:rPr lang="fr-FR" sz="1300" i="1" dirty="0">
                <a:latin typeface="Arial"/>
                <a:ea typeface="Arial"/>
                <a:cs typeface="Arial"/>
                <a:sym typeface="Arial"/>
              </a:rPr>
              <a:t>par exemple, hebdomadaire</a:t>
            </a:r>
            <a:r>
              <a:rPr lang="fr-FR" sz="1300" dirty="0">
                <a:latin typeface="Arial"/>
                <a:ea typeface="Arial"/>
                <a:cs typeface="Arial"/>
                <a:sym typeface="Arial"/>
              </a:rPr>
              <a:t>) soit le plus approprié dans toutes les circonstances ? Quand pourriez-vous utiliser d'autres échelles de temps sur l'axe des x ?</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Remercier</a:t>
            </a:r>
            <a:r>
              <a:rPr lang="fr-FR" b="1" u="none" noProof="0"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Non. Les circonstances et les données doivent dicter le meilleur graphique. Dans le cas d'une épidémie de toxi-infection alimentaire, un graphique quotidien ou même horaire peut être préférable. Pour le VIH, un graphique mensuel ou même trimestriel peut suffire.</a:t>
            </a:r>
            <a:endParaRPr lang="fr-FR" noProof="0" dirty="0"/>
          </a:p>
          <a:p>
            <a:pPr marL="0" indent="0">
              <a:spcBef>
                <a:spcPts val="634"/>
              </a:spcBef>
              <a:buClr>
                <a:schemeClr val="dk1"/>
              </a:buClr>
              <a:buSzPts val="1200"/>
            </a:pPr>
            <a:endParaRPr dirty="0"/>
          </a:p>
        </p:txBody>
      </p:sp>
      <p:sp>
        <p:nvSpPr>
          <p:cNvPr id="918" name="Google Shape;918;p5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59</a:t>
            </a:fld>
            <a:endParaRPr sz="19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solidFill>
                  <a:schemeClr val="tx1"/>
                </a:solidFill>
                <a:latin typeface="Arial"/>
                <a:ea typeface="Arial"/>
                <a:cs typeface="Arial"/>
                <a:sym typeface="Arial"/>
              </a:rPr>
              <a:t>Notes de l'instructeur :</a:t>
            </a:r>
            <a:endParaRPr lang="fr-FR" noProof="0" dirty="0">
              <a:solidFill>
                <a:schemeClr val="tx1"/>
              </a:solidFill>
              <a:latin typeface="Arial"/>
              <a:ea typeface="Arial"/>
              <a:cs typeface="Arial"/>
              <a:sym typeface="Arial"/>
            </a:endParaRPr>
          </a:p>
          <a:p>
            <a:pPr marL="0" indent="0">
              <a:buClr>
                <a:schemeClr val="dk1"/>
              </a:buClr>
              <a:buSzPts val="1200"/>
            </a:pPr>
            <a:endParaRPr lang="fr-FR" sz="1300"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Dites</a:t>
            </a:r>
            <a:r>
              <a:rPr lang="fr-FR" sz="1300" b="1" dirty="0">
                <a:solidFill>
                  <a:schemeClr val="tx1"/>
                </a:solidFill>
                <a:latin typeface="Arial"/>
                <a:ea typeface="Arial"/>
                <a:cs typeface="Arial"/>
                <a:sym typeface="Arial"/>
              </a:rPr>
              <a:t> : </a:t>
            </a:r>
            <a:r>
              <a:rPr lang="fr-FR" sz="1300" dirty="0">
                <a:solidFill>
                  <a:schemeClr val="tx1"/>
                </a:solidFill>
                <a:latin typeface="Arial"/>
                <a:ea typeface="Arial"/>
                <a:cs typeface="Arial"/>
                <a:sym typeface="Arial"/>
              </a:rPr>
              <a:t>Après la compilation des rapports, l'organisation et la présentation des données sous forme de tableaux, de graphiques et de cartes constituent une partie essentielle de l'analyse. Mais ils seront également utiles lors des phases d'interprétation et de communication !</a:t>
            </a:r>
            <a:endParaRPr lang="fr-FR" noProof="0" dirty="0">
              <a:solidFill>
                <a:schemeClr val="tx1"/>
              </a:solidFill>
            </a:endParaRPr>
          </a:p>
          <a:p>
            <a:pPr marL="0" indent="0">
              <a:buClr>
                <a:schemeClr val="dk1"/>
              </a:buClr>
              <a:buSzPts val="1200"/>
            </a:pPr>
            <a:endParaRPr dirty="0"/>
          </a:p>
        </p:txBody>
      </p:sp>
      <p:sp>
        <p:nvSpPr>
          <p:cNvPr id="320" name="Google Shape;320;p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a:t>
            </a:fld>
            <a:endParaRPr sz="19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6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6" name="Google Shape;926;p6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Passons aux diagrammes </a:t>
            </a:r>
            <a:r>
              <a:rPr lang="fr-FR" noProof="0" dirty="0">
                <a:latin typeface="Arial"/>
                <a:ea typeface="Arial"/>
                <a:cs typeface="Arial"/>
                <a:sym typeface="Arial"/>
              </a:rPr>
              <a:t>à barres</a:t>
            </a:r>
            <a:r>
              <a:rPr lang="fr-FR" sz="1300" dirty="0">
                <a:latin typeface="Arial"/>
                <a:ea typeface="Arial"/>
                <a:cs typeface="Arial"/>
                <a:sym typeface="Arial"/>
              </a:rPr>
              <a:t>. Les diagrammes </a:t>
            </a:r>
            <a:r>
              <a:rPr lang="fr-FR" noProof="0" dirty="0">
                <a:latin typeface="Arial"/>
                <a:ea typeface="Arial"/>
                <a:cs typeface="Arial"/>
                <a:sym typeface="Arial"/>
              </a:rPr>
              <a:t>à barres</a:t>
            </a:r>
            <a:r>
              <a:rPr lang="fr-FR" sz="1300" dirty="0">
                <a:latin typeface="Arial"/>
                <a:ea typeface="Arial"/>
                <a:cs typeface="Arial"/>
                <a:sym typeface="Arial"/>
              </a:rPr>
              <a:t> permettent de comparer facilement l'ampleur relative de différentes valeurs d'une variable qualitative telle que le sexe, le district ou la profession.  Comme vous le verrez bientôt, un diagramme à barres peut être soit vertical avec des colonnes, soit horizontal avec des barres.  Chaque colonne ou barre a la même largeur, et les colonnes ou les barres sont séparées par des espaces.  Nous aborderons trois types de diagrammes à barres : simples, groupés et empilés.  Le type à utiliser dépend des données dont vous disposez et de ce que vous voulez mettre en évidence.</a:t>
            </a:r>
            <a:endParaRPr lang="fr-FR" noProof="0" dirty="0"/>
          </a:p>
          <a:p>
            <a:pPr marL="0" indent="0">
              <a:spcBef>
                <a:spcPts val="634"/>
              </a:spcBef>
              <a:buClr>
                <a:schemeClr val="dk1"/>
              </a:buClr>
              <a:buSzPts val="1200"/>
            </a:pPr>
            <a:endParaRPr dirty="0"/>
          </a:p>
        </p:txBody>
      </p:sp>
      <p:sp>
        <p:nvSpPr>
          <p:cNvPr id="927" name="Google Shape;927;p6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60</a:t>
            </a:fld>
            <a:endParaRPr sz="19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61: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3" name="Google Shape;933;p6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Voici un exemple de diagramme à barres simple.  Il montre la réponse à une seule question posée à des adultes séropositifs à Gombe, au Nigeria : « À qui avez-vous révélé votre séropositivité pour la première fois ? »  Les réponses auraient pu être présentées sous la forme d'une distribution de fréquences, mais le diagramme à barres présente les mêmes informations sous forme graphique.  Les colonnes sont classées par ordre alphabétique. Parfois, les colonnes et les données sont présentées dans l'ordre dans lequel elles ont été demandées dans le questionnaire.</a:t>
            </a:r>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Pouvez-vous suggérer une autre (</a:t>
            </a:r>
            <a:r>
              <a:rPr lang="fr-FR" sz="1300" i="1" dirty="0">
                <a:latin typeface="Arial"/>
                <a:ea typeface="Arial"/>
                <a:cs typeface="Arial"/>
                <a:sym typeface="Arial"/>
              </a:rPr>
              <a:t>meilleure) </a:t>
            </a:r>
            <a:r>
              <a:rPr lang="fr-FR" sz="1300" dirty="0">
                <a:latin typeface="Arial"/>
                <a:ea typeface="Arial"/>
                <a:cs typeface="Arial"/>
                <a:sym typeface="Arial"/>
              </a:rPr>
              <a:t>façon de présenter les données ?</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Il est presque toujours préférable de présenter l'information du plus important au moins important, du plus grand au plus petit.</a:t>
            </a:r>
          </a:p>
          <a:p>
            <a:pPr marL="0" indent="0">
              <a:spcBef>
                <a:spcPts val="1269"/>
              </a:spcBef>
              <a:buClr>
                <a:schemeClr val="dk1"/>
              </a:buClr>
              <a:buSzPts val="1200"/>
            </a:pPr>
            <a:endParaRPr dirty="0"/>
          </a:p>
        </p:txBody>
      </p:sp>
      <p:sp>
        <p:nvSpPr>
          <p:cNvPr id="934" name="Google Shape;934;p6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61</a:t>
            </a:fld>
            <a:endParaRPr sz="19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62: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2" name="Google Shape;942;p6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Voici les mêmes données, mais les colonnes sont classées de la plus grande à la plus petite ; il est plus facile de voir les choix par ordre d'importance.</a:t>
            </a:r>
          </a:p>
          <a:p>
            <a:pPr marL="0" indent="0">
              <a:spcBef>
                <a:spcPts val="1269"/>
              </a:spcBef>
              <a:buClr>
                <a:schemeClr val="dk1"/>
              </a:buClr>
              <a:buSzPts val="1200"/>
            </a:pPr>
            <a:endParaRPr dirty="0"/>
          </a:p>
        </p:txBody>
      </p:sp>
      <p:sp>
        <p:nvSpPr>
          <p:cNvPr id="943" name="Google Shape;943;p6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62</a:t>
            </a:fld>
            <a:endParaRPr sz="19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9"/>
        <p:cNvGrpSpPr/>
        <p:nvPr/>
      </p:nvGrpSpPr>
      <p:grpSpPr>
        <a:xfrm>
          <a:off x="0" y="0"/>
          <a:ext cx="0" cy="0"/>
          <a:chOff x="0" y="0"/>
          <a:chExt cx="0" cy="0"/>
        </a:xfrm>
      </p:grpSpPr>
      <p:sp>
        <p:nvSpPr>
          <p:cNvPr id="950" name="Google Shape;950;p63: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1" name="Google Shape;951;p6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buClr>
                <a:schemeClr val="dk1"/>
              </a:buClr>
              <a:buSzPts val="1200"/>
            </a:pPr>
            <a:endParaRPr lang="fr-FR" sz="1300" b="1" u="sng"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 diagramme à barres est un peu plus complexe car les personnes interrogées peuvent donner plus d'une réponse à la question suivante : « Selon vous, quelles sont les principales raisons pour lesquelles les patients atteints de tuberculose arrêtent de prendre leurs médicaments ? » La somme des colonnes n'est pas égale à 100 %, car les personnes interrogées peuvent répondre par l'affirmative à l'une ou l'autre ou à toutes les raisons possibles. </a:t>
            </a:r>
          </a:p>
          <a:p>
            <a:pPr marL="0" indent="0">
              <a:spcBef>
                <a:spcPts val="1269"/>
              </a:spcBef>
              <a:buClr>
                <a:schemeClr val="dk1"/>
              </a:buClr>
              <a:buSzPts val="1200"/>
            </a:pPr>
            <a:endParaRPr dirty="0"/>
          </a:p>
        </p:txBody>
      </p:sp>
      <p:sp>
        <p:nvSpPr>
          <p:cNvPr id="952" name="Google Shape;952;p6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63</a:t>
            </a:fld>
            <a:endParaRPr sz="19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64: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0" name="Google Shape;960;p6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mn-lt"/>
              </a:rPr>
              <a:t>Notes de l'instructeur :</a:t>
            </a:r>
            <a:endParaRPr lang="fr-FR" sz="1300" dirty="0">
              <a:latin typeface="+mn-lt"/>
            </a:endParaRPr>
          </a:p>
          <a:p>
            <a:pPr marL="0" indent="0">
              <a:buClr>
                <a:schemeClr val="dk1"/>
              </a:buClr>
              <a:buSzPts val="1800"/>
            </a:pPr>
            <a:endParaRPr lang="fr-FR" sz="1300" dirty="0">
              <a:latin typeface="+mn-lt"/>
              <a:ea typeface="Arial"/>
              <a:cs typeface="Arial"/>
              <a:sym typeface="Arial"/>
            </a:endParaRPr>
          </a:p>
          <a:p>
            <a:pPr marL="181240" indent="-181240">
              <a:buClr>
                <a:schemeClr val="dk1"/>
              </a:buClr>
              <a:buSzPct val="100000"/>
              <a:buFont typeface="Wingdings" panose="05000000000000000000" pitchFamily="2" charset="2"/>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sz="1300" dirty="0">
                <a:latin typeface="+mn-lt"/>
                <a:ea typeface="Times New Roman"/>
                <a:cs typeface="Times New Roman"/>
                <a:sym typeface="Times New Roman"/>
              </a:rPr>
              <a:t>Cette diapositive présente les mêmes données que la diapositive précédente, mais utilise un graphique à barres horizontales plutôt que verticales. L'un ou l'autre convient.</a:t>
            </a:r>
          </a:p>
          <a:p>
            <a:pPr marL="302066" indent="-181240">
              <a:buClr>
                <a:schemeClr val="dk1"/>
              </a:buClr>
              <a:buSzPct val="100000"/>
              <a:buFont typeface="Wingdings" panose="05000000000000000000" pitchFamily="2" charset="2"/>
              <a:buChar char="§"/>
            </a:pPr>
            <a:endParaRPr lang="fr-FR" sz="1300" dirty="0">
              <a:latin typeface="+mn-lt"/>
              <a:ea typeface="Times New Roman"/>
              <a:cs typeface="Times New Roman"/>
              <a:sym typeface="Times New Roman"/>
            </a:endParaRPr>
          </a:p>
          <a:p>
            <a:pPr marL="181240" indent="-181240">
              <a:buClr>
                <a:schemeClr val="dk1"/>
              </a:buClr>
              <a:buSzPct val="100000"/>
              <a:buFont typeface="Wingdings" panose="05000000000000000000" pitchFamily="2" charset="2"/>
              <a:buChar char="§"/>
            </a:pPr>
            <a:r>
              <a:rPr lang="fr-FR" sz="1300" b="1" u="sng" dirty="0">
                <a:latin typeface="+mn-lt"/>
                <a:ea typeface="Arial"/>
                <a:cs typeface="Arial"/>
                <a:sym typeface="Arial"/>
              </a:rPr>
              <a:t>Posez la question</a:t>
            </a:r>
            <a:r>
              <a:rPr lang="fr-FR" sz="1300" b="1" dirty="0">
                <a:latin typeface="+mn-lt"/>
                <a:ea typeface="Arial"/>
                <a:cs typeface="Arial"/>
                <a:sym typeface="Arial"/>
              </a:rPr>
              <a:t> : </a:t>
            </a:r>
            <a:r>
              <a:rPr lang="fr-FR" sz="1300" dirty="0">
                <a:latin typeface="+mn-lt"/>
                <a:ea typeface="Times New Roman"/>
                <a:cs typeface="Times New Roman"/>
                <a:sym typeface="Times New Roman"/>
              </a:rPr>
              <a:t>Voyez-vous un avantage pour l'orientation verticale ou horizontale par rapport à l'autre ?</a:t>
            </a:r>
            <a:endParaRPr lang="fr-FR" sz="1300" dirty="0">
              <a:latin typeface="+mn-lt"/>
            </a:endParaRPr>
          </a:p>
          <a:p>
            <a:pPr marL="302066" indent="-181240">
              <a:buClr>
                <a:schemeClr val="dk1"/>
              </a:buClr>
              <a:buSzPct val="100000"/>
              <a:buFont typeface="Wingdings" panose="05000000000000000000" pitchFamily="2" charset="2"/>
              <a:buChar char="§"/>
            </a:pPr>
            <a:endParaRPr lang="fr-FR" sz="1300" dirty="0">
              <a:latin typeface="+mn-lt"/>
              <a:ea typeface="Times New Roman"/>
              <a:cs typeface="Times New Roman"/>
              <a:sym typeface="Times New Roman"/>
            </a:endParaRPr>
          </a:p>
          <a:p>
            <a:pPr marL="181240" indent="-181240">
              <a:buClr>
                <a:schemeClr val="dk1"/>
              </a:buClr>
              <a:buSzPct val="100000"/>
              <a:buFont typeface="Wingdings" panose="05000000000000000000" pitchFamily="2" charset="2"/>
              <a:buChar char="§"/>
            </a:pPr>
            <a:r>
              <a:rPr lang="fr-FR" sz="1300" b="1" u="sng" dirty="0">
                <a:latin typeface="+mn-lt"/>
                <a:ea typeface="Times New Roman"/>
                <a:cs typeface="Times New Roman"/>
                <a:sym typeface="Times New Roman"/>
              </a:rPr>
              <a:t>Remerciez</a:t>
            </a:r>
            <a:r>
              <a:rPr lang="fr-FR" sz="1300" b="1" dirty="0">
                <a:latin typeface="+mn-lt"/>
                <a:ea typeface="Times New Roman"/>
                <a:cs typeface="Times New Roman"/>
                <a:sym typeface="Times New Roman"/>
              </a:rPr>
              <a:t> </a:t>
            </a:r>
            <a:r>
              <a:rPr lang="fr-FR" sz="1300" dirty="0">
                <a:latin typeface="+mn-lt"/>
                <a:ea typeface="Times New Roman"/>
                <a:cs typeface="Times New Roman"/>
                <a:sym typeface="Times New Roman"/>
              </a:rPr>
              <a:t>les participants pour leurs réponses.  </a:t>
            </a:r>
            <a:r>
              <a:rPr lang="fr-FR" sz="1300" b="1" dirty="0">
                <a:latin typeface="+mn-lt"/>
                <a:ea typeface="Times New Roman"/>
                <a:cs typeface="Times New Roman"/>
                <a:sym typeface="Times New Roman"/>
              </a:rPr>
              <a:t>Réponse : </a:t>
            </a:r>
            <a:r>
              <a:rPr lang="fr-FR" sz="1300" i="1" dirty="0">
                <a:latin typeface="+mn-lt"/>
                <a:ea typeface="Times New Roman"/>
                <a:cs typeface="Times New Roman"/>
                <a:sym typeface="Times New Roman"/>
              </a:rPr>
              <a:t>Le diagramme à barres horizontales présente l'avantage de permettre l'utilisation de caractères plus grandes pour les longues étiquettes des catégories, puisque ces dernières se trouvent sur une seule ligne. Elles sont ainsi plus faciles à lire. Pour le reste, les données et l'interprétation sont les mêmes.</a:t>
            </a:r>
            <a:endParaRPr lang="fr-FR" sz="1300" dirty="0">
              <a:latin typeface="+mn-lt"/>
            </a:endParaRPr>
          </a:p>
          <a:p>
            <a:pPr marL="302066" indent="-181240">
              <a:buClr>
                <a:schemeClr val="dk1"/>
              </a:buClr>
              <a:buSzPct val="100000"/>
              <a:buFont typeface="Wingdings" panose="05000000000000000000" pitchFamily="2" charset="2"/>
              <a:buChar char="§"/>
            </a:pPr>
            <a:endParaRPr lang="fr-FR" sz="1300" i="1" dirty="0">
              <a:latin typeface="+mn-lt"/>
              <a:ea typeface="Times New Roman"/>
              <a:cs typeface="Times New Roman"/>
              <a:sym typeface="Times New Roman"/>
            </a:endParaRPr>
          </a:p>
          <a:p>
            <a:pPr marL="181240" indent="-181240">
              <a:buClr>
                <a:schemeClr val="dk1"/>
              </a:buClr>
              <a:buSzPct val="100000"/>
              <a:buFont typeface="Wingdings" panose="05000000000000000000" pitchFamily="2" charset="2"/>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sz="1300" dirty="0">
                <a:latin typeface="+mn-lt"/>
                <a:ea typeface="Times New Roman"/>
                <a:cs typeface="Times New Roman"/>
                <a:sym typeface="Times New Roman"/>
              </a:rPr>
              <a:t>Quel que soit le graphique que vous préférez, notez que les graphiques présentent les résultats du plus au moins mentionné.</a:t>
            </a:r>
            <a:endParaRPr lang="fr-FR" sz="1300" dirty="0">
              <a:latin typeface="+mn-lt"/>
            </a:endParaRPr>
          </a:p>
          <a:p>
            <a:pPr marL="0" indent="0">
              <a:spcBef>
                <a:spcPts val="634"/>
              </a:spcBef>
              <a:buClr>
                <a:schemeClr val="dk1"/>
              </a:buClr>
              <a:buSzPts val="1200"/>
            </a:pPr>
            <a:endParaRPr dirty="0"/>
          </a:p>
        </p:txBody>
      </p:sp>
      <p:sp>
        <p:nvSpPr>
          <p:cNvPr id="961" name="Google Shape;961;p6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64</a:t>
            </a:fld>
            <a:endParaRPr sz="19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65: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9" name="Google Shape;969;p6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Voici un exemple de diagramme à barres groupées.  Il affiche les données en fonction de deux variables à la fois - dans cet exemple, il s'agit de l'âge et du sexe. Votre œil voit facilement quelle colonne de chaque paire est la plus grande, avec plus de femmes que d'hommes dans chaque groupe d'âge, à l'exception du groupe des 36-47 mois. Votre œil peut également suivre la tendance chez les hommes en comparant les colonnes bleues et, séparément, votre œil peut suivre la tendance chez les femmes en comparant les colonnes orange, mais c'est un peu plus difficile parce qu'elles sont séparées l'une de l'autre.  </a:t>
            </a:r>
            <a:endParaRPr lang="fr-FR" noProof="0" dirty="0"/>
          </a:p>
          <a:p>
            <a:pPr marL="181240"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 autre aspect d'un diagramme à barres groupées est que vous ne pouvez pas facilement additionner les deux colonnes pour déterminer le nombre total d'enfants dans chaque groupe d'âge.</a:t>
            </a:r>
            <a:endParaRPr lang="fr-FR" noProof="0" dirty="0"/>
          </a:p>
          <a:p>
            <a:pPr marL="0" indent="0">
              <a:spcBef>
                <a:spcPts val="634"/>
              </a:spcBef>
              <a:buClr>
                <a:schemeClr val="dk1"/>
              </a:buClr>
              <a:buSzPts val="1200"/>
            </a:pPr>
            <a:endParaRPr dirty="0"/>
          </a:p>
        </p:txBody>
      </p:sp>
      <p:sp>
        <p:nvSpPr>
          <p:cNvPr id="970" name="Google Shape;970;p6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65</a:t>
            </a:fld>
            <a:endParaRPr sz="19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66: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8" name="Google Shape;978;p6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des mêmes données que celles présentées sur la diapositive précédente, mais elles sont maintenant affichées dans un diagramme à barres empilées. Il est plus facile de voir et de comparer le nombre total d'enfants dans chaque groupe d'âge.  En outre, la tendance chez les garçons (</a:t>
            </a:r>
            <a:r>
              <a:rPr lang="fr-FR" sz="1300" i="1" dirty="0">
                <a:latin typeface="Arial"/>
                <a:ea typeface="Arial"/>
                <a:cs typeface="Arial"/>
                <a:sym typeface="Arial"/>
              </a:rPr>
              <a:t>barres bleues</a:t>
            </a:r>
            <a:r>
              <a:rPr lang="fr-FR" sz="1300" dirty="0">
                <a:latin typeface="Arial"/>
                <a:ea typeface="Arial"/>
                <a:cs typeface="Arial"/>
                <a:sym typeface="Arial"/>
              </a:rPr>
              <a:t>) est également facile à voir parce qu'elle se situe sur la ligne de base.  La comparaison avec les femmes est plus difficile car les barres orange ne se situent pas sur une ligne de base cohérente.</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deux graphiques sont corrects. La personne qui produit le graphique doit décider quels sont les points les plus importants et sélectionner le graphique qui illustre le mieux ces points. </a:t>
            </a:r>
            <a:endParaRPr lang="fr-FR" noProof="0" dirty="0"/>
          </a:p>
          <a:p>
            <a:pPr marL="0" indent="0">
              <a:spcBef>
                <a:spcPts val="634"/>
              </a:spcBef>
              <a:buClr>
                <a:schemeClr val="dk1"/>
              </a:buClr>
              <a:buSzPts val="1200"/>
            </a:pPr>
            <a:endParaRPr dirty="0"/>
          </a:p>
        </p:txBody>
      </p:sp>
      <p:sp>
        <p:nvSpPr>
          <p:cNvPr id="979" name="Google Shape;979;p6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66</a:t>
            </a:fld>
            <a:endParaRPr sz="19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p67: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7" name="Google Shape;987;p6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mn-lt"/>
              </a:rPr>
              <a:t>Notes de l'instructeur :</a:t>
            </a:r>
            <a:endParaRPr lang="fr-FR" sz="1300" dirty="0">
              <a:latin typeface="+mn-lt"/>
            </a:endParaRPr>
          </a:p>
          <a:p>
            <a:pPr marL="0" indent="0">
              <a:buClr>
                <a:schemeClr val="dk1"/>
              </a:buClr>
              <a:buSzPts val="1800"/>
            </a:pPr>
            <a:endParaRPr lang="fr-FR" sz="1300" dirty="0">
              <a:latin typeface="+mn-lt"/>
              <a:ea typeface="Arial"/>
              <a:cs typeface="Arial"/>
              <a:sym typeface="Arial"/>
            </a:endParaRPr>
          </a:p>
          <a:p>
            <a:pPr marL="181240" indent="-181240">
              <a:buClr>
                <a:schemeClr val="dk1"/>
              </a:buClr>
              <a:buSzPts val="1800"/>
              <a:buFont typeface="Noto Sans Symbols"/>
              <a:buChar char="▪"/>
            </a:pPr>
            <a:r>
              <a:rPr lang="fr-FR" sz="1300" b="1" u="sng" dirty="0">
                <a:latin typeface="+mn-lt"/>
                <a:ea typeface="Arial"/>
                <a:cs typeface="Arial"/>
                <a:sym typeface="Arial"/>
              </a:rPr>
              <a:t>Dites</a:t>
            </a:r>
            <a:r>
              <a:rPr lang="fr-FR" sz="1300" b="1" dirty="0">
                <a:latin typeface="+mn-lt"/>
                <a:ea typeface="Arial"/>
                <a:cs typeface="Arial"/>
                <a:sym typeface="Arial"/>
              </a:rPr>
              <a:t> : </a:t>
            </a:r>
            <a:r>
              <a:rPr lang="fr-FR" sz="1300" dirty="0">
                <a:latin typeface="+mn-lt"/>
                <a:ea typeface="Times New Roman"/>
                <a:cs typeface="Times New Roman"/>
                <a:sym typeface="Times New Roman"/>
              </a:rPr>
              <a:t>Avant de commencer l'exercice sur la création d'un diagramme à barres, passons en revue les étapes.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Étape 1 : </a:t>
            </a:r>
            <a:r>
              <a:rPr lang="fr-FR" sz="1300" dirty="0">
                <a:latin typeface="+mn-lt"/>
                <a:ea typeface="Times New Roman"/>
                <a:cs typeface="Times New Roman"/>
                <a:sym typeface="Times New Roman"/>
              </a:rPr>
              <a:t>Décider du type de diagramme à barres qui convient le mieux aux données.  Décider ensuite de l'orientation (verticale ou horizontale) qui convient le mieux aux données et aux étiquettes.  Il ne s'agit que d'une décision préliminaire, et vous pouvez essayer différentes orientations pour voir celle que vous préférez.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Étape 2 : </a:t>
            </a:r>
            <a:r>
              <a:rPr lang="fr-FR" sz="1300" dirty="0">
                <a:latin typeface="+mn-lt"/>
                <a:ea typeface="Times New Roman"/>
                <a:cs typeface="Times New Roman"/>
                <a:sym typeface="Times New Roman"/>
              </a:rPr>
              <a:t>Attribuer une colonne ou une barre à chaque valeur, avec un espace entre les colonnes.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Étape 3 : </a:t>
            </a:r>
            <a:r>
              <a:rPr lang="fr-FR" sz="1300" dirty="0">
                <a:latin typeface="+mn-lt"/>
                <a:ea typeface="Times New Roman"/>
                <a:cs typeface="Times New Roman"/>
                <a:sym typeface="Times New Roman"/>
              </a:rPr>
              <a:t>Compter le nombre de cas avec chaque valeur.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Étape 4 : </a:t>
            </a:r>
            <a:r>
              <a:rPr lang="fr-FR" sz="1300" dirty="0">
                <a:latin typeface="+mn-lt"/>
                <a:ea typeface="Times New Roman"/>
                <a:cs typeface="Times New Roman"/>
                <a:sym typeface="Times New Roman"/>
              </a:rPr>
              <a:t>Faire en sorte que la hauteur de la colonne ou la longueur de la barre soit égale à la fréquence de chaque valeur. </a:t>
            </a:r>
            <a:r>
              <a:rPr lang="fr-FR" sz="1300" b="1" dirty="0">
                <a:latin typeface="+mn-lt"/>
                <a:ea typeface="Times New Roman"/>
                <a:cs typeface="Times New Roman"/>
                <a:sym typeface="Times New Roman"/>
              </a:rPr>
              <a:t>&lt;</a:t>
            </a:r>
            <a:r>
              <a:rPr lang="fr-FR" sz="1300" b="1" dirty="0">
                <a:latin typeface="Arial"/>
                <a:ea typeface="Arial"/>
                <a:cs typeface="Arial"/>
                <a:sym typeface="Arial"/>
              </a:rPr>
              <a:t>CLIQUER</a:t>
            </a:r>
            <a:r>
              <a:rPr lang="fr-FR" sz="1300" b="1" dirty="0">
                <a:latin typeface="+mn-lt"/>
                <a:ea typeface="Times New Roman"/>
                <a:cs typeface="Times New Roman"/>
                <a:sym typeface="Times New Roman"/>
              </a:rPr>
              <a:t>&gt; Étape 5 : </a:t>
            </a:r>
            <a:r>
              <a:rPr lang="fr-FR" sz="1300" dirty="0">
                <a:latin typeface="+mn-lt"/>
                <a:ea typeface="Times New Roman"/>
                <a:cs typeface="Times New Roman"/>
                <a:sym typeface="Times New Roman"/>
              </a:rPr>
              <a:t>Inclure des étiquettes d'axe avec des unités et un titre descriptif.</a:t>
            </a:r>
            <a:endParaRPr lang="fr-FR" sz="1300" dirty="0">
              <a:latin typeface="+mn-lt"/>
            </a:endParaRPr>
          </a:p>
          <a:p>
            <a:pPr marL="0" indent="0">
              <a:spcBef>
                <a:spcPts val="634"/>
              </a:spcBef>
              <a:buClr>
                <a:schemeClr val="dk1"/>
              </a:buClr>
              <a:buSzPts val="1200"/>
            </a:pPr>
            <a:endParaRPr dirty="0"/>
          </a:p>
        </p:txBody>
      </p:sp>
      <p:sp>
        <p:nvSpPr>
          <p:cNvPr id="988" name="Google Shape;988;p6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67</a:t>
            </a:fld>
            <a:endParaRPr sz="19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1"/>
        <p:cNvGrpSpPr/>
        <p:nvPr/>
      </p:nvGrpSpPr>
      <p:grpSpPr>
        <a:xfrm>
          <a:off x="0" y="0"/>
          <a:ext cx="0" cy="0"/>
          <a:chOff x="0" y="0"/>
          <a:chExt cx="0" cy="0"/>
        </a:xfrm>
      </p:grpSpPr>
      <p:sp>
        <p:nvSpPr>
          <p:cNvPr id="1002" name="Google Shape;1002;p68: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3" name="Google Shape;1003;p6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Alors, quand utiliseriez-vous un histogramme et quand utiliseriez-vous un diagramme à barres ? Commençons par l'histogramme</a:t>
            </a:r>
            <a:r>
              <a:rPr lang="fr-FR" sz="1300" b="1" dirty="0">
                <a:latin typeface="Arial"/>
                <a:ea typeface="Arial"/>
                <a:cs typeface="Arial"/>
                <a:sym typeface="Arial"/>
              </a:rPr>
              <a:t>. &lt;CLIQUER&gt;</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Un histogramme est utilisé pour les variables quantitatives (poids, tension artérielle systolique, nombre de grossesses antérieures, etc.) </a:t>
            </a:r>
            <a:r>
              <a:rPr lang="fr-FR" sz="1300" b="1" dirty="0">
                <a:latin typeface="Arial"/>
                <a:ea typeface="Arial"/>
                <a:cs typeface="Arial"/>
                <a:sym typeface="Arial"/>
              </a:rPr>
              <a:t>&lt;CLIQUER&gt; </a:t>
            </a:r>
            <a:r>
              <a:rPr lang="fr-FR" sz="1300" dirty="0">
                <a:latin typeface="Arial"/>
                <a:ea typeface="Arial"/>
                <a:cs typeface="Arial"/>
                <a:sym typeface="Arial"/>
              </a:rPr>
              <a:t>Il est utilisé pour montrer la distribution de fréquence de ces variables</a:t>
            </a:r>
            <a:r>
              <a:rPr lang="fr-FR" sz="1300" b="1" dirty="0">
                <a:latin typeface="Arial"/>
                <a:ea typeface="Arial"/>
                <a:cs typeface="Arial"/>
                <a:sym typeface="Arial"/>
              </a:rPr>
              <a:t>.</a:t>
            </a:r>
            <a:r>
              <a:rPr lang="fr-FR" sz="1300" dirty="0">
                <a:latin typeface="Arial"/>
                <a:ea typeface="Arial"/>
                <a:cs typeface="Arial"/>
                <a:sym typeface="Arial"/>
              </a:rPr>
              <a:t> Pour de nombreuses variables quantitatives, les données doivent être regroupées en catégories ou en intervalles. Pour les besoins du FETP-</a:t>
            </a:r>
            <a:r>
              <a:rPr lang="fr-FR" noProof="0" dirty="0">
                <a:latin typeface="Arial"/>
                <a:ea typeface="Arial"/>
                <a:cs typeface="Arial"/>
                <a:sym typeface="Arial"/>
              </a:rPr>
              <a:t>Première ligne</a:t>
            </a:r>
            <a:r>
              <a:rPr lang="fr-FR" sz="1300" dirty="0">
                <a:latin typeface="Arial"/>
                <a:ea typeface="Arial"/>
                <a:cs typeface="Arial"/>
                <a:sym typeface="Arial"/>
              </a:rPr>
              <a:t>, ces catégories doivent être de largeur égale, par exemple des intervalles d'âge de 5 ans. </a:t>
            </a:r>
            <a:r>
              <a:rPr lang="fr-FR" sz="1300" b="1" dirty="0">
                <a:latin typeface="Arial"/>
                <a:ea typeface="Arial"/>
                <a:cs typeface="Arial"/>
                <a:sym typeface="Arial"/>
              </a:rPr>
              <a:t>&lt;CLIQUER&gt; </a:t>
            </a:r>
            <a:r>
              <a:rPr lang="fr-FR" sz="1300" dirty="0">
                <a:latin typeface="Arial"/>
                <a:ea typeface="Arial"/>
                <a:cs typeface="Arial"/>
                <a:sym typeface="Arial"/>
              </a:rPr>
              <a:t>En épidémiologie de terrain, nous utilisons également des histogrammes pour représenter l'apparition de maladies dans le temps, notamment à l'aide de courbes épidémiques</a:t>
            </a:r>
            <a:r>
              <a:rPr lang="fr-FR" sz="1300" b="1" dirty="0">
                <a:latin typeface="Arial"/>
                <a:ea typeface="Arial"/>
                <a:cs typeface="Arial"/>
                <a:sym typeface="Arial"/>
              </a:rPr>
              <a:t>.&lt;CLIQUER&gt; </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diagrammes à barres, en revanche, sont utilisés pour les variables qualitatives telles que le sexe, la présence ou l'absence de symptômes, etc. Avec un diagramme à barres, vous comparez différentes catégories de cette variable. </a:t>
            </a:r>
            <a:r>
              <a:rPr lang="fr-FR" sz="1300" b="1" dirty="0">
                <a:latin typeface="Arial"/>
                <a:ea typeface="Arial"/>
                <a:cs typeface="Arial"/>
                <a:sym typeface="Arial"/>
              </a:rPr>
              <a:t>&lt;CLIQUER&gt; </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Avez-vous le droit de réorganiser l'ordre des colonnes d'un histogramme ?</a:t>
            </a:r>
            <a:endParaRPr lang="fr-FR" noProof="0" dirty="0"/>
          </a:p>
          <a:p>
            <a:pPr marL="181240"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a:t>
            </a:r>
            <a:r>
              <a:rPr lang="fr-FR" sz="1300" b="1" dirty="0">
                <a:latin typeface="Arial"/>
                <a:ea typeface="Arial"/>
                <a:cs typeface="Arial"/>
                <a:sym typeface="Arial"/>
              </a:rPr>
              <a:t>. &lt;CLIQUER&gt; Réponse : </a:t>
            </a:r>
            <a:r>
              <a:rPr lang="fr-FR" sz="1300" i="1" dirty="0">
                <a:latin typeface="Arial"/>
                <a:ea typeface="Arial"/>
                <a:cs typeface="Arial"/>
                <a:sym typeface="Arial"/>
              </a:rPr>
              <a:t>Bien sûr que non, car les variables quantitatives ont un ordre inhérent</a:t>
            </a:r>
            <a:r>
              <a:rPr lang="fr-FR" sz="1300" b="1" dirty="0">
                <a:latin typeface="Arial"/>
                <a:ea typeface="Arial"/>
                <a:cs typeface="Arial"/>
                <a:sym typeface="Arial"/>
              </a:rPr>
              <a:t>.&lt;CLIQUER&gt; </a:t>
            </a:r>
            <a:endParaRPr lang="fr-FR" noProof="0" dirty="0"/>
          </a:p>
          <a:p>
            <a:pPr marL="261791" indent="-181240">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Dans le cas d'un diagramme en barres, avez-vous le droit de réorganiser l'ordre des colonnes ?</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a:t>
            </a:r>
            <a:r>
              <a:rPr lang="fr-FR" sz="1300" b="1" dirty="0">
                <a:latin typeface="Arial"/>
                <a:ea typeface="Arial"/>
                <a:cs typeface="Arial"/>
                <a:sym typeface="Arial"/>
              </a:rPr>
              <a:t>. &lt;CLIQUER&gt; Réponse : </a:t>
            </a:r>
            <a:r>
              <a:rPr lang="fr-FR" sz="1300" i="1" dirty="0">
                <a:latin typeface="Arial"/>
                <a:ea typeface="Arial"/>
                <a:cs typeface="Arial"/>
                <a:sym typeface="Arial"/>
              </a:rPr>
              <a:t>Oui, en fait nous recommandons que les colonnes soient classées de la plus grande à la plus petite « chose » mesurée. Par exemple, les catégories sans ordre naturel, telles que les districts, doivent être classées de la plus grande à la plus petite. Les variables qualitatives n'ont pas d'ordre inhérent.</a:t>
            </a:r>
            <a:endParaRPr lang="fr-FR" noProof="0" dirty="0"/>
          </a:p>
          <a:p>
            <a:pPr marL="0" indent="0">
              <a:lnSpc>
                <a:spcPct val="115000"/>
              </a:lnSpc>
              <a:spcBef>
                <a:spcPts val="1903"/>
              </a:spcBef>
              <a:buClr>
                <a:schemeClr val="dk1"/>
              </a:buClr>
              <a:buSzPts val="1200"/>
            </a:pPr>
            <a:br>
              <a:rPr lang="fr-FR" sz="1300" dirty="0">
                <a:latin typeface="Arial"/>
                <a:ea typeface="Arial"/>
                <a:cs typeface="Arial"/>
                <a:sym typeface="Arial"/>
              </a:rPr>
            </a:br>
            <a:endParaRPr sz="1300" dirty="0">
              <a:latin typeface="Arial"/>
              <a:ea typeface="Arial"/>
              <a:cs typeface="Arial"/>
              <a:sym typeface="Arial"/>
            </a:endParaRPr>
          </a:p>
          <a:p>
            <a:pPr marL="0" indent="0">
              <a:spcBef>
                <a:spcPts val="634"/>
              </a:spcBef>
              <a:buClr>
                <a:schemeClr val="dk1"/>
              </a:buClr>
              <a:buSzPts val="1200"/>
            </a:pPr>
            <a:endParaRPr dirty="0"/>
          </a:p>
        </p:txBody>
      </p:sp>
      <p:sp>
        <p:nvSpPr>
          <p:cNvPr id="1004" name="Google Shape;1004;p6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68</a:t>
            </a:fld>
            <a:endParaRPr sz="19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p:cNvGrpSpPr/>
        <p:nvPr/>
      </p:nvGrpSpPr>
      <p:grpSpPr>
        <a:xfrm>
          <a:off x="0" y="0"/>
          <a:ext cx="0" cy="0"/>
          <a:chOff x="0" y="0"/>
          <a:chExt cx="0" cy="0"/>
        </a:xfrm>
      </p:grpSpPr>
      <p:sp>
        <p:nvSpPr>
          <p:cNvPr id="1015" name="Google Shape;1015;p6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6" name="Google Shape;1016;p6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aux participants de consulter leur « Cahier d'exercices du participant » à l'</a:t>
            </a:r>
            <a:r>
              <a:rPr lang="fr-FR" sz="1300" b="1" dirty="0">
                <a:solidFill>
                  <a:srgbClr val="000000"/>
                </a:solidFill>
                <a:latin typeface="Arial"/>
                <a:ea typeface="Arial"/>
                <a:cs typeface="Arial"/>
                <a:sym typeface="Arial"/>
              </a:rPr>
              <a:t>exercice </a:t>
            </a:r>
            <a:r>
              <a:rPr lang="fr-FR" sz="1300" dirty="0">
                <a:latin typeface="Arial"/>
                <a:ea typeface="Arial"/>
                <a:cs typeface="Arial"/>
                <a:sym typeface="Arial"/>
              </a:rPr>
              <a:t>intitulé : </a:t>
            </a:r>
            <a:r>
              <a:rPr lang="fr-FR" sz="1300" b="1" dirty="0">
                <a:latin typeface="Arial"/>
                <a:ea typeface="Arial"/>
                <a:cs typeface="Arial"/>
                <a:sym typeface="Arial"/>
              </a:rPr>
              <a:t>Créer un graphique</a:t>
            </a:r>
            <a:r>
              <a:rPr lang="fr-FR" sz="1300" dirty="0">
                <a:latin typeface="Arial"/>
                <a:ea typeface="Arial"/>
                <a:cs typeface="Arial"/>
                <a:sym typeface="Arial"/>
              </a:rPr>
              <a:t> </a:t>
            </a:r>
            <a:r>
              <a:rPr lang="fr-FR" b="1" dirty="0">
                <a:latin typeface="Franklin Gothic Medium" panose="020B0603020102020204" pitchFamily="34" charset="0"/>
              </a:rPr>
              <a:t>à</a:t>
            </a:r>
            <a:r>
              <a:rPr lang="fr-FR" sz="1300" dirty="0">
                <a:latin typeface="Arial"/>
                <a:ea typeface="Arial"/>
                <a:cs typeface="Arial"/>
                <a:sym typeface="Arial"/>
              </a:rPr>
              <a:t> </a:t>
            </a:r>
            <a:r>
              <a:rPr lang="fr-FR" sz="1300" b="1" dirty="0">
                <a:latin typeface="Arial"/>
                <a:ea typeface="Arial"/>
                <a:cs typeface="Arial"/>
                <a:sym typeface="Arial"/>
              </a:rPr>
              <a:t>barres.</a:t>
            </a:r>
            <a:endParaRPr lang="fr-FR" noProof="0" dirty="0"/>
          </a:p>
          <a:p>
            <a:pPr marL="181240" indent="-100689">
              <a:buClr>
                <a:schemeClr val="dk1"/>
              </a:buClr>
              <a:buSzPts val="1200"/>
            </a:pPr>
            <a:endParaRPr lang="fr-FR" sz="1300" b="1" i="1" dirty="0">
              <a:latin typeface="Arial"/>
              <a:ea typeface="Arial"/>
              <a:cs typeface="Arial"/>
              <a:sym typeface="Arial"/>
            </a:endParaRPr>
          </a:p>
          <a:p>
            <a:pPr marL="181240" indent="-181240">
              <a:buClr>
                <a:schemeClr val="dk1"/>
              </a:buClr>
              <a:buSzPts val="1200"/>
              <a:buFont typeface="Noto Sans Symbols"/>
              <a:buChar char="❖"/>
            </a:pPr>
            <a:r>
              <a:rPr lang="fr-FR" sz="1300" b="1" i="1" dirty="0">
                <a:latin typeface="Arial"/>
                <a:ea typeface="Arial"/>
                <a:cs typeface="Arial"/>
                <a:sym typeface="Arial"/>
              </a:rPr>
              <a:t> Durée totale : 30 minutes (15 minutes pour l’exercice, 15 minutes pour la discussion).</a:t>
            </a:r>
            <a:endParaRPr lang="fr-FR" i="1" noProof="0" dirty="0">
              <a:latin typeface="Arial"/>
              <a:ea typeface="Arial"/>
              <a:cs typeface="Arial"/>
              <a:sym typeface="Arial"/>
            </a:endParaRPr>
          </a:p>
          <a:p>
            <a:pPr marL="181240" indent="-100689">
              <a:buClr>
                <a:schemeClr val="dk1"/>
              </a:buClr>
              <a:buSzPts val="1200"/>
            </a:pPr>
            <a:endParaRPr dirty="0"/>
          </a:p>
        </p:txBody>
      </p:sp>
      <p:sp>
        <p:nvSpPr>
          <p:cNvPr id="1017" name="Google Shape;1017;p6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69</a:t>
            </a:fld>
            <a:endParaRPr sz="19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a:t>
            </a:r>
            <a:r>
              <a:rPr lang="fr-FR" noProof="0" dirty="0">
                <a:latin typeface="Arial"/>
                <a:ea typeface="Arial"/>
                <a:cs typeface="Arial"/>
                <a:sym typeface="Arial"/>
              </a:rPr>
              <a:t>et ensemble de données montre trois cas de patients malades. </a:t>
            </a:r>
            <a:endParaRPr lang="fr-FR" noProof="0" dirty="0"/>
          </a:p>
          <a:p>
            <a:pPr marL="261791" indent="-181240">
              <a:buClr>
                <a:schemeClr val="dk1"/>
              </a:buClr>
              <a:buSzPts val="1200"/>
              <a:buFont typeface="Wingdings" panose="05000000000000000000" pitchFamily="2" charset="2"/>
              <a:buChar char="§"/>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i="0" u="sng" noProof="0" dirty="0">
                <a:latin typeface="Arial"/>
                <a:ea typeface="Arial"/>
                <a:cs typeface="Arial"/>
                <a:sym typeface="Arial"/>
              </a:rPr>
              <a:t>Posez la question</a:t>
            </a:r>
            <a:r>
              <a:rPr lang="fr-FR" b="1" i="0" u="none" noProof="0" dirty="0">
                <a:latin typeface="Arial"/>
                <a:ea typeface="Arial"/>
                <a:cs typeface="Arial"/>
                <a:sym typeface="Arial"/>
              </a:rPr>
              <a:t> </a:t>
            </a:r>
            <a:r>
              <a:rPr lang="fr-FR" b="1" i="0" noProof="0" dirty="0">
                <a:latin typeface="Arial"/>
                <a:ea typeface="Arial"/>
                <a:cs typeface="Arial"/>
                <a:sym typeface="Arial"/>
              </a:rPr>
              <a:t>: </a:t>
            </a:r>
            <a:r>
              <a:rPr lang="fr-FR" b="0" i="0" noProof="0" dirty="0">
                <a:latin typeface="Arial"/>
                <a:ea typeface="Arial"/>
                <a:cs typeface="Arial"/>
                <a:sym typeface="Arial"/>
              </a:rPr>
              <a:t>Pouvez-vous examiner l'ensemble des données et vous faire une idée de la répartition par âge et par sexe de ces cas ? </a:t>
            </a:r>
            <a:endParaRPr lang="fr-FR" noProof="0" dirty="0">
              <a:latin typeface="Arial"/>
              <a:ea typeface="Arial"/>
              <a:cs typeface="Arial"/>
              <a:sym typeface="Arial"/>
            </a:endParaRPr>
          </a:p>
          <a:p>
            <a:pPr marL="342342" indent="-181240">
              <a:buClr>
                <a:schemeClr val="dk1"/>
              </a:buClr>
              <a:buSzPts val="1200"/>
              <a:buFont typeface="Wingdings" panose="05000000000000000000" pitchFamily="2" charset="2"/>
              <a:buChar char="§"/>
            </a:pPr>
            <a:endParaRPr lang="fr-FR" b="0" i="0"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Permettez</a:t>
            </a:r>
            <a:r>
              <a:rPr lang="fr-FR" b="0" u="none" noProof="0" dirty="0">
                <a:latin typeface="Arial"/>
                <a:ea typeface="Arial"/>
                <a:cs typeface="Arial"/>
                <a:sym typeface="Arial"/>
              </a:rPr>
              <a:t> à </a:t>
            </a:r>
            <a:r>
              <a:rPr lang="fr-FR" noProof="0" dirty="0">
                <a:latin typeface="Arial"/>
                <a:ea typeface="Arial"/>
                <a:cs typeface="Arial"/>
                <a:sym typeface="Arial"/>
              </a:rPr>
              <a:t>2 ou 3 participants de partager leurs réponses. </a:t>
            </a:r>
            <a:endParaRPr lang="fr-FR" noProof="0" dirty="0"/>
          </a:p>
          <a:p>
            <a:pPr marL="342342" indent="-181240">
              <a:buClr>
                <a:schemeClr val="dk1"/>
              </a:buClr>
              <a:buSzPts val="1200"/>
              <a:buFont typeface="Wingdings" panose="05000000000000000000" pitchFamily="2" charset="2"/>
              <a:buChar char="§"/>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b="0" u="none" noProof="0" dirty="0">
                <a:latin typeface="Arial"/>
                <a:ea typeface="Arial"/>
                <a:cs typeface="Arial"/>
                <a:sym typeface="Arial"/>
              </a:rPr>
              <a:t> les participants pour leurs </a:t>
            </a:r>
            <a:r>
              <a:rPr lang="fr-FR" sz="1300" dirty="0">
                <a:latin typeface="Arial"/>
                <a:ea typeface="Arial"/>
                <a:cs typeface="Arial"/>
                <a:sym typeface="Arial"/>
              </a:rPr>
              <a:t>réponses.  </a:t>
            </a:r>
            <a:r>
              <a:rPr lang="fr-FR" b="1" noProof="0" dirty="0">
                <a:latin typeface="Arial"/>
                <a:ea typeface="Arial"/>
                <a:cs typeface="Arial"/>
                <a:sym typeface="Arial"/>
              </a:rPr>
              <a:t>Répondez : </a:t>
            </a:r>
            <a:r>
              <a:rPr lang="fr-FR" b="0" i="1" noProof="0" dirty="0">
                <a:latin typeface="Arial"/>
                <a:ea typeface="Arial"/>
                <a:cs typeface="Arial"/>
                <a:sym typeface="Arial"/>
              </a:rPr>
              <a:t>Oui, vous devriez être en mesure de traiter les informations de trois cas (étendue de 9-39 ans, 2 hommes, 1 femme).</a:t>
            </a:r>
            <a:endParaRPr lang="fr-FR" noProof="0" dirty="0">
              <a:latin typeface="Arial"/>
              <a:ea typeface="Arial"/>
              <a:cs typeface="Arial"/>
              <a:sym typeface="Arial"/>
            </a:endParaRPr>
          </a:p>
          <a:p>
            <a:pPr marL="0" indent="0">
              <a:buClr>
                <a:schemeClr val="dk1"/>
              </a:buClr>
              <a:buSzPts val="1200"/>
            </a:pPr>
            <a:endParaRPr dirty="0"/>
          </a:p>
        </p:txBody>
      </p:sp>
      <p:sp>
        <p:nvSpPr>
          <p:cNvPr id="326" name="Google Shape;326;p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a:t>
            </a:fld>
            <a:endParaRPr sz="19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7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2" name="Google Shape;1022;p7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spcBef>
                <a:spcPts val="1903"/>
              </a:spcBef>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903"/>
              </a:spcBef>
              <a:buClr>
                <a:schemeClr val="dk1"/>
              </a:buClr>
              <a:buSzPts val="1200"/>
            </a:pPr>
            <a:endParaRPr lang="fr-FR" sz="1300" dirty="0">
              <a:latin typeface="Arial"/>
              <a:ea typeface="Arial"/>
              <a:cs typeface="Arial"/>
              <a:sym typeface="Arial"/>
            </a:endParaRPr>
          </a:p>
          <a:p>
            <a:pPr marL="0" indent="0">
              <a:spcBef>
                <a:spcPts val="1903"/>
              </a:spcBef>
              <a:buClr>
                <a:schemeClr val="dk1"/>
              </a:buClr>
              <a:buSzPts val="1200"/>
            </a:pPr>
            <a:r>
              <a:rPr lang="fr-FR" sz="1300" b="1" dirty="0">
                <a:latin typeface="Arial"/>
                <a:ea typeface="Arial"/>
                <a:cs typeface="Arial"/>
                <a:sym typeface="Arial"/>
              </a:rPr>
              <a:t>Exercice : Créer un </a:t>
            </a:r>
            <a:r>
              <a:rPr lang="fr-FR" b="1" noProof="0" dirty="0">
                <a:latin typeface="Arial"/>
                <a:ea typeface="Arial"/>
                <a:cs typeface="Arial"/>
                <a:sym typeface="Arial"/>
              </a:rPr>
              <a:t>diagramme</a:t>
            </a:r>
            <a:r>
              <a:rPr lang="fr-FR" sz="1300" b="1" dirty="0">
                <a:latin typeface="Arial"/>
                <a:ea typeface="Arial"/>
                <a:cs typeface="Arial"/>
                <a:sym typeface="Arial"/>
              </a:rPr>
              <a:t> à barres groupées</a:t>
            </a:r>
            <a:endParaRPr lang="fr-FR" noProof="0" dirty="0"/>
          </a:p>
          <a:p>
            <a:pPr marL="0" indent="0">
              <a:spcBef>
                <a:spcPts val="1903"/>
              </a:spcBef>
              <a:buClr>
                <a:schemeClr val="dk1"/>
              </a:buClr>
              <a:buSzPts val="1200"/>
            </a:pPr>
            <a:endParaRPr lang="fr-FR" sz="1300" i="1" dirty="0">
              <a:latin typeface="Arial"/>
              <a:ea typeface="Arial"/>
              <a:cs typeface="Arial"/>
              <a:sym typeface="Arial"/>
            </a:endParaRPr>
          </a:p>
          <a:p>
            <a:pPr marL="302066" indent="-302066">
              <a:spcBef>
                <a:spcPts val="1903"/>
              </a:spcBef>
              <a:buClr>
                <a:schemeClr val="dk1"/>
              </a:buClr>
              <a:buSzPts val="1200"/>
              <a:buFont typeface="Noto Sans Symbols"/>
              <a:buChar char="❖"/>
            </a:pPr>
            <a:r>
              <a:rPr lang="fr-FR" sz="1300" b="1" i="1" dirty="0">
                <a:latin typeface="Arial"/>
                <a:ea typeface="Arial"/>
                <a:cs typeface="Arial"/>
                <a:sym typeface="Arial"/>
              </a:rPr>
              <a:t>Durée totale : 30 minutes (15 minutes pour l’exercice, 15 minutes pour la discussion)</a:t>
            </a:r>
            <a:endParaRPr lang="fr-FR" sz="1300" i="1" dirty="0">
              <a:latin typeface="Arial"/>
              <a:ea typeface="Arial"/>
              <a:cs typeface="Arial"/>
              <a:sym typeface="Arial"/>
            </a:endParaRPr>
          </a:p>
          <a:p>
            <a:pPr marL="0" indent="0">
              <a:lnSpc>
                <a:spcPct val="115000"/>
              </a:lnSpc>
              <a:spcBef>
                <a:spcPts val="1903"/>
              </a:spcBef>
              <a:buClr>
                <a:schemeClr val="dk1"/>
              </a:buClr>
              <a:buSzPts val="1200"/>
            </a:pPr>
            <a:endParaRPr lang="fr-FR" sz="1300" b="1" i="1" dirty="0">
              <a:solidFill>
                <a:srgbClr val="000000"/>
              </a:solidFill>
              <a:latin typeface="Arial"/>
              <a:ea typeface="Arial"/>
              <a:cs typeface="Arial"/>
              <a:sym typeface="Arial"/>
            </a:endParaRPr>
          </a:p>
          <a:p>
            <a:pPr marL="302066" indent="-302066">
              <a:lnSpc>
                <a:spcPct val="115000"/>
              </a:lnSpc>
              <a:spcBef>
                <a:spcPts val="1903"/>
              </a:spcBef>
              <a:buSzPts val="1200"/>
              <a:buFont typeface="Noto Sans Symbols"/>
              <a:buChar char="❖"/>
            </a:pPr>
            <a:r>
              <a:rPr lang="fr-FR" sz="1300" b="1" i="1" dirty="0">
                <a:solidFill>
                  <a:srgbClr val="000000"/>
                </a:solidFill>
                <a:latin typeface="Arial"/>
                <a:ea typeface="Arial"/>
                <a:cs typeface="Arial"/>
                <a:sym typeface="Arial"/>
              </a:rPr>
              <a:t>Suivez les étapes suivantes pour faciliter l'exercice :</a:t>
            </a:r>
            <a:endParaRPr lang="fr-FR" sz="1300" b="1" i="1" dirty="0">
              <a:latin typeface="Arial"/>
              <a:ea typeface="Arial"/>
              <a:cs typeface="Arial"/>
              <a:sym typeface="Arial"/>
            </a:endParaRPr>
          </a:p>
          <a:p>
            <a:pPr marL="845786" lvl="1" indent="-362480">
              <a:lnSpc>
                <a:spcPct val="115000"/>
              </a:lnSpc>
              <a:spcBef>
                <a:spcPts val="634"/>
              </a:spcBef>
              <a:buClr>
                <a:schemeClr val="dk1"/>
              </a:buClr>
              <a:buSzPct val="100000"/>
              <a:buFont typeface="Calibri"/>
              <a:buAutoNum type="arabicPeriod"/>
            </a:pPr>
            <a:r>
              <a:rPr lang="fr-FR" sz="1300" b="1" i="1" dirty="0">
                <a:latin typeface="Arial"/>
                <a:ea typeface="Arial"/>
                <a:cs typeface="Arial"/>
                <a:sym typeface="Arial"/>
              </a:rPr>
              <a:t>Demandez aux participants de travailler en paires.</a:t>
            </a:r>
          </a:p>
          <a:p>
            <a:pPr marL="845786" lvl="1" indent="-362480">
              <a:lnSpc>
                <a:spcPct val="115000"/>
              </a:lnSpc>
              <a:buClr>
                <a:schemeClr val="dk1"/>
              </a:buClr>
              <a:buSzPct val="100000"/>
              <a:buFont typeface="Calibri"/>
              <a:buAutoNum type="arabicPeriod"/>
            </a:pPr>
            <a:r>
              <a:rPr lang="fr-FR" sz="1300" b="1" i="1" dirty="0">
                <a:latin typeface="Arial"/>
                <a:ea typeface="Arial"/>
                <a:cs typeface="Arial"/>
                <a:sym typeface="Arial"/>
              </a:rPr>
              <a:t>Suggérez aux participants de revoir le tableau des âges par sexe avant de créer un </a:t>
            </a:r>
            <a:r>
              <a:rPr lang="fr-FR" b="1" i="1" noProof="0" dirty="0">
                <a:latin typeface="Arial"/>
                <a:ea typeface="Arial"/>
                <a:cs typeface="Arial"/>
                <a:sym typeface="Arial"/>
              </a:rPr>
              <a:t>diagramm</a:t>
            </a:r>
            <a:r>
              <a:rPr lang="fr-FR" sz="1300" b="1" i="1" dirty="0">
                <a:latin typeface="Arial"/>
                <a:ea typeface="Arial"/>
                <a:cs typeface="Arial"/>
                <a:sym typeface="Arial"/>
              </a:rPr>
              <a:t>e.</a:t>
            </a:r>
          </a:p>
          <a:p>
            <a:pPr marL="845786" lvl="1" indent="-362480">
              <a:lnSpc>
                <a:spcPct val="115000"/>
              </a:lnSpc>
              <a:buClr>
                <a:schemeClr val="dk1"/>
              </a:buClr>
              <a:buSzPct val="100000"/>
              <a:buFont typeface="Calibri"/>
              <a:buAutoNum type="arabicPeriod"/>
            </a:pPr>
            <a:r>
              <a:rPr lang="fr-FR" sz="1300" b="1" i="1" dirty="0">
                <a:latin typeface="Arial"/>
                <a:ea typeface="Arial"/>
                <a:cs typeface="Arial"/>
                <a:sym typeface="Arial"/>
              </a:rPr>
              <a:t>Les participants peuvent utiliser le papier millimétré de leur cahier d'exercices pour créer leur tableau.</a:t>
            </a:r>
          </a:p>
          <a:p>
            <a:pPr marL="0" indent="0">
              <a:buClr>
                <a:schemeClr val="dk1"/>
              </a:buClr>
              <a:buSzPts val="1200"/>
            </a:pPr>
            <a:endParaRPr i="1" dirty="0"/>
          </a:p>
          <a:p>
            <a:pPr marL="0" indent="0">
              <a:buClr>
                <a:schemeClr val="dk1"/>
              </a:buClr>
              <a:buSzPts val="1200"/>
            </a:pPr>
            <a:endParaRPr i="1" dirty="0"/>
          </a:p>
          <a:p>
            <a:pPr marL="0" indent="0">
              <a:buClr>
                <a:schemeClr val="dk1"/>
              </a:buClr>
              <a:buSzPts val="1200"/>
            </a:pPr>
            <a:endParaRPr dirty="0"/>
          </a:p>
        </p:txBody>
      </p:sp>
      <p:sp>
        <p:nvSpPr>
          <p:cNvPr id="1023" name="Google Shape;1023;p7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70</a:t>
            </a:fld>
            <a:endParaRPr sz="19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p71: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9" name="Google Shape;1029;p7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d'un </a:t>
            </a:r>
            <a:r>
              <a:rPr lang="fr-FR" noProof="0" dirty="0">
                <a:latin typeface="Arial"/>
                <a:ea typeface="Arial"/>
                <a:cs typeface="Arial"/>
                <a:sym typeface="Arial"/>
              </a:rPr>
              <a:t>diagramme</a:t>
            </a:r>
            <a:r>
              <a:rPr lang="fr-FR" sz="1300" dirty="0">
                <a:latin typeface="Arial"/>
                <a:ea typeface="Arial"/>
                <a:cs typeface="Arial"/>
                <a:sym typeface="Arial"/>
              </a:rPr>
              <a:t> </a:t>
            </a:r>
            <a:r>
              <a:rPr lang="fr-FR" dirty="0">
                <a:latin typeface="Franklin Gothic Medium" panose="020B0603020102020204" pitchFamily="34" charset="0"/>
              </a:rPr>
              <a:t>à</a:t>
            </a:r>
            <a:r>
              <a:rPr lang="fr-FR" sz="1300" dirty="0">
                <a:latin typeface="Arial"/>
                <a:ea typeface="Arial"/>
                <a:cs typeface="Arial"/>
                <a:sym typeface="Arial"/>
              </a:rPr>
              <a:t> barres groupées montrant les catégories par groupe d'âge et par sexe.</a:t>
            </a:r>
          </a:p>
          <a:p>
            <a:pPr marL="0" indent="0">
              <a:lnSpc>
                <a:spcPct val="115000"/>
              </a:lnSpc>
              <a:spcBef>
                <a:spcPts val="1903"/>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dirty="0">
                <a:latin typeface="Arial"/>
                <a:ea typeface="Arial"/>
                <a:cs typeface="Arial"/>
                <a:sym typeface="Arial"/>
              </a:rPr>
              <a:t>Demandez à un volontaire de décrire le processus qu'il a suivi pour compléter avec succès le diagramme en barres.</a:t>
            </a:r>
            <a:endParaRPr lang="fr-FR" sz="1300" dirty="0">
              <a:latin typeface="Arial"/>
              <a:ea typeface="Arial"/>
              <a:cs typeface="Arial"/>
              <a:sym typeface="Arial"/>
            </a:endParaRPr>
          </a:p>
          <a:p>
            <a:pPr marL="664546" lvl="1" indent="-181240">
              <a:lnSpc>
                <a:spcPct val="115000"/>
              </a:lnSpc>
              <a:spcBef>
                <a:spcPts val="1903"/>
              </a:spcBef>
              <a:buClr>
                <a:schemeClr val="dk1"/>
              </a:buClr>
              <a:buSzPts val="1200"/>
              <a:buFont typeface="Courier New"/>
              <a:buChar char="o"/>
            </a:pPr>
            <a:r>
              <a:rPr lang="fr-FR" sz="1300" b="1" i="1" dirty="0">
                <a:latin typeface="Arial"/>
                <a:ea typeface="Arial"/>
                <a:cs typeface="Arial"/>
                <a:sym typeface="Arial"/>
              </a:rPr>
              <a:t>Quelqu'un pourrait se demander s'il est nécessaire d'inclure le groupe d'âge des 30 ans et plus, étant donné qu'aucun cas de diphtérie n'a été diagnostiqué chez les personnes âgées de 30 ans et plus. Il s'agit d'une question raisonnable, et l'une ou l'autre option (ne montrer aucun cas dans la tranche d'âge des 30 ans et plus ou la supprimer complètement) est acceptable.  La première option, présentée ici, semble illustrer le fait que les enquêteurs ont cherché des cas de diphtérie dans cette tranche d'âge et n'en ont pas trouvé.  Néanmoins, la seconde option (ne pas inclure du tout la catégorie des 30 ans et plus) est plus claire et met l'accent sur l'endroit où se trouvent les données</a:t>
            </a:r>
            <a:r>
              <a:rPr lang="fr-FR" sz="1300" i="1" dirty="0">
                <a:latin typeface="Arial"/>
                <a:ea typeface="Arial"/>
                <a:cs typeface="Arial"/>
                <a:sym typeface="Arial"/>
              </a:rPr>
              <a:t>.</a:t>
            </a:r>
            <a:endParaRPr lang="fr-FR" sz="1300" dirty="0">
              <a:latin typeface="Arial"/>
              <a:ea typeface="Arial"/>
              <a:cs typeface="Arial"/>
              <a:sym typeface="Arial"/>
            </a:endParaRPr>
          </a:p>
          <a:p>
            <a:pPr marL="0" indent="0">
              <a:spcBef>
                <a:spcPts val="634"/>
              </a:spcBef>
              <a:buClr>
                <a:schemeClr val="dk1"/>
              </a:buClr>
              <a:buSzPts val="1200"/>
            </a:pPr>
            <a:endParaRPr dirty="0"/>
          </a:p>
        </p:txBody>
      </p:sp>
      <p:sp>
        <p:nvSpPr>
          <p:cNvPr id="1030" name="Google Shape;1030;p7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71</a:t>
            </a:fld>
            <a:endParaRPr sz="19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7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7" name="Google Shape;1037;p7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prochaine méthode d'organisation et de présentation des données descriptives est la carte. </a:t>
            </a:r>
          </a:p>
          <a:p>
            <a:pPr marL="0" indent="0">
              <a:lnSpc>
                <a:spcPct val="115000"/>
              </a:lnSpc>
              <a:spcBef>
                <a:spcPts val="1903"/>
              </a:spcBef>
              <a:buClr>
                <a:schemeClr val="dk1"/>
              </a:buClr>
              <a:buSzPts val="1200"/>
            </a:pPr>
            <a:endParaRPr sz="1300" dirty="0">
              <a:latin typeface="Arial"/>
              <a:ea typeface="Arial"/>
              <a:cs typeface="Arial"/>
              <a:sym typeface="Arial"/>
            </a:endParaRPr>
          </a:p>
          <a:p>
            <a:pPr marL="0" indent="0">
              <a:spcBef>
                <a:spcPts val="634"/>
              </a:spcBef>
              <a:buClr>
                <a:schemeClr val="dk1"/>
              </a:buClr>
              <a:buSzPts val="1200"/>
            </a:pPr>
            <a:endParaRPr dirty="0"/>
          </a:p>
        </p:txBody>
      </p:sp>
      <p:sp>
        <p:nvSpPr>
          <p:cNvPr id="1038" name="Google Shape;1038;p7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72</a:t>
            </a:fld>
            <a:endParaRPr sz="19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1"/>
        <p:cNvGrpSpPr/>
        <p:nvPr/>
      </p:nvGrpSpPr>
      <p:grpSpPr>
        <a:xfrm>
          <a:off x="0" y="0"/>
          <a:ext cx="0" cy="0"/>
          <a:chOff x="0" y="0"/>
          <a:chExt cx="0" cy="0"/>
        </a:xfrm>
      </p:grpSpPr>
      <p:sp>
        <p:nvSpPr>
          <p:cNvPr id="1042" name="Google Shape;1042;p7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3" name="Google Shape;1043;p7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i="0" u="sng" noProof="0" dirty="0">
                <a:latin typeface="Arial"/>
                <a:ea typeface="Arial"/>
                <a:cs typeface="Arial"/>
                <a:sym typeface="Arial"/>
              </a:rPr>
              <a:t>Posez</a:t>
            </a:r>
            <a:r>
              <a:rPr lang="fr-FR" b="0" i="0" u="none" noProof="0" dirty="0">
                <a:latin typeface="Arial"/>
                <a:ea typeface="Arial"/>
                <a:cs typeface="Arial"/>
                <a:sym typeface="Arial"/>
              </a:rPr>
              <a:t> la </a:t>
            </a:r>
            <a:r>
              <a:rPr lang="fr-FR" noProof="0" dirty="0">
                <a:latin typeface="Arial"/>
                <a:ea typeface="Arial"/>
                <a:cs typeface="Arial"/>
                <a:sym typeface="Arial"/>
              </a:rPr>
              <a:t>question de la diapositive et sollicitez quelques réponses des participants</a:t>
            </a:r>
            <a:r>
              <a:rPr lang="fr-FR" b="1" noProof="0" dirty="0">
                <a:latin typeface="Arial"/>
                <a:ea typeface="Arial"/>
                <a:cs typeface="Arial"/>
                <a:sym typeface="Arial"/>
              </a:rPr>
              <a:t>.&lt;</a:t>
            </a:r>
            <a:r>
              <a:rPr lang="fr-FR" sz="1300" b="1" dirty="0">
                <a:latin typeface="Arial"/>
                <a:ea typeface="Arial"/>
                <a:cs typeface="Arial"/>
                <a:sym typeface="Arial"/>
              </a:rPr>
              <a:t>CLIQUER</a:t>
            </a:r>
            <a:r>
              <a:rPr lang="fr-FR" b="1" noProof="0" dirty="0">
                <a:latin typeface="Arial"/>
                <a:ea typeface="Arial"/>
                <a:cs typeface="Arial"/>
                <a:sym typeface="Arial"/>
              </a:rPr>
              <a:t>&gt; </a:t>
            </a:r>
            <a:r>
              <a:rPr lang="fr-FR" noProof="0" dirty="0">
                <a:latin typeface="Arial"/>
                <a:ea typeface="Arial"/>
                <a:cs typeface="Arial"/>
                <a:sym typeface="Arial"/>
              </a:rPr>
              <a:t>pour passer à la diapositive avec la réponse</a:t>
            </a:r>
            <a:r>
              <a:rPr lang="fr-FR" b="1" noProof="0" dirty="0">
                <a:latin typeface="Arial"/>
                <a:ea typeface="Arial"/>
                <a:cs typeface="Arial"/>
                <a:sym typeface="Arial"/>
              </a:rPr>
              <a:t>.</a:t>
            </a:r>
            <a:endParaRPr lang="fr-FR" noProof="0" dirty="0">
              <a:latin typeface="Arial"/>
              <a:ea typeface="Arial"/>
              <a:cs typeface="Arial"/>
              <a:sym typeface="Arial"/>
            </a:endParaRPr>
          </a:p>
        </p:txBody>
      </p:sp>
      <p:sp>
        <p:nvSpPr>
          <p:cNvPr id="1044" name="Google Shape;1044;p7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73</a:t>
            </a:fld>
            <a:endParaRPr sz="19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0"/>
        <p:cNvGrpSpPr/>
        <p:nvPr/>
      </p:nvGrpSpPr>
      <p:grpSpPr>
        <a:xfrm>
          <a:off x="0" y="0"/>
          <a:ext cx="0" cy="0"/>
          <a:chOff x="0" y="0"/>
          <a:chExt cx="0" cy="0"/>
        </a:xfrm>
      </p:grpSpPr>
      <p:sp>
        <p:nvSpPr>
          <p:cNvPr id="1051" name="Google Shape;1051;p7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2" name="Google Shape;1052;p7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latin typeface="Arial"/>
                <a:ea typeface="Arial"/>
                <a:cs typeface="Arial"/>
                <a:sym typeface="Arial"/>
              </a:rPr>
              <a:t>Notes de l'instructeur : </a:t>
            </a:r>
            <a:endParaRPr lang="fr-FR" noProof="0" dirty="0">
              <a:latin typeface="Arial"/>
              <a:ea typeface="Arial"/>
              <a:cs typeface="Arial"/>
              <a:sym typeface="Arial"/>
            </a:endParaRPr>
          </a:p>
          <a:p>
            <a:pPr marL="0" indent="0">
              <a:buClr>
                <a:schemeClr val="dk1"/>
              </a:buClr>
              <a:buSzPts val="1200"/>
            </a:pPr>
            <a:endParaRPr lang="fr-FR" noProof="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latin typeface="Arial"/>
                <a:ea typeface="Arial"/>
                <a:cs typeface="Arial"/>
                <a:sym typeface="Arial"/>
              </a:rPr>
              <a:t>Discutez</a:t>
            </a:r>
            <a:r>
              <a:rPr lang="fr-FR" b="1" u="none" noProof="0" dirty="0">
                <a:latin typeface="Arial"/>
                <a:ea typeface="Arial"/>
                <a:cs typeface="Arial"/>
                <a:sym typeface="Arial"/>
              </a:rPr>
              <a:t> </a:t>
            </a:r>
            <a:r>
              <a:rPr lang="fr-FR" i="1" noProof="0" dirty="0">
                <a:latin typeface="Arial"/>
                <a:ea typeface="Arial"/>
                <a:cs typeface="Arial"/>
                <a:sym typeface="Arial"/>
              </a:rPr>
              <a:t>brièvement </a:t>
            </a:r>
            <a:r>
              <a:rPr lang="fr-FR" b="0" u="none" noProof="0" dirty="0">
                <a:latin typeface="Arial"/>
                <a:ea typeface="Arial"/>
                <a:cs typeface="Arial"/>
                <a:sym typeface="Arial"/>
              </a:rPr>
              <a:t>de la </a:t>
            </a:r>
            <a:r>
              <a:rPr lang="fr-FR" noProof="0" dirty="0">
                <a:latin typeface="Arial"/>
                <a:ea typeface="Arial"/>
                <a:cs typeface="Arial"/>
                <a:sym typeface="Arial"/>
              </a:rPr>
              <a:t>réponse en la comparant aux réponses données par les participants.</a:t>
            </a:r>
            <a:endParaRPr lang="fr-FR" noProof="0" dirty="0"/>
          </a:p>
          <a:p>
            <a:pPr marL="0" indent="0">
              <a:buClr>
                <a:schemeClr val="dk1"/>
              </a:buClr>
              <a:buSzPts val="1200"/>
            </a:pPr>
            <a:endParaRPr dirty="0"/>
          </a:p>
        </p:txBody>
      </p:sp>
      <p:sp>
        <p:nvSpPr>
          <p:cNvPr id="1053" name="Google Shape;1053;p7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74</a:t>
            </a:fld>
            <a:endParaRPr sz="19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75: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9" name="Google Shape;1059;p7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cartes sont utilisées pour décrire ou montrer la distribution géographique des maladies, l'emplacement des populations, des cliniques, des laboratoires, des fermes, des ranchs, des sites d'exposition, etc.  Bien qu'il existe de nombreux types de cartes, les deux types les plus courants sont les cartes ponctuelles et les cartes de la région.  Sur les cartes ponctuelles, des symboles tels que des cercles, des X ou d'autres icônes sont utilisés pour représenter les cas de maladie ou d'autres événements.  La taille des cercles utilisés dans les cartes ponctuelles peut être proportionnelle au nombre de personnes malades, ce qui constitue une estimation de la charge de morbidité.  Sur les cartes régionales, l'ombrage ou la coloration des zones, telles que les districts, les provinces ou les pays, est utilisé pour représenter les variations du nombre de maladies ou des taux de morbidité.</a:t>
            </a:r>
            <a:endParaRPr lang="fr-FR" noProof="0" dirty="0"/>
          </a:p>
          <a:p>
            <a:pPr marL="0" indent="0">
              <a:spcBef>
                <a:spcPts val="1269"/>
              </a:spcBef>
              <a:buClr>
                <a:schemeClr val="dk1"/>
              </a:buClr>
              <a:buSzPts val="1200"/>
            </a:pPr>
            <a:endParaRPr dirty="0"/>
          </a:p>
        </p:txBody>
      </p:sp>
      <p:sp>
        <p:nvSpPr>
          <p:cNvPr id="1060" name="Google Shape;1060;p7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75</a:t>
            </a:fld>
            <a:endParaRPr sz="19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7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6" name="Google Shape;1066;p7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probablement de la carte la plus célèbre de santé publique.  Elle a été créée par John Snow, médecin et anesthésiste de la reine d'Angleterre, qui était également un épidémiologiste autodidacte.  Il a cartographié les lieux de résidence des personnes décédées du choléra lors d'une épidémie dans le quartier du Golden Square à Londres </a:t>
            </a:r>
            <a:r>
              <a:rPr lang="fr-FR" sz="1300">
                <a:latin typeface="Arial"/>
                <a:ea typeface="Arial"/>
                <a:cs typeface="Arial"/>
                <a:sym typeface="Arial"/>
              </a:rPr>
              <a:t>en 1854.  </a:t>
            </a:r>
            <a:r>
              <a:rPr lang="fr-FR" sz="1300" dirty="0">
                <a:latin typeface="Arial"/>
                <a:ea typeface="Arial"/>
                <a:cs typeface="Arial"/>
                <a:sym typeface="Arial"/>
              </a:rPr>
              <a:t>À l'époque, de nombreux scientifiques pensaient que le choléra se propageait par le « mauvais air », mais John Snow pensait que le choléra se propageait par l'eau. Il a donc repéré l'emplacement des pompes à eau du quartier et a constaté que les cas se concentraient autour de la pompe de Broad Street.  La poignée de la pompe a été enlevée et l'épidémie a pris fin.  </a:t>
            </a:r>
          </a:p>
          <a:p>
            <a:pPr marL="181240"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plupart des épidémiologistes considèrent cette enquête comme la naissance de l'épidémiologie de terrain !</a:t>
            </a:r>
            <a:endParaRPr lang="fr-FR" noProof="0" dirty="0"/>
          </a:p>
          <a:p>
            <a:pPr marL="0" indent="0">
              <a:spcBef>
                <a:spcPts val="1269"/>
              </a:spcBef>
              <a:buClr>
                <a:schemeClr val="dk1"/>
              </a:buClr>
              <a:buSzPts val="1200"/>
            </a:pPr>
            <a:endParaRPr dirty="0"/>
          </a:p>
        </p:txBody>
      </p:sp>
      <p:sp>
        <p:nvSpPr>
          <p:cNvPr id="1067" name="Google Shape;1067;p7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76</a:t>
            </a:fld>
            <a:endParaRPr sz="19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3"/>
        <p:cNvGrpSpPr/>
        <p:nvPr/>
      </p:nvGrpSpPr>
      <p:grpSpPr>
        <a:xfrm>
          <a:off x="0" y="0"/>
          <a:ext cx="0" cy="0"/>
          <a:chOff x="0" y="0"/>
          <a:chExt cx="0" cy="0"/>
        </a:xfrm>
      </p:grpSpPr>
      <p:sp>
        <p:nvSpPr>
          <p:cNvPr id="1074" name="Google Shape;1074;p77: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5" name="Google Shape;1075;p7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spcBef>
                <a:spcPts val="1269"/>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d'une carte géographique qui montre la distribution des cas de peste à Madagascar pendant l'épidémie de peste de 2017.  Notez que l'intensité de la coloration reflète le nombre de cas par zone géographique ; les couleurs claires reflètent moins de cas de peste, et les couleurs foncées reflètent plus de cas de peste. De plus, en haut à droite de cette figure se trouve une carte plus petite montrant l'emplacement de Madagascar (</a:t>
            </a:r>
            <a:r>
              <a:rPr lang="fr-FR" sz="1300" i="1" dirty="0">
                <a:latin typeface="Arial"/>
                <a:ea typeface="Arial"/>
                <a:cs typeface="Arial"/>
                <a:sym typeface="Arial"/>
              </a:rPr>
              <a:t>couleur rouge</a:t>
            </a:r>
            <a:r>
              <a:rPr lang="fr-FR" sz="1300" dirty="0">
                <a:latin typeface="Arial"/>
                <a:ea typeface="Arial"/>
                <a:cs typeface="Arial"/>
                <a:sym typeface="Arial"/>
              </a:rPr>
              <a:t>) au large de la côte sud-est de l'Afrique.</a:t>
            </a:r>
            <a:endParaRPr lang="fr-FR" noProof="0" dirty="0"/>
          </a:p>
          <a:p>
            <a:pPr marL="0" indent="0">
              <a:spcBef>
                <a:spcPts val="634"/>
              </a:spcBef>
              <a:buClr>
                <a:schemeClr val="dk1"/>
              </a:buClr>
              <a:buSzPts val="1200"/>
            </a:pPr>
            <a:endParaRPr dirty="0"/>
          </a:p>
        </p:txBody>
      </p:sp>
      <p:sp>
        <p:nvSpPr>
          <p:cNvPr id="1076" name="Google Shape;1076;p7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77</a:t>
            </a:fld>
            <a:endParaRPr sz="19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7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4" name="Google Shape;1194;p7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buClr>
                <a:schemeClr val="dk1"/>
              </a:buClr>
              <a:buSzPts val="1200"/>
            </a:pPr>
            <a:endParaRPr lang="fr-FR" sz="1300" i="1"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présentation des données sous forme de tableaux, de graphiques et de cartes fait partie de la phase de compilation et d'analyse du cycle de surveillance.  Dans le cas des systèmes de surveillance </a:t>
            </a:r>
            <a:r>
              <a:rPr lang="fr-FR" noProof="0" dirty="0">
                <a:latin typeface="Arial"/>
                <a:ea typeface="Arial"/>
                <a:cs typeface="Arial"/>
                <a:sym typeface="Arial"/>
              </a:rPr>
              <a:t>Une Seule Santé</a:t>
            </a:r>
            <a:r>
              <a:rPr lang="fr-FR" sz="1300" dirty="0">
                <a:latin typeface="Arial"/>
                <a:ea typeface="Arial"/>
                <a:cs typeface="Arial"/>
                <a:sym typeface="Arial"/>
              </a:rPr>
              <a:t>, où les données sont compilées à partir de plusieurs secteurs, ces analyses, graphiques et cartes peuvent être plus complexes, mais fournissent beaucoup plus de détails sur l'étendue réelle du problème de santé publique. L'intégration des concepts </a:t>
            </a:r>
            <a:r>
              <a:rPr lang="fr-FR" noProof="0" dirty="0">
                <a:latin typeface="Arial"/>
                <a:ea typeface="Arial"/>
                <a:cs typeface="Arial"/>
                <a:sym typeface="Arial"/>
              </a:rPr>
              <a:t>Une Seule Santé</a:t>
            </a:r>
            <a:r>
              <a:rPr lang="fr-FR" sz="1300" dirty="0">
                <a:latin typeface="Arial"/>
                <a:ea typeface="Arial"/>
                <a:cs typeface="Arial"/>
                <a:sym typeface="Arial"/>
              </a:rPr>
              <a:t> dans les données relatives aux événements sanitaires à l'interface h</a:t>
            </a:r>
            <a:r>
              <a:rPr lang="fr-FR" noProof="0" dirty="0">
                <a:latin typeface="Arial"/>
                <a:ea typeface="Arial"/>
                <a:cs typeface="Arial"/>
                <a:sym typeface="Arial"/>
              </a:rPr>
              <a:t>umain</a:t>
            </a:r>
            <a:r>
              <a:rPr lang="fr-FR" sz="1300" dirty="0">
                <a:latin typeface="Arial"/>
                <a:ea typeface="Arial"/>
                <a:cs typeface="Arial"/>
                <a:sym typeface="Arial"/>
              </a:rPr>
              <a:t>-animal-environnemental se justifie par le fait que les animaux peuvent être les sentinelles de maladies qui se manifestent ou se manifesteront dans les populations humaines, ou qu'ils peuvent être la source d'une infection humaine.</a:t>
            </a:r>
            <a:endParaRPr lang="fr-FR" noProof="0" dirty="0"/>
          </a:p>
          <a:p>
            <a:pPr marL="261791" indent="-181240">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À l'aide des exemples suivants, nous examinerons comment ces analyses peuvent être effectuées séparément ou ensemble pour présenter les données </a:t>
            </a:r>
            <a:r>
              <a:rPr lang="fr-FR" noProof="0" dirty="0">
                <a:latin typeface="Arial"/>
                <a:ea typeface="Arial"/>
                <a:cs typeface="Arial"/>
                <a:sym typeface="Arial"/>
              </a:rPr>
              <a:t>Une Seule Santé</a:t>
            </a:r>
            <a:r>
              <a:rPr lang="fr-FR" sz="1300" dirty="0">
                <a:latin typeface="Arial"/>
                <a:ea typeface="Arial"/>
                <a:cs typeface="Arial"/>
                <a:sym typeface="Arial"/>
              </a:rPr>
              <a:t>. </a:t>
            </a:r>
          </a:p>
        </p:txBody>
      </p:sp>
      <p:sp>
        <p:nvSpPr>
          <p:cNvPr id="1195" name="Google Shape;1195;p7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200"/>
            </a:pPr>
            <a:fld id="{00000000-1234-1234-1234-123412341234}" type="slidenum">
              <a:rPr lang="fr-FR" sz="1300">
                <a:latin typeface="Calibri"/>
                <a:ea typeface="Calibri"/>
                <a:cs typeface="Calibri"/>
                <a:sym typeface="Calibri"/>
              </a:rPr>
              <a:pPr algn="r">
                <a:buSzPts val="1200"/>
              </a:pPr>
              <a:t>78</a:t>
            </a:fld>
            <a:endParaRPr sz="1300">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79: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9" name="Google Shape;1089;p7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maladie de l’anthrax (ou du charbon) est une maladie infectieuse causée par une bactérie à Gram positif en forme de bâtonnet, connue sous le nom de Bacillus anthracis.  L'anthrax se trouve naturellement dans le sol et affecte couramment les animaux domestiques et sauvages dans le monde entier.  Lorsqu'un animal infecté meurt, la bactérie se transforme en spores lorsqu'elle est exposée à l'oxygène. Par exemple, une carcasse d'animal infecté qui est découpée.</a:t>
            </a:r>
            <a:endParaRPr lang="fr-FR" sz="1300" b="1" dirty="0">
              <a:latin typeface="Arial"/>
              <a:ea typeface="Arial"/>
              <a:cs typeface="Arial"/>
              <a:sym typeface="Arial"/>
            </a:endParaRPr>
          </a:p>
          <a:p>
            <a:pPr marL="261791" indent="-181240">
              <a:lnSpc>
                <a:spcPct val="115000"/>
              </a:lnSpc>
              <a:spcBef>
                <a:spcPts val="634"/>
              </a:spcBef>
              <a:buClr>
                <a:schemeClr val="dk1"/>
              </a:buClr>
              <a:buSzPts val="1200"/>
              <a:buFont typeface="Wingdings" panose="05000000000000000000" pitchFamily="2" charset="2"/>
              <a:buChar char="§"/>
            </a:pPr>
            <a:endParaRPr lang="fr-FR" sz="1300" b="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dirty="0">
                <a:latin typeface="Arial"/>
                <a:ea typeface="Arial"/>
                <a:cs typeface="Arial"/>
                <a:sym typeface="Arial"/>
              </a:rPr>
              <a:t> :  Les humains sont infectés par le charbon en consommant des produits animaux contaminés, en buvant de l'eau contaminée par des spores, en inhalant des spores et en laissant les spores pénétrer dans les plaies. Par exemple, lorsqu'un animal infecté par la bactérie est ouvert, la bactérie se transforme en spores.</a:t>
            </a:r>
          </a:p>
          <a:p>
            <a:pPr marL="0" indent="0">
              <a:lnSpc>
                <a:spcPct val="115000"/>
              </a:lnSpc>
              <a:spcBef>
                <a:spcPts val="1269"/>
              </a:spcBef>
              <a:buClr>
                <a:schemeClr val="dk1"/>
              </a:buClr>
              <a:buSzPts val="1800"/>
            </a:pPr>
            <a:endParaRPr sz="1900" dirty="0">
              <a:latin typeface="Times New Roman"/>
              <a:ea typeface="Times New Roman"/>
              <a:cs typeface="Times New Roman"/>
              <a:sym typeface="Times New Roman"/>
            </a:endParaRPr>
          </a:p>
          <a:p>
            <a:pPr marL="0" indent="0">
              <a:lnSpc>
                <a:spcPct val="115000"/>
              </a:lnSpc>
              <a:spcBef>
                <a:spcPts val="1269"/>
              </a:spcBef>
              <a:buClr>
                <a:schemeClr val="dk1"/>
              </a:buClr>
              <a:buSzPts val="1800"/>
            </a:pPr>
            <a:endParaRPr sz="1900" dirty="0">
              <a:latin typeface="Times New Roman"/>
              <a:ea typeface="Times New Roman"/>
              <a:cs typeface="Times New Roman"/>
              <a:sym typeface="Times New Roman"/>
            </a:endParaRPr>
          </a:p>
          <a:p>
            <a:pPr marL="0" indent="0">
              <a:lnSpc>
                <a:spcPct val="115000"/>
              </a:lnSpc>
              <a:spcBef>
                <a:spcPts val="1269"/>
              </a:spcBef>
              <a:buClr>
                <a:schemeClr val="dk1"/>
              </a:buClr>
              <a:buSzPts val="1800"/>
            </a:pPr>
            <a:endParaRPr sz="1900" dirty="0">
              <a:latin typeface="Times New Roman"/>
              <a:ea typeface="Times New Roman"/>
              <a:cs typeface="Times New Roman"/>
              <a:sym typeface="Times New Roman"/>
            </a:endParaRPr>
          </a:p>
          <a:p>
            <a:pPr marL="0" indent="0">
              <a:spcBef>
                <a:spcPts val="1269"/>
              </a:spcBef>
              <a:buClr>
                <a:schemeClr val="dk1"/>
              </a:buClr>
              <a:buSzPts val="1200"/>
            </a:pPr>
            <a:endParaRPr dirty="0"/>
          </a:p>
        </p:txBody>
      </p:sp>
      <p:sp>
        <p:nvSpPr>
          <p:cNvPr id="1090" name="Google Shape;1090;p7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79</a:t>
            </a:fld>
            <a:endParaRPr sz="19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b="1" noProof="0" dirty="0">
                <a:solidFill>
                  <a:schemeClr val="tx1"/>
                </a:solidFill>
                <a:latin typeface="Arial"/>
                <a:ea typeface="Arial"/>
                <a:cs typeface="Arial"/>
                <a:sym typeface="Arial"/>
              </a:rPr>
              <a:t>Notes de l'instructeur :</a:t>
            </a:r>
            <a:endParaRPr lang="fr-FR" noProof="0" dirty="0">
              <a:solidFill>
                <a:schemeClr val="tx1"/>
              </a:solidFill>
              <a:latin typeface="Arial"/>
              <a:ea typeface="Arial"/>
              <a:cs typeface="Arial"/>
              <a:sym typeface="Arial"/>
            </a:endParaRPr>
          </a:p>
          <a:p>
            <a:pPr marL="0" indent="0">
              <a:buClr>
                <a:schemeClr val="dk1"/>
              </a:buClr>
              <a:buSzPts val="1200"/>
            </a:pPr>
            <a:endParaRPr lang="fr-FR" noProof="0"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sz="1300" b="1" u="sng" dirty="0">
                <a:solidFill>
                  <a:schemeClr val="tx1"/>
                </a:solidFill>
                <a:latin typeface="Arial"/>
                <a:ea typeface="Arial"/>
                <a:cs typeface="Arial"/>
                <a:sym typeface="Arial"/>
              </a:rPr>
              <a:t>Dites</a:t>
            </a:r>
            <a:r>
              <a:rPr lang="fr-FR" sz="1300" b="1" dirty="0">
                <a:solidFill>
                  <a:schemeClr val="tx1"/>
                </a:solidFill>
                <a:latin typeface="Arial"/>
                <a:ea typeface="Arial"/>
                <a:cs typeface="Arial"/>
                <a:sym typeface="Arial"/>
              </a:rPr>
              <a:t> : </a:t>
            </a:r>
            <a:r>
              <a:rPr lang="fr-FR" noProof="0" dirty="0">
                <a:solidFill>
                  <a:schemeClr val="tx1"/>
                </a:solidFill>
                <a:latin typeface="Arial"/>
                <a:ea typeface="Arial"/>
                <a:cs typeface="Arial"/>
                <a:sym typeface="Arial"/>
              </a:rPr>
              <a:t>Cet ensemble de données montre six cas de patients malades. </a:t>
            </a:r>
            <a:endParaRPr lang="fr-FR" noProof="0" dirty="0">
              <a:solidFill>
                <a:schemeClr val="tx1"/>
              </a:solidFill>
            </a:endParaRPr>
          </a:p>
          <a:p>
            <a:pPr marL="261791" indent="-181240">
              <a:buClr>
                <a:schemeClr val="dk1"/>
              </a:buClr>
              <a:buSzPts val="1200"/>
              <a:buFont typeface="Wingdings" panose="05000000000000000000" pitchFamily="2" charset="2"/>
              <a:buChar char="§"/>
            </a:pPr>
            <a:endParaRPr lang="fr-FR" noProof="0"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i="0" u="sng" noProof="0" dirty="0">
                <a:solidFill>
                  <a:schemeClr val="tx1"/>
                </a:solidFill>
                <a:latin typeface="Arial"/>
                <a:ea typeface="Arial"/>
                <a:cs typeface="Arial"/>
                <a:sym typeface="Arial"/>
              </a:rPr>
              <a:t>Posez la question</a:t>
            </a:r>
            <a:r>
              <a:rPr lang="fr-FR" b="1" i="0" u="none" noProof="0" dirty="0">
                <a:solidFill>
                  <a:schemeClr val="tx1"/>
                </a:solidFill>
                <a:latin typeface="Arial"/>
                <a:ea typeface="Arial"/>
                <a:cs typeface="Arial"/>
                <a:sym typeface="Arial"/>
              </a:rPr>
              <a:t> : </a:t>
            </a:r>
            <a:r>
              <a:rPr lang="fr-FR" b="0" i="0" noProof="0" dirty="0">
                <a:solidFill>
                  <a:schemeClr val="tx1"/>
                </a:solidFill>
                <a:latin typeface="Arial"/>
                <a:ea typeface="Arial"/>
                <a:cs typeface="Arial"/>
                <a:sym typeface="Arial"/>
              </a:rPr>
              <a:t>Pouvez-vous examiner l'ensemble des données et vous faire une idée de la répartition par âge et par sexe de ces cas ? </a:t>
            </a:r>
            <a:endParaRPr lang="fr-FR" noProof="0" dirty="0">
              <a:solidFill>
                <a:schemeClr val="tx1"/>
              </a:solidFill>
              <a:latin typeface="Arial"/>
              <a:ea typeface="Arial"/>
              <a:cs typeface="Arial"/>
              <a:sym typeface="Arial"/>
            </a:endParaRPr>
          </a:p>
          <a:p>
            <a:pPr marL="342342" indent="-181240">
              <a:buClr>
                <a:schemeClr val="dk1"/>
              </a:buClr>
              <a:buSzPts val="1200"/>
              <a:buFont typeface="Wingdings" panose="05000000000000000000" pitchFamily="2" charset="2"/>
              <a:buChar char="§"/>
            </a:pPr>
            <a:endParaRPr lang="fr-FR" sz="1300" b="1" u="sng" dirty="0">
              <a:solidFill>
                <a:schemeClr val="tx1"/>
              </a:solidFill>
              <a:latin typeface="Arial"/>
              <a:ea typeface="Arial"/>
              <a:cs typeface="Arial"/>
              <a:sym typeface="Arial"/>
            </a:endParaRPr>
          </a:p>
          <a:p>
            <a:pPr marL="181240" indent="-181240">
              <a:buClr>
                <a:schemeClr val="dk1"/>
              </a:buClr>
              <a:buSzPts val="1200"/>
              <a:buFont typeface="Wingdings" panose="05000000000000000000" pitchFamily="2" charset="2"/>
              <a:buChar char="§"/>
            </a:pPr>
            <a:r>
              <a:rPr lang="fr-FR" b="1" u="sng" noProof="0" dirty="0">
                <a:solidFill>
                  <a:schemeClr val="tx1"/>
                </a:solidFill>
                <a:latin typeface="Arial"/>
                <a:ea typeface="Arial"/>
                <a:cs typeface="Arial"/>
                <a:sym typeface="Arial"/>
              </a:rPr>
              <a:t>Remerciez</a:t>
            </a:r>
            <a:r>
              <a:rPr lang="fr-FR" b="0" u="none" noProof="0" dirty="0">
                <a:solidFill>
                  <a:schemeClr val="tx1"/>
                </a:solidFill>
                <a:latin typeface="Arial"/>
                <a:ea typeface="Arial"/>
                <a:cs typeface="Arial"/>
                <a:sym typeface="Arial"/>
              </a:rPr>
              <a:t> les participants pour leurs réponses. </a:t>
            </a:r>
            <a:r>
              <a:rPr lang="fr-FR" sz="1300" dirty="0">
                <a:solidFill>
                  <a:schemeClr val="tx1"/>
                </a:solidFill>
                <a:latin typeface="Arial"/>
                <a:ea typeface="Arial"/>
                <a:cs typeface="Arial"/>
                <a:sym typeface="Arial"/>
              </a:rPr>
              <a:t>Renforcer la réponse correcte.  </a:t>
            </a:r>
            <a:r>
              <a:rPr lang="fr-FR" b="1" u="none" noProof="0" dirty="0">
                <a:solidFill>
                  <a:schemeClr val="tx1"/>
                </a:solidFill>
                <a:latin typeface="Arial"/>
                <a:ea typeface="Arial"/>
                <a:cs typeface="Arial"/>
                <a:sym typeface="Arial"/>
              </a:rPr>
              <a:t>Réponse </a:t>
            </a:r>
            <a:r>
              <a:rPr lang="fr-FR" b="1" noProof="0" dirty="0">
                <a:solidFill>
                  <a:schemeClr val="tx1"/>
                </a:solidFill>
                <a:latin typeface="Arial"/>
                <a:ea typeface="Arial"/>
                <a:cs typeface="Arial"/>
                <a:sym typeface="Arial"/>
              </a:rPr>
              <a:t>: </a:t>
            </a:r>
            <a:r>
              <a:rPr lang="fr-FR" b="0" i="1" noProof="0" dirty="0">
                <a:solidFill>
                  <a:schemeClr val="tx1"/>
                </a:solidFill>
                <a:latin typeface="Arial"/>
                <a:ea typeface="Arial"/>
                <a:cs typeface="Arial"/>
                <a:sym typeface="Arial"/>
              </a:rPr>
              <a:t>Oui, vous devriez être capable de traiter les informations de six cas (étendue 9-55 ans, 4 hommes, 2 femmes).</a:t>
            </a:r>
            <a:endParaRPr lang="fr-FR" noProof="0" dirty="0">
              <a:solidFill>
                <a:schemeClr val="tx1"/>
              </a:solidFill>
              <a:latin typeface="Arial"/>
              <a:ea typeface="Arial"/>
              <a:cs typeface="Arial"/>
              <a:sym typeface="Arial"/>
            </a:endParaRPr>
          </a:p>
          <a:p>
            <a:pPr marL="0" indent="0">
              <a:buClr>
                <a:schemeClr val="dk1"/>
              </a:buClr>
              <a:buSzPts val="1200"/>
            </a:pPr>
            <a:endParaRPr dirty="0">
              <a:solidFill>
                <a:srgbClr val="FF0000"/>
              </a:solidFill>
            </a:endParaRPr>
          </a:p>
        </p:txBody>
      </p:sp>
      <p:sp>
        <p:nvSpPr>
          <p:cNvPr id="334" name="Google Shape;334;p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a:t>
            </a:fld>
            <a:endParaRPr sz="19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6"/>
        <p:cNvGrpSpPr/>
        <p:nvPr/>
      </p:nvGrpSpPr>
      <p:grpSpPr>
        <a:xfrm>
          <a:off x="0" y="0"/>
          <a:ext cx="0" cy="0"/>
          <a:chOff x="0" y="0"/>
          <a:chExt cx="0" cy="0"/>
        </a:xfrm>
      </p:grpSpPr>
      <p:sp>
        <p:nvSpPr>
          <p:cNvPr id="1097" name="Google Shape;1097;p80:notes"/>
          <p:cNvSpPr>
            <a:spLocks noGrp="1" noRot="1" noChangeAspect="1"/>
          </p:cNvSpPr>
          <p:nvPr>
            <p:ph type="sldImg" idx="2"/>
          </p:nvPr>
        </p:nvSpPr>
        <p:spPr>
          <a:xfrm>
            <a:off x="487363" y="733425"/>
            <a:ext cx="6503987" cy="36591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8" name="Google Shape;1098;p80: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buClr>
                <a:schemeClr val="dk1"/>
              </a:buClr>
              <a:buSzPts val="1200"/>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La prévention chez les animaux peut être assurée par la vaccination systématique des animaux dans les zones endémiques et par l'élimination correcte des carcasses d'animaux. Il est important d'utiliser un équipement de protection lors de la manipulation des animaux et d'éviter de consommer des animaux malades ou morts. Enfin, lorsqu'on manipule des animaux ou des carcasses d'animaux, il faut toujours se laver soigneusement les mains !</a:t>
            </a:r>
          </a:p>
          <a:p>
            <a:pPr marL="0" indent="0">
              <a:spcBef>
                <a:spcPts val="1269"/>
              </a:spcBef>
              <a:buClr>
                <a:schemeClr val="dk1"/>
              </a:buClr>
              <a:buSzPts val="1200"/>
            </a:pPr>
            <a:endParaRPr dirty="0"/>
          </a:p>
        </p:txBody>
      </p:sp>
      <p:sp>
        <p:nvSpPr>
          <p:cNvPr id="1099" name="Google Shape;1099;p80: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80</a:t>
            </a:fld>
            <a:endParaRPr sz="190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6"/>
        <p:cNvGrpSpPr/>
        <p:nvPr/>
      </p:nvGrpSpPr>
      <p:grpSpPr>
        <a:xfrm>
          <a:off x="0" y="0"/>
          <a:ext cx="0" cy="0"/>
          <a:chOff x="0" y="0"/>
          <a:chExt cx="0" cy="0"/>
        </a:xfrm>
      </p:grpSpPr>
      <p:sp>
        <p:nvSpPr>
          <p:cNvPr id="1107" name="Google Shape;1107;p8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8" name="Google Shape;1108;p81: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buClr>
                <a:schemeClr val="dk1"/>
              </a:buClr>
              <a:buSzPts val="1200"/>
            </a:pP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Dans ce tableau, nous voyons une comparaison des espèces touchées, de la localisation des flambées et de la saisonnalité des flambées d'anthrax sur 3 ans, de 2014 à 2017. </a:t>
            </a:r>
          </a:p>
          <a:p>
            <a:pPr marL="261791" indent="-181240">
              <a:lnSpc>
                <a:spcPct val="115000"/>
              </a:lnSpc>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Est-ce la meilleure façon d'afficher ces données ?</a:t>
            </a:r>
            <a:endParaRPr lang="fr-FR" noProof="0" dirty="0"/>
          </a:p>
          <a:p>
            <a:pPr marL="261791" indent="-181240">
              <a:lnSpc>
                <a:spcPct val="115000"/>
              </a:lnSpc>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Il s'agit d'une présentation concise, mais étant donné qu'il y a une composante géographique, une carte pourrait être une meilleure façon de présenter les données. </a:t>
            </a:r>
          </a:p>
          <a:p>
            <a:pPr marL="0" indent="0">
              <a:lnSpc>
                <a:spcPct val="115000"/>
              </a:lnSpc>
              <a:spcBef>
                <a:spcPts val="1269"/>
              </a:spcBef>
              <a:buClr>
                <a:schemeClr val="dk1"/>
              </a:buClr>
              <a:buSzPts val="1200"/>
            </a:pPr>
            <a:endParaRPr lang="fr-FR" sz="1300" i="1" dirty="0">
              <a:latin typeface="Arial"/>
              <a:ea typeface="Arial"/>
              <a:cs typeface="Arial"/>
              <a:sym typeface="Arial"/>
            </a:endParaRPr>
          </a:p>
          <a:p>
            <a:pPr marL="181240" indent="-181240">
              <a:lnSpc>
                <a:spcPct val="115000"/>
              </a:lnSpc>
              <a:spcBef>
                <a:spcPts val="1269"/>
              </a:spcBef>
              <a:buClr>
                <a:schemeClr val="dk1"/>
              </a:buClr>
              <a:buSzPts val="1200"/>
              <a:buFont typeface="Noto Sans Symbols"/>
              <a:buChar char="❖"/>
            </a:pPr>
            <a:r>
              <a:rPr lang="fr-FR" sz="1300" b="1" i="1" dirty="0">
                <a:latin typeface="Arial"/>
                <a:ea typeface="Arial"/>
                <a:cs typeface="Arial"/>
                <a:sym typeface="Arial"/>
              </a:rPr>
              <a:t>Discutez avec les participants des améliorations proposées pour le tableau. </a:t>
            </a:r>
            <a:endParaRPr lang="fr-FR" noProof="0" dirty="0"/>
          </a:p>
          <a:p>
            <a:pPr marL="0" indent="0">
              <a:spcBef>
                <a:spcPts val="1269"/>
              </a:spcBef>
              <a:buClr>
                <a:schemeClr val="dk1"/>
              </a:buClr>
              <a:buSzPts val="1200"/>
            </a:pPr>
            <a:endParaRPr dirty="0"/>
          </a:p>
        </p:txBody>
      </p:sp>
      <p:sp>
        <p:nvSpPr>
          <p:cNvPr id="1109" name="Google Shape;1109;p81: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81</a:t>
            </a:fld>
            <a:endParaRPr sz="190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4"/>
        <p:cNvGrpSpPr/>
        <p:nvPr/>
      </p:nvGrpSpPr>
      <p:grpSpPr>
        <a:xfrm>
          <a:off x="0" y="0"/>
          <a:ext cx="0" cy="0"/>
          <a:chOff x="0" y="0"/>
          <a:chExt cx="0" cy="0"/>
        </a:xfrm>
      </p:grpSpPr>
      <p:sp>
        <p:nvSpPr>
          <p:cNvPr id="1115" name="Google Shape;1115;p8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6" name="Google Shape;1116;p82: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Ce tableau montre la répartition des cas d'anthrax cutané humain dans les districts étudiés de deux régions de Tanzanie. Le nombre de cas couvre la période 2006-2016. </a:t>
            </a:r>
          </a:p>
          <a:p>
            <a:pPr marL="80551" indent="0">
              <a:lnSpc>
                <a:spcPct val="115000"/>
              </a:lnSpc>
              <a:spcBef>
                <a:spcPts val="634"/>
              </a:spcBef>
              <a:buClr>
                <a:schemeClr val="dk1"/>
              </a:buClr>
              <a:buSzPts val="1200"/>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Comment pourriez-vous améliorer ce tableau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Réponses possibles : </a:t>
            </a:r>
            <a:r>
              <a:rPr lang="fr-FR" sz="1300" i="1" dirty="0">
                <a:latin typeface="Arial"/>
                <a:ea typeface="Arial"/>
                <a:cs typeface="Arial"/>
                <a:sym typeface="Arial"/>
              </a:rPr>
              <a:t>Ajouter des données par année pour voir si les cas dans les régions où un grand nombre de cas sont signalés sont dus à des épidémies ou sont constamment élevés ; comparer les cas humains aux données sur les animaux, les flambées, etc. </a:t>
            </a:r>
          </a:p>
          <a:p>
            <a:pPr marL="0" indent="0">
              <a:spcBef>
                <a:spcPts val="1269"/>
              </a:spcBef>
              <a:buClr>
                <a:schemeClr val="dk1"/>
              </a:buClr>
              <a:buSzPts val="1200"/>
            </a:pPr>
            <a:endParaRPr dirty="0"/>
          </a:p>
        </p:txBody>
      </p:sp>
      <p:sp>
        <p:nvSpPr>
          <p:cNvPr id="1117" name="Google Shape;1117;p82: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82</a:t>
            </a:fld>
            <a:endParaRPr sz="19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8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5" name="Google Shape;1125;p83: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a:t>
            </a:r>
            <a:r>
              <a:rPr lang="fr-FR" sz="1300" dirty="0">
                <a:latin typeface="Arial"/>
                <a:ea typeface="Arial"/>
                <a:cs typeface="Arial"/>
                <a:sym typeface="Arial"/>
              </a:rPr>
              <a:t> que ce graphique montre la distribution des cas d'anthrax dans le bétail au cours d'une étude de deux ans en Géorgie. </a:t>
            </a:r>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 </a:t>
            </a:r>
            <a:r>
              <a:rPr lang="fr-FR" sz="1300" dirty="0">
                <a:latin typeface="Arial"/>
                <a:ea typeface="Arial"/>
                <a:cs typeface="Arial"/>
                <a:sym typeface="Arial"/>
              </a:rPr>
              <a:t>De quel type de graphique s'agit-il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Accuser réception</a:t>
            </a:r>
            <a:r>
              <a:rPr lang="fr-FR" sz="1300" b="1" dirty="0">
                <a:latin typeface="Arial"/>
                <a:ea typeface="Arial"/>
                <a:cs typeface="Arial"/>
                <a:sym typeface="Arial"/>
              </a:rPr>
              <a:t> </a:t>
            </a:r>
            <a:r>
              <a:rPr lang="fr-FR" sz="1300" dirty="0">
                <a:latin typeface="Arial"/>
                <a:ea typeface="Arial"/>
                <a:cs typeface="Arial"/>
                <a:sym typeface="Arial"/>
              </a:rPr>
              <a:t>de la (des) réponse(s).  </a:t>
            </a:r>
            <a:r>
              <a:rPr lang="fr-FR" sz="1300" b="1" dirty="0">
                <a:latin typeface="Arial"/>
                <a:ea typeface="Arial"/>
                <a:cs typeface="Arial"/>
                <a:sym typeface="Arial"/>
              </a:rPr>
              <a:t>Réponse : </a:t>
            </a:r>
            <a:r>
              <a:rPr lang="fr-FR" sz="1300" i="1" dirty="0">
                <a:latin typeface="Arial"/>
                <a:ea typeface="Arial"/>
                <a:cs typeface="Arial"/>
                <a:sym typeface="Arial"/>
              </a:rPr>
              <a:t>Diagramme à barres empilées.</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i="1"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 est l'avantage de présenter ces données sous la forme d'un diagramme à barres empilées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b="1" dirty="0">
                <a:latin typeface="Arial"/>
                <a:ea typeface="Arial"/>
                <a:cs typeface="Arial"/>
                <a:sym typeface="Arial"/>
              </a:rPr>
              <a:t> </a:t>
            </a:r>
            <a:r>
              <a:rPr lang="fr-FR" sz="1300" dirty="0">
                <a:latin typeface="Arial"/>
                <a:ea typeface="Arial"/>
                <a:cs typeface="Arial"/>
                <a:sym typeface="Arial"/>
              </a:rPr>
              <a:t>de la (des) réponse(s). </a:t>
            </a:r>
            <a:r>
              <a:rPr lang="fr-FR" sz="1300" b="1" dirty="0">
                <a:latin typeface="Arial"/>
                <a:ea typeface="Arial"/>
                <a:cs typeface="Arial"/>
                <a:sym typeface="Arial"/>
              </a:rPr>
              <a:t>Réponse : </a:t>
            </a:r>
            <a:r>
              <a:rPr lang="fr-FR" sz="1300" i="1" dirty="0">
                <a:latin typeface="Arial"/>
                <a:ea typeface="Arial"/>
                <a:cs typeface="Arial"/>
                <a:sym typeface="Arial"/>
              </a:rPr>
              <a:t>Les données mensuelles et annuelles peuvent être présentées ensemble. </a:t>
            </a:r>
            <a:endParaRPr lang="fr-FR" b="0" i="1" noProof="0" dirty="0">
              <a:latin typeface="Arial"/>
              <a:ea typeface="Arial"/>
              <a:cs typeface="Arial"/>
              <a:sym typeface="Arial"/>
            </a:endParaRPr>
          </a:p>
          <a:p>
            <a:pPr marL="0" indent="0">
              <a:spcBef>
                <a:spcPts val="1269"/>
              </a:spcBef>
              <a:buClr>
                <a:schemeClr val="dk1"/>
              </a:buClr>
              <a:buSzPts val="1200"/>
            </a:pPr>
            <a:endParaRPr dirty="0"/>
          </a:p>
        </p:txBody>
      </p:sp>
      <p:sp>
        <p:nvSpPr>
          <p:cNvPr id="1126" name="Google Shape;1126;p83: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83</a:t>
            </a:fld>
            <a:endParaRPr sz="190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Google Shape;1136;p8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7" name="Google Shape;1137;p8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 graphique montre la courbe épidémique des cas humains lors de l'épidémie d'anthrax au Zimbabwe.</a:t>
            </a:r>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Quand le nombre de cas humains a-t-il atteint son maximum ?</a:t>
            </a:r>
            <a:endParaRPr lang="fr-FR" noProof="0" dirty="0"/>
          </a:p>
          <a:p>
            <a:pPr marL="261791" indent="-181240">
              <a:lnSpc>
                <a:spcPct val="115000"/>
              </a:lnSpc>
              <a:spcBef>
                <a:spcPts val="634"/>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634"/>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b="1" u="none" noProof="0" dirty="0">
                <a:latin typeface="Arial"/>
                <a:ea typeface="Arial"/>
                <a:cs typeface="Arial"/>
                <a:sym typeface="Arial"/>
              </a:rPr>
              <a:t> </a:t>
            </a:r>
            <a:r>
              <a:rPr lang="fr-FR" sz="1300" dirty="0">
                <a:latin typeface="Arial"/>
                <a:ea typeface="Arial"/>
                <a:cs typeface="Arial"/>
                <a:sym typeface="Arial"/>
              </a:rPr>
              <a:t>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L'histogramme montre que les cas humains ont atteint un pic au cours de la première semaine de 2014. </a:t>
            </a:r>
          </a:p>
          <a:p>
            <a:pPr marL="664546"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Les annotations montrent les dates des événements rapportés par le département vétérinaire afin de les comparer avec la courbe épidémique. </a:t>
            </a:r>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Quel(s) événement(s) a (ont) pu entraîner la diminution du nombre de cas humains ?</a:t>
            </a:r>
            <a:endParaRPr lang="fr-FR" noProof="0" dirty="0"/>
          </a:p>
          <a:p>
            <a:pPr marL="261791" indent="-181240">
              <a:lnSpc>
                <a:spcPct val="115000"/>
              </a:lnSpc>
              <a:spcBef>
                <a:spcPts val="1269"/>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sz="1300" dirty="0">
                <a:latin typeface="Arial"/>
                <a:ea typeface="Arial"/>
                <a:cs typeface="Arial"/>
                <a:sym typeface="Arial"/>
              </a:rPr>
              <a:t> les participants pour leurs réponses. </a:t>
            </a:r>
            <a:r>
              <a:rPr lang="fr-FR" sz="1300" b="1" dirty="0">
                <a:latin typeface="Arial"/>
                <a:ea typeface="Arial"/>
                <a:cs typeface="Arial"/>
                <a:sym typeface="Arial"/>
              </a:rPr>
              <a:t>Réponse : </a:t>
            </a:r>
            <a:r>
              <a:rPr lang="fr-FR" sz="1300" i="1" dirty="0">
                <a:latin typeface="Arial"/>
                <a:ea typeface="Arial"/>
                <a:cs typeface="Arial"/>
                <a:sym typeface="Arial"/>
              </a:rPr>
              <a:t>La vaccination des bovins contre la maladie du charbon a débuté la semaine du 18 décembre 2014. D'autres mesures préventives peuvent également avoir été mises en œuvre.</a:t>
            </a:r>
          </a:p>
          <a:p>
            <a:pPr marL="0" indent="0">
              <a:spcBef>
                <a:spcPts val="1269"/>
              </a:spcBef>
              <a:buClr>
                <a:schemeClr val="dk1"/>
              </a:buClr>
              <a:buSzPts val="1200"/>
            </a:pPr>
            <a:endParaRPr dirty="0"/>
          </a:p>
        </p:txBody>
      </p:sp>
      <p:sp>
        <p:nvSpPr>
          <p:cNvPr id="1138" name="Google Shape;1138;p8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84</a:t>
            </a:fld>
            <a:endParaRPr sz="190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p8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4" name="Google Shape;1164;p85: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181240" indent="-100689">
              <a:lnSpc>
                <a:spcPct val="115000"/>
              </a:lnSpc>
              <a:spcBef>
                <a:spcPts val="1903"/>
              </a:spcBef>
              <a:buClr>
                <a:schemeClr val="dk1"/>
              </a:buClr>
              <a:buSzPts val="1200"/>
            </a:pPr>
            <a:endParaRPr lang="fr-FR" sz="1300" b="1"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Cette carte montre les mêmes données que celles de la diapositive 69, présentées sous forme de tableau. La composante géographique est maintenant affichée sous forme de carte. Cette figure contient une vue agrandie des districts affectés, la légende code en couleur le nombre de cas par intervalles, et une carte plus petite représente l'emplacement des districts en Tanzanie. </a:t>
            </a:r>
          </a:p>
          <a:p>
            <a:pPr marL="0" indent="0">
              <a:spcBef>
                <a:spcPts val="1269"/>
              </a:spcBef>
              <a:buClr>
                <a:schemeClr val="dk1"/>
              </a:buClr>
              <a:buSzPts val="1200"/>
            </a:pPr>
            <a:endParaRPr dirty="0"/>
          </a:p>
        </p:txBody>
      </p:sp>
      <p:sp>
        <p:nvSpPr>
          <p:cNvPr id="1165" name="Google Shape;1165;p85: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85</a:t>
            </a:fld>
            <a:endParaRPr sz="190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p8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8" name="Google Shape;1178;p86: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800"/>
            </a:pPr>
            <a:r>
              <a:rPr lang="fr-FR" sz="1300" b="1" dirty="0">
                <a:latin typeface="Arial"/>
                <a:ea typeface="Arial"/>
                <a:cs typeface="Arial"/>
                <a:sym typeface="Arial"/>
              </a:rPr>
              <a:t>Notes de l'instructeur :</a:t>
            </a:r>
            <a:endParaRPr lang="fr-FR" sz="1300" dirty="0">
              <a:latin typeface="Arial"/>
              <a:ea typeface="Arial"/>
              <a:cs typeface="Arial"/>
              <a:sym typeface="Arial"/>
            </a:endParaRPr>
          </a:p>
          <a:p>
            <a:pPr marL="0" indent="0">
              <a:lnSpc>
                <a:spcPct val="115000"/>
              </a:lnSpc>
              <a:spcBef>
                <a:spcPts val="1269"/>
              </a:spcBef>
              <a:buClr>
                <a:schemeClr val="dk1"/>
              </a:buClr>
              <a:buSzPts val="1200"/>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Il s'agit d'une carte ponctuelle des cas d'anthrax humain survenus lors de l'épidémie de 2014 au Zimbabwe, qui a touché deux services. La zone touchée étant restreinte, une carte détaillée est utile pour identifier </a:t>
            </a:r>
            <a:r>
              <a:rPr lang="fr-FR" noProof="0" dirty="0">
                <a:latin typeface="Arial"/>
                <a:ea typeface="Arial"/>
                <a:cs typeface="Arial"/>
                <a:sym typeface="Arial"/>
              </a:rPr>
              <a:t>l’altitude</a:t>
            </a:r>
            <a:r>
              <a:rPr lang="fr-FR" sz="1300" dirty="0">
                <a:latin typeface="Arial"/>
                <a:ea typeface="Arial"/>
                <a:cs typeface="Arial"/>
                <a:sym typeface="Arial"/>
              </a:rPr>
              <a:t>, les villages, les routes et les plans d'eau qui peuvent être des facteurs de risque pour la distribution et la propagation des cas animaux. </a:t>
            </a:r>
          </a:p>
          <a:p>
            <a:pPr marL="0" indent="0">
              <a:spcBef>
                <a:spcPts val="1269"/>
              </a:spcBef>
              <a:buClr>
                <a:schemeClr val="dk1"/>
              </a:buClr>
              <a:buSzPts val="1200"/>
            </a:pPr>
            <a:endParaRPr dirty="0"/>
          </a:p>
        </p:txBody>
      </p:sp>
      <p:sp>
        <p:nvSpPr>
          <p:cNvPr id="1179" name="Google Shape;1179;p86: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86</a:t>
            </a:fld>
            <a:endParaRPr sz="190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8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7" name="Google Shape;1187;p87: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Arial"/>
                <a:ea typeface="Arial"/>
                <a:cs typeface="Arial"/>
                <a:sym typeface="Arial"/>
              </a:rPr>
              <a:t>Notes de l'instructeur :</a:t>
            </a:r>
          </a:p>
          <a:p>
            <a:pPr marL="181240" indent="-100689">
              <a:lnSpc>
                <a:spcPct val="115000"/>
              </a:lnSpc>
              <a:spcBef>
                <a:spcPts val="1903"/>
              </a:spcBef>
              <a:buClr>
                <a:schemeClr val="dk1"/>
              </a:buClr>
              <a:buSzPts val="1200"/>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dirty="0">
                <a:latin typeface="Arial"/>
                <a:ea typeface="Arial"/>
                <a:cs typeface="Arial"/>
                <a:sym typeface="Arial"/>
              </a:rPr>
              <a:t>Résumez chacun des points énumérés. Discutez-en si nécessaire.</a:t>
            </a:r>
            <a:endParaRPr lang="fr-FR" sz="1300" b="1" dirty="0">
              <a:latin typeface="Arial"/>
              <a:ea typeface="Arial"/>
              <a:cs typeface="Arial"/>
              <a:sym typeface="Arial"/>
            </a:endParaRPr>
          </a:p>
          <a:p>
            <a:pPr marL="0" indent="0">
              <a:spcBef>
                <a:spcPts val="634"/>
              </a:spcBef>
              <a:buClr>
                <a:schemeClr val="dk1"/>
              </a:buClr>
              <a:buSzPts val="1200"/>
            </a:pPr>
            <a:endParaRPr dirty="0"/>
          </a:p>
        </p:txBody>
      </p:sp>
      <p:sp>
        <p:nvSpPr>
          <p:cNvPr id="1188" name="Google Shape;1188;p87: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87</a:t>
            </a:fld>
            <a:endParaRPr sz="190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7"/>
        <p:cNvGrpSpPr/>
        <p:nvPr/>
      </p:nvGrpSpPr>
      <p:grpSpPr>
        <a:xfrm>
          <a:off x="0" y="0"/>
          <a:ext cx="0" cy="0"/>
          <a:chOff x="0" y="0"/>
          <a:chExt cx="0" cy="0"/>
        </a:xfrm>
      </p:grpSpPr>
      <p:sp>
        <p:nvSpPr>
          <p:cNvPr id="1208" name="Google Shape;1208;p8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9" name="Google Shape;1209;p88: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Arial"/>
                <a:ea typeface="Arial"/>
                <a:cs typeface="Arial"/>
                <a:sym typeface="Arial"/>
              </a:rPr>
              <a:t>Notes de l'instructeur :</a:t>
            </a:r>
          </a:p>
          <a:p>
            <a:pPr marL="181240" indent="-100689">
              <a:lnSpc>
                <a:spcPct val="115000"/>
              </a:lnSpc>
              <a:spcBef>
                <a:spcPts val="1903"/>
              </a:spcBef>
              <a:buClr>
                <a:schemeClr val="dk1"/>
              </a:buClr>
              <a:buSzPts val="1200"/>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Noto Sans Symbols"/>
              <a:buChar char="❖"/>
            </a:pPr>
            <a:r>
              <a:rPr lang="fr-FR" sz="1300" b="1" i="1" dirty="0">
                <a:latin typeface="Arial"/>
                <a:ea typeface="Arial"/>
                <a:cs typeface="Arial"/>
                <a:sym typeface="Arial"/>
              </a:rPr>
              <a:t>Résumez chacun des points énumérés. Discutez-en si nécessaire.</a:t>
            </a:r>
            <a:endParaRPr lang="fr-FR" sz="1300" b="1" dirty="0">
              <a:latin typeface="Arial"/>
              <a:ea typeface="Arial"/>
              <a:cs typeface="Arial"/>
              <a:sym typeface="Arial"/>
            </a:endParaRPr>
          </a:p>
          <a:p>
            <a:pPr marL="0" indent="0">
              <a:spcBef>
                <a:spcPts val="634"/>
              </a:spcBef>
              <a:buClr>
                <a:schemeClr val="dk1"/>
              </a:buClr>
              <a:buSzPts val="1200"/>
            </a:pPr>
            <a:endParaRPr dirty="0"/>
          </a:p>
        </p:txBody>
      </p:sp>
      <p:sp>
        <p:nvSpPr>
          <p:cNvPr id="1210" name="Google Shape;1210;p88: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88</a:t>
            </a:fld>
            <a:endParaRPr sz="190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p8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6" name="Google Shape;1216;p8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lnSpc>
                <a:spcPct val="115000"/>
              </a:lnSpc>
              <a:buClr>
                <a:schemeClr val="dk1"/>
              </a:buClr>
              <a:buSzPts val="1200"/>
            </a:pPr>
            <a:r>
              <a:rPr lang="fr-FR" sz="1300" b="1" dirty="0">
                <a:latin typeface="Arial"/>
                <a:ea typeface="Arial"/>
                <a:cs typeface="Arial"/>
                <a:sym typeface="Arial"/>
              </a:rPr>
              <a:t>Notes de l'instructeur :</a:t>
            </a:r>
            <a:endParaRPr lang="fr-FR" noProof="0" dirty="0"/>
          </a:p>
          <a:p>
            <a:pPr marL="0" indent="0">
              <a:lnSpc>
                <a:spcPct val="115000"/>
              </a:lnSpc>
              <a:spcBef>
                <a:spcPts val="1269"/>
              </a:spcBef>
            </a:pPr>
            <a:endParaRPr lang="fr-FR" sz="1300" dirty="0">
              <a:latin typeface="Arial"/>
              <a:ea typeface="Arial"/>
              <a:cs typeface="Arial"/>
              <a:sym typeface="Arial"/>
            </a:endParaRPr>
          </a:p>
          <a:p>
            <a:pPr marL="181240" indent="-181240">
              <a:lnSpc>
                <a:spcPct val="115000"/>
              </a:lnSpc>
              <a:spcBef>
                <a:spcPts val="1269"/>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a:t>
            </a:r>
            <a:r>
              <a:rPr lang="fr-FR" sz="1300" dirty="0">
                <a:latin typeface="Arial"/>
                <a:ea typeface="Arial"/>
                <a:cs typeface="Arial"/>
                <a:sym typeface="Arial"/>
              </a:rPr>
              <a:t>à un volontaire de lire les objectifs à haute voix.</a:t>
            </a:r>
            <a:endParaRPr lang="fr-FR" b="0" i="0" noProof="0" dirty="0"/>
          </a:p>
          <a:p>
            <a:pPr marL="181240" indent="-181240">
              <a:spcBef>
                <a:spcPts val="381"/>
              </a:spcBef>
              <a:buClr>
                <a:schemeClr val="dk1"/>
              </a:buClr>
              <a:buSzPts val="1200"/>
              <a:buFont typeface="Wingdings" panose="05000000000000000000" pitchFamily="2" charset="2"/>
              <a:buChar char="§"/>
            </a:pPr>
            <a:endParaRPr lang="fr-FR" sz="1300" b="1" i="1" dirty="0">
              <a:latin typeface="Arial"/>
              <a:ea typeface="Arial"/>
              <a:cs typeface="Arial"/>
              <a:sym typeface="Arial"/>
            </a:endParaRPr>
          </a:p>
          <a:p>
            <a:pPr marL="181240" indent="-181240">
              <a:spcBef>
                <a:spcPts val="381"/>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a:t>
            </a:r>
            <a:r>
              <a:rPr lang="fr-FR" sz="1300" dirty="0">
                <a:latin typeface="Arial"/>
                <a:ea typeface="Arial"/>
                <a:cs typeface="Arial"/>
                <a:sym typeface="Arial"/>
              </a:rPr>
              <a:t>si ces objectifs ont été traités de manière adéquate.</a:t>
            </a:r>
            <a:br>
              <a:rPr lang="fr-FR" sz="1300" dirty="0">
                <a:latin typeface="Arial"/>
                <a:ea typeface="Arial"/>
                <a:cs typeface="Arial"/>
                <a:sym typeface="Arial"/>
              </a:rPr>
            </a:br>
            <a:endParaRPr lang="fr-FR" sz="1300" dirty="0">
              <a:latin typeface="Arial"/>
              <a:ea typeface="Arial"/>
              <a:cs typeface="Arial"/>
              <a:sym typeface="Arial"/>
            </a:endParaRPr>
          </a:p>
          <a:p>
            <a:pPr marL="181240" indent="-181240">
              <a:spcBef>
                <a:spcPts val="381"/>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dirty="0">
                <a:latin typeface="Arial"/>
                <a:ea typeface="Arial"/>
                <a:cs typeface="Arial"/>
                <a:sym typeface="Arial"/>
              </a:rPr>
              <a:t> si des éclaircissements sont nécessaires.  </a:t>
            </a:r>
            <a:endParaRPr lang="fr-FR" noProof="0" dirty="0"/>
          </a:p>
          <a:p>
            <a:pPr marL="261791" indent="-181240">
              <a:spcBef>
                <a:spcPts val="381"/>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spcBef>
                <a:spcPts val="381"/>
              </a:spcBef>
              <a:buClr>
                <a:schemeClr val="dk1"/>
              </a:buClr>
              <a:buSzPts val="1200"/>
              <a:buFont typeface="Wingdings" panose="05000000000000000000" pitchFamily="2" charset="2"/>
              <a:buChar char="§"/>
            </a:pPr>
            <a:r>
              <a:rPr lang="fr-FR" sz="1300" b="1" u="sng" dirty="0">
                <a:latin typeface="Arial"/>
                <a:ea typeface="Arial"/>
                <a:cs typeface="Arial"/>
                <a:sym typeface="Arial"/>
              </a:rPr>
              <a:t>Répondez</a:t>
            </a:r>
            <a:r>
              <a:rPr lang="fr-FR" sz="1300" dirty="0">
                <a:latin typeface="Arial"/>
                <a:ea typeface="Arial"/>
                <a:cs typeface="Arial"/>
                <a:sym typeface="Arial"/>
              </a:rPr>
              <a:t> aux questions et clarifier, si nécessaire.</a:t>
            </a:r>
            <a:endParaRPr lang="fr-FR" sz="1300" b="1" i="1" u="sng" dirty="0">
              <a:latin typeface="Arial"/>
              <a:ea typeface="Arial"/>
              <a:cs typeface="Arial"/>
              <a:sym typeface="Arial"/>
            </a:endParaRPr>
          </a:p>
          <a:p>
            <a:pPr marL="0" indent="0"/>
            <a:endParaRPr dirty="0"/>
          </a:p>
        </p:txBody>
      </p:sp>
      <p:sp>
        <p:nvSpPr>
          <p:cNvPr id="1217" name="Google Shape;1217;p8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400"/>
            </a:pPr>
            <a:fld id="{00000000-1234-1234-1234-123412341234}" type="slidenum">
              <a:rPr lang="fr-FR"/>
              <a:pPr algn="r">
                <a:buSzPts val="1400"/>
              </a:pPr>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9: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Clr>
                <a:schemeClr val="dk1"/>
              </a:buClr>
              <a:buSzPts val="1200"/>
            </a:pPr>
            <a:r>
              <a:rPr lang="fr-FR" sz="1300" b="1" dirty="0">
                <a:latin typeface="Arial"/>
                <a:ea typeface="Arial"/>
                <a:cs typeface="Arial"/>
                <a:sym typeface="Arial"/>
              </a:rPr>
              <a:t>Notes de l'instructeur :</a:t>
            </a:r>
            <a:endParaRPr lang="fr-FR" noProof="0" dirty="0">
              <a:latin typeface="Arial"/>
              <a:ea typeface="Arial"/>
              <a:cs typeface="Arial"/>
              <a:sym typeface="Arial"/>
            </a:endParaRPr>
          </a:p>
          <a:p>
            <a:pPr marL="0" indent="0">
              <a:spcBef>
                <a:spcPts val="1903"/>
              </a:spcBef>
              <a:buClr>
                <a:schemeClr val="dk1"/>
              </a:buClr>
              <a:buSzPts val="1200"/>
            </a:pPr>
            <a:endParaRPr lang="fr-FR" sz="1300" b="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Et s'il y avait 40 cas ou plus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b="1" i="1"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Posez la question</a:t>
            </a:r>
            <a:r>
              <a:rPr lang="fr-FR" sz="1300" b="1" dirty="0">
                <a:latin typeface="Arial"/>
                <a:ea typeface="Arial"/>
                <a:cs typeface="Arial"/>
                <a:sym typeface="Arial"/>
              </a:rPr>
              <a:t> : </a:t>
            </a:r>
            <a:r>
              <a:rPr lang="fr-FR" sz="1300" dirty="0">
                <a:latin typeface="Arial"/>
                <a:ea typeface="Arial"/>
                <a:cs typeface="Arial"/>
                <a:sym typeface="Arial"/>
              </a:rPr>
              <a:t>Est-il possible de décrire à votre supérieur la répartition par âge et par sexe de ces cas en examinant rapidement ces données ?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b="1" u="sng" noProof="0" dirty="0">
                <a:latin typeface="Arial"/>
                <a:ea typeface="Arial"/>
                <a:cs typeface="Arial"/>
                <a:sym typeface="Arial"/>
              </a:rPr>
              <a:t>Remerciez</a:t>
            </a:r>
            <a:r>
              <a:rPr lang="fr-FR" b="1" u="none" noProof="0" dirty="0">
                <a:latin typeface="Arial"/>
                <a:ea typeface="Arial"/>
                <a:cs typeface="Arial"/>
                <a:sym typeface="Arial"/>
              </a:rPr>
              <a:t> </a:t>
            </a:r>
            <a:r>
              <a:rPr lang="fr-FR" b="0" u="none" noProof="0" dirty="0">
                <a:latin typeface="Arial"/>
                <a:ea typeface="Arial"/>
                <a:cs typeface="Arial"/>
                <a:sym typeface="Arial"/>
              </a:rPr>
              <a:t>les participants pour leurs réponses </a:t>
            </a:r>
            <a:r>
              <a:rPr lang="fr-FR" sz="1300" dirty="0">
                <a:latin typeface="Arial"/>
                <a:ea typeface="Arial"/>
                <a:cs typeface="Arial"/>
                <a:sym typeface="Arial"/>
              </a:rPr>
              <a:t>en renforçant la réponse correcte. </a:t>
            </a:r>
            <a:r>
              <a:rPr lang="fr-FR" sz="1300" b="1" dirty="0">
                <a:latin typeface="Arial"/>
                <a:ea typeface="Arial"/>
                <a:cs typeface="Arial"/>
                <a:sym typeface="Arial"/>
              </a:rPr>
              <a:t>Réponse </a:t>
            </a:r>
            <a:r>
              <a:rPr lang="fr-FR" sz="1300" dirty="0">
                <a:latin typeface="Arial"/>
                <a:ea typeface="Arial"/>
                <a:cs typeface="Arial"/>
                <a:sym typeface="Arial"/>
              </a:rPr>
              <a:t>: </a:t>
            </a:r>
            <a:r>
              <a:rPr lang="fr-FR" sz="1300" i="1" dirty="0">
                <a:latin typeface="Arial"/>
                <a:ea typeface="Arial"/>
                <a:cs typeface="Arial"/>
                <a:sym typeface="Arial"/>
              </a:rPr>
              <a:t>Non.</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u="sng"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Dites</a:t>
            </a:r>
            <a:r>
              <a:rPr lang="fr-FR" sz="1300" b="1" dirty="0">
                <a:latin typeface="Arial"/>
                <a:ea typeface="Arial"/>
                <a:cs typeface="Arial"/>
                <a:sym typeface="Arial"/>
              </a:rPr>
              <a:t> : </a:t>
            </a:r>
            <a:r>
              <a:rPr lang="fr-FR" sz="1300" dirty="0">
                <a:latin typeface="Arial"/>
                <a:ea typeface="Arial"/>
                <a:cs typeface="Arial"/>
                <a:sym typeface="Arial"/>
              </a:rPr>
              <a:t>Lorsqu'un ensemble de données comporte plus que quelques cas, nous avons besoin d'outils pour nous aider à organiser et à résumer les données. </a:t>
            </a:r>
            <a:endParaRPr lang="fr-FR" noProof="0" dirty="0">
              <a:latin typeface="Arial"/>
              <a:ea typeface="Arial"/>
              <a:cs typeface="Arial"/>
              <a:sym typeface="Arial"/>
            </a:endParaRPr>
          </a:p>
          <a:p>
            <a:pPr marL="342342" indent="-181240">
              <a:lnSpc>
                <a:spcPct val="115000"/>
              </a:lnSpc>
              <a:spcBef>
                <a:spcPts val="1903"/>
              </a:spcBef>
              <a:buClr>
                <a:schemeClr val="dk1"/>
              </a:buClr>
              <a:buSzPts val="1200"/>
              <a:buFont typeface="Wingdings" panose="05000000000000000000" pitchFamily="2" charset="2"/>
              <a:buChar char="§"/>
            </a:pPr>
            <a:endParaRPr lang="fr-FR" sz="1300" dirty="0">
              <a:latin typeface="Arial"/>
              <a:ea typeface="Arial"/>
              <a:cs typeface="Arial"/>
              <a:sym typeface="Arial"/>
            </a:endParaRPr>
          </a:p>
          <a:p>
            <a:pPr marL="181240" indent="-181240">
              <a:lnSpc>
                <a:spcPct val="115000"/>
              </a:lnSpc>
              <a:spcBef>
                <a:spcPts val="1903"/>
              </a:spcBef>
              <a:buClr>
                <a:schemeClr val="dk1"/>
              </a:buClr>
              <a:buSzPts val="1200"/>
              <a:buFont typeface="Wingdings" panose="05000000000000000000" pitchFamily="2" charset="2"/>
              <a:buChar char="§"/>
            </a:pPr>
            <a:r>
              <a:rPr lang="fr-FR" sz="1300" b="1" u="sng" dirty="0">
                <a:latin typeface="Arial"/>
                <a:ea typeface="Arial"/>
                <a:cs typeface="Arial"/>
                <a:sym typeface="Arial"/>
              </a:rPr>
              <a:t>Demandez</a:t>
            </a:r>
            <a:r>
              <a:rPr lang="fr-FR" sz="1300" b="1" dirty="0">
                <a:latin typeface="Arial"/>
                <a:ea typeface="Arial"/>
                <a:cs typeface="Arial"/>
                <a:sym typeface="Arial"/>
              </a:rPr>
              <a:t> </a:t>
            </a:r>
            <a:r>
              <a:rPr lang="fr-FR" sz="1300" dirty="0">
                <a:latin typeface="Arial"/>
                <a:ea typeface="Arial"/>
                <a:cs typeface="Arial"/>
                <a:sym typeface="Arial"/>
              </a:rPr>
              <a:t>s'il y a des questions avant de passer à la diapositive suivante.</a:t>
            </a:r>
          </a:p>
          <a:p>
            <a:pPr marL="0" indent="0">
              <a:spcBef>
                <a:spcPts val="634"/>
              </a:spcBef>
              <a:buClr>
                <a:schemeClr val="dk1"/>
              </a:buClr>
              <a:buSzPts val="1200"/>
            </a:pPr>
            <a:endParaRPr dirty="0"/>
          </a:p>
        </p:txBody>
      </p:sp>
      <p:sp>
        <p:nvSpPr>
          <p:cNvPr id="342" name="Google Shape;342;p9: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buSzPts val="1800"/>
            </a:pPr>
            <a:fld id="{00000000-1234-1234-1234-123412341234}" type="slidenum">
              <a:rPr lang="fr-FR" sz="1900"/>
              <a:pPr algn="r">
                <a:buSzPts val="1800"/>
              </a:pPr>
              <a:t>9</a:t>
            </a:fld>
            <a:endParaRPr sz="19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3"/>
        <p:cNvGrpSpPr/>
        <p:nvPr/>
      </p:nvGrpSpPr>
      <p:grpSpPr>
        <a:xfrm>
          <a:off x="0" y="0"/>
          <a:ext cx="0" cy="0"/>
          <a:chOff x="0" y="0"/>
          <a:chExt cx="0" cy="0"/>
        </a:xfrm>
      </p:grpSpPr>
      <p:sp>
        <p:nvSpPr>
          <p:cNvPr id="14" name="Google Shape;14;p91"/>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5" name="Google Shape;15;p91"/>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6" name="Google Shape;16;p91"/>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7" name="Google Shape;17;p91"/>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fr-FR" sz="2400" b="0" i="0" u="none" strike="noStrike" cap="none">
                <a:solidFill>
                  <a:schemeClr val="dk1"/>
                </a:solidFill>
                <a:latin typeface="Arial"/>
                <a:ea typeface="Arial"/>
                <a:cs typeface="Arial"/>
                <a:sym typeface="Arial"/>
              </a:rPr>
              <a:t>Version 3.0</a:t>
            </a:r>
            <a:endParaRPr sz="1400" b="0" i="0" u="none" strike="noStrike" cap="none">
              <a:solidFill>
                <a:srgbClr val="000000"/>
              </a:solidFill>
              <a:latin typeface="Arial"/>
              <a:ea typeface="Arial"/>
              <a:cs typeface="Arial"/>
              <a:sym typeface="Arial"/>
            </a:endParaRPr>
          </a:p>
        </p:txBody>
      </p:sp>
      <p:pic>
        <p:nvPicPr>
          <p:cNvPr id="18" name="Google Shape;18;p91"/>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9" name="Google Shape;19;p91"/>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0" name="Google Shape;20;p91"/>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rPr>
              <a:t>Approche Une Seule Santé</a:t>
            </a:r>
            <a:endParaRP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endParaRPr>
          </a:p>
        </p:txBody>
      </p:sp>
      <p:sp>
        <p:nvSpPr>
          <p:cNvPr id="21" name="Google Shape;21;p91"/>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 name="Google Shape;22;p9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3" name="Google Shape;23;p91"/>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4" name="Google Shape;24;p91"/>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88"/>
        <p:cNvGrpSpPr/>
        <p:nvPr/>
      </p:nvGrpSpPr>
      <p:grpSpPr>
        <a:xfrm>
          <a:off x="0" y="0"/>
          <a:ext cx="0" cy="0"/>
          <a:chOff x="0" y="0"/>
          <a:chExt cx="0" cy="0"/>
        </a:xfrm>
      </p:grpSpPr>
      <p:sp>
        <p:nvSpPr>
          <p:cNvPr id="89" name="Google Shape;89;p10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0" name="Google Shape;90;p10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1" name="Google Shape;91;p10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2" name="Google Shape;92;p10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93" name="Google Shape;93;p10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94" name="Google Shape;94;p100"/>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95" name="Google Shape;95;p100"/>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96"/>
        <p:cNvGrpSpPr/>
        <p:nvPr/>
      </p:nvGrpSpPr>
      <p:grpSpPr>
        <a:xfrm>
          <a:off x="0" y="0"/>
          <a:ext cx="0" cy="0"/>
          <a:chOff x="0" y="0"/>
          <a:chExt cx="0" cy="0"/>
        </a:xfrm>
      </p:grpSpPr>
      <p:sp>
        <p:nvSpPr>
          <p:cNvPr id="97" name="Google Shape;97;p101"/>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98" name="Google Shape;98;p101"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99" name="Google Shape;99;p10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0" name="Google Shape;100;p101"/>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fr-FR" sz="2800" b="0" i="0" u="none" strike="noStrike" cap="none">
                <a:solidFill>
                  <a:schemeClr val="dk1"/>
                </a:solidFill>
                <a:latin typeface="Arial"/>
                <a:ea typeface="Arial"/>
                <a:cs typeface="Arial"/>
                <a:sym typeface="Arial"/>
              </a:rPr>
              <a:t>Pour réaliser l'exercice,</a:t>
            </a:r>
            <a:br>
              <a:rPr lang="fr-FR" sz="2800" b="0" i="0" u="none" strike="noStrike" cap="none">
                <a:solidFill>
                  <a:schemeClr val="dk1"/>
                </a:solidFill>
                <a:latin typeface="Arial"/>
                <a:ea typeface="Arial"/>
                <a:cs typeface="Arial"/>
                <a:sym typeface="Arial"/>
              </a:rPr>
            </a:br>
            <a:r>
              <a:rPr lang="fr-FR" sz="2800" b="0" i="0" u="none" strike="noStrike" cap="none">
                <a:solidFill>
                  <a:schemeClr val="dk1"/>
                </a:solidFill>
                <a:latin typeface="Arial"/>
                <a:ea typeface="Arial"/>
                <a:cs typeface="Arial"/>
                <a:sym typeface="Arial"/>
              </a:rPr>
              <a:t>veuillez consulter le cahier d'exercices du participant.</a:t>
            </a:r>
            <a:endParaRPr sz="2800" b="0" i="0" u="none" strike="sngStrike" cap="none">
              <a:solidFill>
                <a:schemeClr val="dk1"/>
              </a:solidFill>
              <a:latin typeface="Arial"/>
              <a:ea typeface="Arial"/>
              <a:cs typeface="Arial"/>
              <a:sym typeface="Arial"/>
            </a:endParaRPr>
          </a:p>
        </p:txBody>
      </p:sp>
      <p:sp>
        <p:nvSpPr>
          <p:cNvPr id="101" name="Google Shape;101;p10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2" name="Google Shape;102;p10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03" name="Google Shape;103;p10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104"/>
        <p:cNvGrpSpPr/>
        <p:nvPr/>
      </p:nvGrpSpPr>
      <p:grpSpPr>
        <a:xfrm>
          <a:off x="0" y="0"/>
          <a:ext cx="0" cy="0"/>
          <a:chOff x="0" y="0"/>
          <a:chExt cx="0" cy="0"/>
        </a:xfrm>
      </p:grpSpPr>
      <p:pic>
        <p:nvPicPr>
          <p:cNvPr id="105" name="Google Shape;105;p102"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06" name="Google Shape;106;p10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7" name="Google Shape;107;p102"/>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8" name="Google Shape;108;p10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9" name="Google Shape;109;p10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10" name="Google Shape;110;p10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11" name="Google Shape;111;p102"/>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112"/>
        <p:cNvGrpSpPr/>
        <p:nvPr/>
      </p:nvGrpSpPr>
      <p:grpSpPr>
        <a:xfrm>
          <a:off x="0" y="0"/>
          <a:ext cx="0" cy="0"/>
          <a:chOff x="0" y="0"/>
          <a:chExt cx="0" cy="0"/>
        </a:xfrm>
      </p:grpSpPr>
      <p:sp>
        <p:nvSpPr>
          <p:cNvPr id="113" name="Google Shape;113;p10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4" name="Google Shape;114;p10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5" name="Google Shape;115;p10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6" name="Google Shape;116;p103"/>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7" name="Google Shape;117;p10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18" name="Google Shape;118;p10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19" name="Google Shape;119;p10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20"/>
        <p:cNvGrpSpPr/>
        <p:nvPr/>
      </p:nvGrpSpPr>
      <p:grpSpPr>
        <a:xfrm>
          <a:off x="0" y="0"/>
          <a:ext cx="0" cy="0"/>
          <a:chOff x="0" y="0"/>
          <a:chExt cx="0" cy="0"/>
        </a:xfrm>
      </p:grpSpPr>
      <p:sp>
        <p:nvSpPr>
          <p:cNvPr id="121" name="Google Shape;121;p104"/>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2" name="Google Shape;122;p104"/>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123" name="Google Shape;123;p104"/>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4" name="Google Shape;124;p104"/>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125" name="Google Shape;125;p104"/>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6" name="Google Shape;126;p10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7" name="Google Shape;127;p10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28" name="Google Shape;128;p104"/>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29" name="Google Shape;129;p104"/>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130"/>
        <p:cNvGrpSpPr/>
        <p:nvPr/>
      </p:nvGrpSpPr>
      <p:grpSpPr>
        <a:xfrm>
          <a:off x="0" y="0"/>
          <a:ext cx="0" cy="0"/>
          <a:chOff x="0" y="0"/>
          <a:chExt cx="0" cy="0"/>
        </a:xfrm>
      </p:grpSpPr>
      <p:sp>
        <p:nvSpPr>
          <p:cNvPr id="131" name="Google Shape;131;p10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2" name="Google Shape;132;p10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33" name="Google Shape;133;p105"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134" name="Google Shape;134;p10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5" name="Google Shape;135;p10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36" name="Google Shape;136;p10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37" name="Google Shape;137;p10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8"/>
        <p:cNvGrpSpPr/>
        <p:nvPr/>
      </p:nvGrpSpPr>
      <p:grpSpPr>
        <a:xfrm>
          <a:off x="0" y="0"/>
          <a:ext cx="0" cy="0"/>
          <a:chOff x="0" y="0"/>
          <a:chExt cx="0" cy="0"/>
        </a:xfrm>
      </p:grpSpPr>
      <p:sp>
        <p:nvSpPr>
          <p:cNvPr id="139" name="Google Shape;139;p106"/>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40" name="Google Shape;140;p106"/>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41" name="Google Shape;141;p106"/>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42" name="Google Shape;142;p106"/>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143" name="Google Shape;143;p106"/>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144" name="Google Shape;144;p106"/>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fr-FR" sz="2400" b="0" i="0" u="none" strike="noStrike" cap="none">
                <a:solidFill>
                  <a:schemeClr val="dk1"/>
                </a:solidFill>
                <a:latin typeface="Arial"/>
                <a:ea typeface="Arial"/>
                <a:cs typeface="Arial"/>
                <a:sym typeface="Arial"/>
              </a:rPr>
              <a:t>Version 3.0</a:t>
            </a:r>
            <a:endParaRPr sz="1400" b="0" i="0" u="none" strike="noStrike" cap="none">
              <a:solidFill>
                <a:srgbClr val="000000"/>
              </a:solidFill>
              <a:latin typeface="Arial"/>
              <a:ea typeface="Arial"/>
              <a:cs typeface="Arial"/>
              <a:sym typeface="Arial"/>
            </a:endParaRPr>
          </a:p>
        </p:txBody>
      </p:sp>
      <p:pic>
        <p:nvPicPr>
          <p:cNvPr id="145" name="Google Shape;145;p106"/>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146" name="Google Shape;146;p106"/>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147" name="Google Shape;147;p106"/>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8" name="Google Shape;148;p106"/>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49" name="Google Shape;149;p106"/>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50"/>
        <p:cNvGrpSpPr/>
        <p:nvPr/>
      </p:nvGrpSpPr>
      <p:grpSpPr>
        <a:xfrm>
          <a:off x="0" y="0"/>
          <a:ext cx="0" cy="0"/>
          <a:chOff x="0" y="0"/>
          <a:chExt cx="0" cy="0"/>
        </a:xfrm>
      </p:grpSpPr>
      <p:sp>
        <p:nvSpPr>
          <p:cNvPr id="151" name="Google Shape;151;p107"/>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52" name="Google Shape;152;p107"/>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53" name="Google Shape;153;p107"/>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54" name="Google Shape;154;p107"/>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fr-FR" sz="2400" b="0" i="0" u="none" strike="noStrike" cap="none">
                <a:solidFill>
                  <a:schemeClr val="dk1"/>
                </a:solidFill>
                <a:latin typeface="Arial"/>
                <a:ea typeface="Arial"/>
                <a:cs typeface="Arial"/>
                <a:sym typeface="Arial"/>
              </a:rPr>
              <a:t>Version 3.0</a:t>
            </a:r>
            <a:endParaRPr sz="1400" b="0" i="0" u="none" strike="noStrike" cap="none">
              <a:solidFill>
                <a:srgbClr val="000000"/>
              </a:solidFill>
              <a:latin typeface="Arial"/>
              <a:ea typeface="Arial"/>
              <a:cs typeface="Arial"/>
              <a:sym typeface="Arial"/>
            </a:endParaRPr>
          </a:p>
        </p:txBody>
      </p:sp>
      <p:pic>
        <p:nvPicPr>
          <p:cNvPr id="155" name="Google Shape;155;p107"/>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56" name="Google Shape;156;p107"/>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57" name="Google Shape;157;p107"/>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58" name="Google Shape;158;p107"/>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9" name="Google Shape;159;p107"/>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60" name="Google Shape;160;p107"/>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61" name="Google Shape;161;p107"/>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62"/>
        <p:cNvGrpSpPr/>
        <p:nvPr/>
      </p:nvGrpSpPr>
      <p:grpSpPr>
        <a:xfrm>
          <a:off x="0" y="0"/>
          <a:ext cx="0" cy="0"/>
          <a:chOff x="0" y="0"/>
          <a:chExt cx="0" cy="0"/>
        </a:xfrm>
      </p:grpSpPr>
      <p:sp>
        <p:nvSpPr>
          <p:cNvPr id="163" name="Google Shape;163;p108"/>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b="0" i="0" u="none" strike="noStrike" cap="none">
              <a:solidFill>
                <a:schemeClr val="dk1"/>
              </a:solidFill>
              <a:latin typeface="Arial"/>
              <a:ea typeface="Arial"/>
              <a:cs typeface="Arial"/>
              <a:sym typeface="Arial"/>
            </a:endParaRPr>
          </a:p>
        </p:txBody>
      </p:sp>
      <p:sp>
        <p:nvSpPr>
          <p:cNvPr id="164" name="Google Shape;164;p10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aphicFrame>
        <p:nvGraphicFramePr>
          <p:cNvPr id="165" name="Google Shape;165;p108"/>
          <p:cNvGraphicFramePr/>
          <p:nvPr/>
        </p:nvGraphicFramePr>
        <p:xfrm>
          <a:off x="1505065" y="1917027"/>
          <a:ext cx="9181875" cy="4276750"/>
        </p:xfrm>
        <a:graphic>
          <a:graphicData uri="http://schemas.openxmlformats.org/drawingml/2006/table">
            <a:tbl>
              <a:tblPr>
                <a:noFill/>
                <a:tableStyleId>{03440802-5A11-45D5-9182-550AEF46CEDC}</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Icon</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Use</a:t>
                      </a:r>
                      <a:endParaRPr sz="18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Objectives </a:t>
                      </a:r>
                      <a:r>
                        <a:rPr lang="fr-FR" sz="2000" b="0" u="none" strike="noStrike" cap="none">
                          <a:solidFill>
                            <a:schemeClr val="dk1"/>
                          </a:solidFill>
                          <a:latin typeface="Arial"/>
                          <a:ea typeface="Arial"/>
                          <a:cs typeface="Arial"/>
                          <a:sym typeface="Arial"/>
                        </a:rPr>
                        <a:t>of</a:t>
                      </a:r>
                      <a:r>
                        <a:rPr lang="fr-FR" sz="2000" u="none" strike="noStrike" cap="none">
                          <a:solidFill>
                            <a:schemeClr val="dk1"/>
                          </a:solidFill>
                          <a:latin typeface="Arial"/>
                          <a:ea typeface="Arial"/>
                          <a:cs typeface="Arial"/>
                          <a:sym typeface="Arial"/>
                        </a:rPr>
                        <a:t> the lesson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Discovery Dialogue </a:t>
                      </a:r>
                      <a:r>
                        <a:rPr lang="fr-FR" sz="2000" u="none" strike="noStrike" cap="none">
                          <a:solidFill>
                            <a:schemeClr val="dk1"/>
                          </a:solidFill>
                          <a:latin typeface="Arial"/>
                          <a:ea typeface="Arial"/>
                          <a:cs typeface="Arial"/>
                          <a:sym typeface="Arial"/>
                        </a:rPr>
                        <a:t>invites sharing of ideas and experiences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Activity </a:t>
                      </a:r>
                      <a:r>
                        <a:rPr lang="fr-FR" sz="2000" b="0" u="none" strike="noStrike" cap="none">
                          <a:solidFill>
                            <a:schemeClr val="dk1"/>
                          </a:solidFill>
                          <a:latin typeface="Arial"/>
                          <a:ea typeface="Arial"/>
                          <a:cs typeface="Arial"/>
                          <a:sym typeface="Arial"/>
                        </a:rPr>
                        <a:t>completed by </a:t>
                      </a:r>
                      <a:r>
                        <a:rPr lang="fr-FR" sz="2000" u="none" strike="noStrike" cap="none">
                          <a:solidFill>
                            <a:schemeClr val="dk1"/>
                          </a:solidFill>
                          <a:latin typeface="Arial"/>
                          <a:ea typeface="Arial"/>
                          <a:cs typeface="Arial"/>
                          <a:sym typeface="Arial"/>
                        </a:rPr>
                        <a:t>individual or group</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Highlight </a:t>
                      </a:r>
                      <a:r>
                        <a:rPr lang="fr-FR" sz="2000" b="0" u="none" strike="noStrike" cap="none">
                          <a:solidFill>
                            <a:schemeClr val="dk1"/>
                          </a:solidFill>
                          <a:latin typeface="Arial"/>
                          <a:ea typeface="Arial"/>
                          <a:cs typeface="Arial"/>
                          <a:sym typeface="Arial"/>
                        </a:rPr>
                        <a:t>of </a:t>
                      </a:r>
                      <a:r>
                        <a:rPr lang="fr-FR" sz="2000" u="none" strike="noStrike" cap="none">
                          <a:solidFill>
                            <a:schemeClr val="dk1"/>
                          </a:solidFill>
                          <a:latin typeface="Arial"/>
                          <a:ea typeface="Arial"/>
                          <a:cs typeface="Arial"/>
                          <a:sym typeface="Arial"/>
                        </a:rPr>
                        <a:t>multisectoral or One Health approach</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66" name="Google Shape;166;p108"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67" name="Google Shape;167;p108"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68" name="Google Shape;168;p108"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69" name="Google Shape;169;p108"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70" name="Google Shape;170;p10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1" name="Google Shape;171;p108"/>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72" name="Google Shape;172;p108"/>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73"/>
        <p:cNvGrpSpPr/>
        <p:nvPr/>
      </p:nvGrpSpPr>
      <p:grpSpPr>
        <a:xfrm>
          <a:off x="0" y="0"/>
          <a:ext cx="0" cy="0"/>
          <a:chOff x="0" y="0"/>
          <a:chExt cx="0" cy="0"/>
        </a:xfrm>
      </p:grpSpPr>
      <p:pic>
        <p:nvPicPr>
          <p:cNvPr id="174" name="Google Shape;174;p109"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75" name="Google Shape;175;p10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6" name="Google Shape;176;p10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7" name="Google Shape;177;p109"/>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b="0" i="0" u="none" strike="noStrike" cap="none">
              <a:solidFill>
                <a:schemeClr val="dk1"/>
              </a:solidFill>
              <a:latin typeface="Arial"/>
              <a:ea typeface="Arial"/>
              <a:cs typeface="Arial"/>
              <a:sym typeface="Arial"/>
            </a:endParaRPr>
          </a:p>
        </p:txBody>
      </p:sp>
      <p:sp>
        <p:nvSpPr>
          <p:cNvPr id="178" name="Google Shape;178;p10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9" name="Google Shape;179;p109"/>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80" name="Google Shape;180;p109"/>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25"/>
        <p:cNvGrpSpPr/>
        <p:nvPr/>
      </p:nvGrpSpPr>
      <p:grpSpPr>
        <a:xfrm>
          <a:off x="0" y="0"/>
          <a:ext cx="0" cy="0"/>
          <a:chOff x="0" y="0"/>
          <a:chExt cx="0" cy="0"/>
        </a:xfrm>
      </p:grpSpPr>
      <p:sp>
        <p:nvSpPr>
          <p:cNvPr id="26" name="Google Shape;26;p92"/>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b="0" i="0" u="none" strike="noStrike" cap="none" dirty="0">
              <a:solidFill>
                <a:schemeClr val="dk1"/>
              </a:solidFill>
              <a:latin typeface="Franklin Gothic Medium" panose="020B0603020102020204" pitchFamily="34" charset="0"/>
              <a:ea typeface="Arial"/>
              <a:cs typeface="Arial"/>
              <a:sym typeface="Arial"/>
            </a:endParaRPr>
          </a:p>
        </p:txBody>
      </p:sp>
      <p:sp>
        <p:nvSpPr>
          <p:cNvPr id="27" name="Google Shape;27;p9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aphicFrame>
        <p:nvGraphicFramePr>
          <p:cNvPr id="28" name="Google Shape;28;p92"/>
          <p:cNvGraphicFramePr/>
          <p:nvPr/>
        </p:nvGraphicFramePr>
        <p:xfrm>
          <a:off x="1505065" y="1917027"/>
          <a:ext cx="9181875" cy="4276750"/>
        </p:xfrm>
        <a:graphic>
          <a:graphicData uri="http://schemas.openxmlformats.org/drawingml/2006/table">
            <a:tbl>
              <a:tblPr>
                <a:noFill/>
                <a:tableStyleId>{03440802-5A11-45D5-9182-550AEF46CEDC}</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Objectifs </a:t>
                      </a:r>
                      <a:r>
                        <a:rPr lang="fr-FR"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Dialogue de découverte </a:t>
                      </a:r>
                      <a:r>
                        <a:rPr lang="fr-FR" sz="2000" u="none" strike="noStrike" cap="none">
                          <a:solidFill>
                            <a:schemeClr val="dk1"/>
                          </a:solidFill>
                          <a:latin typeface="Arial"/>
                          <a:ea typeface="Arial"/>
                          <a:cs typeface="Arial"/>
                          <a:sym typeface="Arial"/>
                        </a:rPr>
                        <a:t>invite le partage d’idées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Activité </a:t>
                      </a:r>
                      <a:r>
                        <a:rPr lang="fr-FR"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Point saillant </a:t>
                      </a:r>
                      <a:r>
                        <a:rPr lang="fr-FR" sz="2000" b="0" u="none" strike="noStrike" cap="none">
                          <a:solidFill>
                            <a:schemeClr val="dk1"/>
                          </a:solidFill>
                          <a:latin typeface="Arial"/>
                          <a:ea typeface="Arial"/>
                          <a:cs typeface="Arial"/>
                          <a:sym typeface="Arial"/>
                        </a:rPr>
                        <a:t>d’une approche </a:t>
                      </a:r>
                      <a:r>
                        <a:rPr lang="fr-FR" sz="2000" u="none" strike="noStrike" cap="none">
                          <a:solidFill>
                            <a:schemeClr val="dk1"/>
                          </a:solidFill>
                          <a:latin typeface="Arial"/>
                          <a:ea typeface="Arial"/>
                          <a:cs typeface="Arial"/>
                          <a:sym typeface="Arial"/>
                        </a:rPr>
                        <a:t>multisectorielle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ou Une Seule Santé</a:t>
                      </a: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29" name="Google Shape;29;p92"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0" name="Google Shape;30;p92"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1" name="Google Shape;31;p92"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32" name="Google Shape;32;p92"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33" name="Google Shape;33;p9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4" name="Google Shape;34;p92"/>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35" name="Google Shape;35;p92"/>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81"/>
        <p:cNvGrpSpPr/>
        <p:nvPr/>
      </p:nvGrpSpPr>
      <p:grpSpPr>
        <a:xfrm>
          <a:off x="0" y="0"/>
          <a:ext cx="0" cy="0"/>
          <a:chOff x="0" y="0"/>
          <a:chExt cx="0" cy="0"/>
        </a:xfrm>
      </p:grpSpPr>
      <p:sp>
        <p:nvSpPr>
          <p:cNvPr id="182" name="Google Shape;182;p11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b="0" i="0" u="none" strike="noStrike" cap="none">
              <a:solidFill>
                <a:schemeClr val="dk1"/>
              </a:solidFill>
              <a:latin typeface="Arial"/>
              <a:ea typeface="Arial"/>
              <a:cs typeface="Arial"/>
              <a:sym typeface="Arial"/>
            </a:endParaRPr>
          </a:p>
        </p:txBody>
      </p:sp>
      <p:sp>
        <p:nvSpPr>
          <p:cNvPr id="183" name="Google Shape;183;p11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4" name="Google Shape;184;p11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85" name="Google Shape;185;p11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86" name="Google Shape;186;p11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87"/>
        <p:cNvGrpSpPr/>
        <p:nvPr/>
      </p:nvGrpSpPr>
      <p:grpSpPr>
        <a:xfrm>
          <a:off x="0" y="0"/>
          <a:ext cx="0" cy="0"/>
          <a:chOff x="0" y="0"/>
          <a:chExt cx="0" cy="0"/>
        </a:xfrm>
      </p:grpSpPr>
      <p:sp>
        <p:nvSpPr>
          <p:cNvPr id="188" name="Google Shape;188;p11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b="0" i="0" u="none" strike="noStrike" cap="none">
              <a:solidFill>
                <a:schemeClr val="dk1"/>
              </a:solidFill>
              <a:latin typeface="Arial"/>
              <a:ea typeface="Arial"/>
              <a:cs typeface="Arial"/>
              <a:sym typeface="Arial"/>
            </a:endParaRPr>
          </a:p>
        </p:txBody>
      </p:sp>
      <p:sp>
        <p:nvSpPr>
          <p:cNvPr id="189" name="Google Shape;189;p111"/>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0" name="Google Shape;190;p111"/>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fr-FR" sz="6600" b="1" i="0" u="none" strike="noStrike" cap="none">
                <a:solidFill>
                  <a:srgbClr val="00943B"/>
                </a:solidFill>
                <a:latin typeface="Arial"/>
                <a:ea typeface="Arial"/>
                <a:cs typeface="Arial"/>
                <a:sym typeface="Arial"/>
              </a:rPr>
              <a:t>MONITOR</a:t>
            </a:r>
            <a:endParaRPr sz="1400" b="0" i="0" u="none" strike="noStrike" cap="none">
              <a:solidFill>
                <a:srgbClr val="000000"/>
              </a:solidFill>
              <a:latin typeface="Arial"/>
              <a:ea typeface="Arial"/>
              <a:cs typeface="Arial"/>
              <a:sym typeface="Arial"/>
            </a:endParaRPr>
          </a:p>
        </p:txBody>
      </p:sp>
      <p:sp>
        <p:nvSpPr>
          <p:cNvPr id="191" name="Google Shape;191;p11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2" name="Google Shape;192;p11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93" name="Google Shape;193;p11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94" name="Google Shape;194;p11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95"/>
        <p:cNvGrpSpPr/>
        <p:nvPr/>
      </p:nvGrpSpPr>
      <p:grpSpPr>
        <a:xfrm>
          <a:off x="0" y="0"/>
          <a:ext cx="0" cy="0"/>
          <a:chOff x="0" y="0"/>
          <a:chExt cx="0" cy="0"/>
        </a:xfrm>
      </p:grpSpPr>
      <p:sp>
        <p:nvSpPr>
          <p:cNvPr id="196" name="Google Shape;196;p112"/>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b="0" i="0" u="none" strike="noStrike" cap="none">
              <a:solidFill>
                <a:schemeClr val="dk1"/>
              </a:solidFill>
              <a:latin typeface="Arial"/>
              <a:ea typeface="Arial"/>
              <a:cs typeface="Arial"/>
              <a:sym typeface="Arial"/>
            </a:endParaRPr>
          </a:p>
        </p:txBody>
      </p:sp>
      <p:sp>
        <p:nvSpPr>
          <p:cNvPr id="197" name="Google Shape;197;p112"/>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8" name="Google Shape;198;p112"/>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fr-FR" sz="6600" b="1" i="0" u="none" strike="noStrike" cap="none">
                <a:solidFill>
                  <a:srgbClr val="00943B"/>
                </a:solidFill>
                <a:latin typeface="Arial"/>
                <a:ea typeface="Arial"/>
                <a:cs typeface="Arial"/>
                <a:sym typeface="Arial"/>
              </a:rPr>
              <a:t>SURVEILLER</a:t>
            </a:r>
            <a:endParaRPr sz="1400" b="0" i="0" u="none" strike="noStrike" cap="none">
              <a:solidFill>
                <a:srgbClr val="000000"/>
              </a:solidFill>
              <a:latin typeface="Arial"/>
              <a:ea typeface="Arial"/>
              <a:cs typeface="Arial"/>
              <a:sym typeface="Arial"/>
            </a:endParaRPr>
          </a:p>
        </p:txBody>
      </p:sp>
      <p:sp>
        <p:nvSpPr>
          <p:cNvPr id="199" name="Google Shape;199;p11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0" name="Google Shape;200;p11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01" name="Google Shape;201;p11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02" name="Google Shape;202;p112"/>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203"/>
        <p:cNvGrpSpPr/>
        <p:nvPr/>
      </p:nvGrpSpPr>
      <p:grpSpPr>
        <a:xfrm>
          <a:off x="0" y="0"/>
          <a:ext cx="0" cy="0"/>
          <a:chOff x="0" y="0"/>
          <a:chExt cx="0" cy="0"/>
        </a:xfrm>
      </p:grpSpPr>
      <p:sp>
        <p:nvSpPr>
          <p:cNvPr id="204" name="Google Shape;204;p11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205" name="Google Shape;205;p11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06" name="Google Shape;206;p11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7" name="Google Shape;207;p113"/>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fr-FR" sz="2800" b="0" i="0" u="none" strike="noStrike" cap="none">
                <a:solidFill>
                  <a:schemeClr val="dk1"/>
                </a:solidFill>
                <a:latin typeface="Arial"/>
                <a:ea typeface="Arial"/>
                <a:cs typeface="Arial"/>
                <a:sym typeface="Arial"/>
              </a:rPr>
              <a:t>To complete the exercise,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fr-FR" sz="2800" b="0" i="0" u="none" strike="noStrike" cap="none">
                <a:solidFill>
                  <a:schemeClr val="dk1"/>
                </a:solidFill>
                <a:latin typeface="Arial"/>
                <a:ea typeface="Arial"/>
                <a:cs typeface="Arial"/>
                <a:sym typeface="Arial"/>
              </a:rPr>
              <a:t>please turn to your Participant Exercise Book.</a:t>
            </a:r>
            <a:endParaRPr sz="2800" b="0" i="0" u="none" strike="sngStrike" cap="none">
              <a:solidFill>
                <a:schemeClr val="dk1"/>
              </a:solidFill>
              <a:latin typeface="Arial"/>
              <a:ea typeface="Arial"/>
              <a:cs typeface="Arial"/>
              <a:sym typeface="Arial"/>
            </a:endParaRPr>
          </a:p>
        </p:txBody>
      </p:sp>
      <p:sp>
        <p:nvSpPr>
          <p:cNvPr id="208" name="Google Shape;208;p11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09" name="Google Shape;209;p11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0" name="Google Shape;210;p11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211"/>
        <p:cNvGrpSpPr/>
        <p:nvPr/>
      </p:nvGrpSpPr>
      <p:grpSpPr>
        <a:xfrm>
          <a:off x="0" y="0"/>
          <a:ext cx="0" cy="0"/>
          <a:chOff x="0" y="0"/>
          <a:chExt cx="0" cy="0"/>
        </a:xfrm>
      </p:grpSpPr>
      <p:pic>
        <p:nvPicPr>
          <p:cNvPr id="212" name="Google Shape;212;p11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13" name="Google Shape;213;p11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4" name="Google Shape;214;p114"/>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15" name="Google Shape;215;p11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6" name="Google Shape;216;p11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17" name="Google Shape;217;p11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8" name="Google Shape;218;p11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19"/>
        <p:cNvGrpSpPr/>
        <p:nvPr/>
      </p:nvGrpSpPr>
      <p:grpSpPr>
        <a:xfrm>
          <a:off x="0" y="0"/>
          <a:ext cx="0" cy="0"/>
          <a:chOff x="0" y="0"/>
          <a:chExt cx="0" cy="0"/>
        </a:xfrm>
      </p:grpSpPr>
      <p:sp>
        <p:nvSpPr>
          <p:cNvPr id="220" name="Google Shape;220;p11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1" name="Google Shape;221;p11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2" name="Google Shape;222;p11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23" name="Google Shape;223;p11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4" name="Google Shape;224;p115"/>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25"/>
        <p:cNvGrpSpPr/>
        <p:nvPr/>
      </p:nvGrpSpPr>
      <p:grpSpPr>
        <a:xfrm>
          <a:off x="0" y="0"/>
          <a:ext cx="0" cy="0"/>
          <a:chOff x="0" y="0"/>
          <a:chExt cx="0" cy="0"/>
        </a:xfrm>
      </p:grpSpPr>
      <p:sp>
        <p:nvSpPr>
          <p:cNvPr id="226" name="Google Shape;226;p11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7" name="Google Shape;227;p11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8" name="Google Shape;228;p11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29" name="Google Shape;229;p11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0" name="Google Shape;230;p11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31"/>
        <p:cNvGrpSpPr/>
        <p:nvPr/>
      </p:nvGrpSpPr>
      <p:grpSpPr>
        <a:xfrm>
          <a:off x="0" y="0"/>
          <a:ext cx="0" cy="0"/>
          <a:chOff x="0" y="0"/>
          <a:chExt cx="0" cy="0"/>
        </a:xfrm>
      </p:grpSpPr>
      <p:sp>
        <p:nvSpPr>
          <p:cNvPr id="232" name="Google Shape;232;p11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3" name="Google Shape;233;p11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4" name="Google Shape;234;p11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5" name="Google Shape;235;p11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36" name="Google Shape;236;p11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7" name="Google Shape;237;p11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240" name="Google Shape;240;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241" name="Google Shape;241;p1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242" name="Google Shape;242;p118"/>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3" name="Google Shape;243;p118"/>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44" name="Google Shape;244;p11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5" name="Google Shape;245;p11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6"/>
        <p:cNvGrpSpPr/>
        <p:nvPr/>
      </p:nvGrpSpPr>
      <p:grpSpPr>
        <a:xfrm>
          <a:off x="0" y="0"/>
          <a:ext cx="0" cy="0"/>
          <a:chOff x="0" y="0"/>
          <a:chExt cx="0" cy="0"/>
        </a:xfrm>
      </p:grpSpPr>
      <p:sp>
        <p:nvSpPr>
          <p:cNvPr id="247" name="Google Shape;247;p119"/>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8" name="Google Shape;248;p11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9" name="Google Shape;249;p11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50" name="Google Shape;250;p11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51" name="Google Shape;251;p11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36"/>
        <p:cNvGrpSpPr/>
        <p:nvPr/>
      </p:nvGrpSpPr>
      <p:grpSpPr>
        <a:xfrm>
          <a:off x="0" y="0"/>
          <a:ext cx="0" cy="0"/>
          <a:chOff x="0" y="0"/>
          <a:chExt cx="0" cy="0"/>
        </a:xfrm>
      </p:grpSpPr>
      <p:pic>
        <p:nvPicPr>
          <p:cNvPr id="37" name="Google Shape;37;p93"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38" name="Google Shape;38;p9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 name="Google Shape;39;p9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 name="Google Shape;40;p93"/>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dirty="0">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b="0" i="0" u="none" strike="noStrike" cap="none" dirty="0">
              <a:solidFill>
                <a:schemeClr val="dk1"/>
              </a:solidFill>
              <a:latin typeface="Franklin Gothic Medium" panose="020B0603020102020204" pitchFamily="34" charset="0"/>
              <a:ea typeface="Arial"/>
              <a:cs typeface="Arial"/>
              <a:sym typeface="Arial"/>
            </a:endParaRPr>
          </a:p>
        </p:txBody>
      </p:sp>
      <p:sp>
        <p:nvSpPr>
          <p:cNvPr id="41" name="Google Shape;41;p9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42" name="Google Shape;42;p9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43" name="Google Shape;43;p9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52"/>
        <p:cNvGrpSpPr/>
        <p:nvPr/>
      </p:nvGrpSpPr>
      <p:grpSpPr>
        <a:xfrm>
          <a:off x="0" y="0"/>
          <a:ext cx="0" cy="0"/>
          <a:chOff x="0" y="0"/>
          <a:chExt cx="0" cy="0"/>
        </a:xfrm>
      </p:grpSpPr>
      <p:sp>
        <p:nvSpPr>
          <p:cNvPr id="253" name="Google Shape;253;p120"/>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4" name="Google Shape;254;p120"/>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255"/>
        <p:cNvGrpSpPr/>
        <p:nvPr/>
      </p:nvGrpSpPr>
      <p:grpSpPr>
        <a:xfrm>
          <a:off x="0" y="0"/>
          <a:ext cx="0" cy="0"/>
          <a:chOff x="0" y="0"/>
          <a:chExt cx="0" cy="0"/>
        </a:xfrm>
      </p:grpSpPr>
      <p:sp>
        <p:nvSpPr>
          <p:cNvPr id="256" name="Google Shape;256;p12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7" name="Google Shape;257;p12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58" name="Google Shape;258;p121"/>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9"/>
        <p:cNvGrpSpPr/>
        <p:nvPr/>
      </p:nvGrpSpPr>
      <p:grpSpPr>
        <a:xfrm>
          <a:off x="0" y="0"/>
          <a:ext cx="0" cy="0"/>
          <a:chOff x="0" y="0"/>
          <a:chExt cx="0" cy="0"/>
        </a:xfrm>
      </p:grpSpPr>
      <p:sp>
        <p:nvSpPr>
          <p:cNvPr id="260" name="Google Shape;260;p12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61" name="Google Shape;261;p12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62" name="Google Shape;262;p122"/>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63"/>
        <p:cNvGrpSpPr/>
        <p:nvPr/>
      </p:nvGrpSpPr>
      <p:grpSpPr>
        <a:xfrm>
          <a:off x="0" y="0"/>
          <a:ext cx="0" cy="0"/>
          <a:chOff x="0" y="0"/>
          <a:chExt cx="0" cy="0"/>
        </a:xfrm>
      </p:grpSpPr>
      <p:sp>
        <p:nvSpPr>
          <p:cNvPr id="264" name="Google Shape;264;p123"/>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fld id="{00000000-1234-1234-1234-123412341234}" type="slidenum">
              <a:rPr lang="fr-FR" sz="1400" b="0" i="0" u="none" strike="noStrike" cap="none">
                <a:solidFill>
                  <a:schemeClr val="dk1"/>
                </a:solidFill>
                <a:latin typeface="Libre Franklin Medium"/>
                <a:ea typeface="Libre Franklin Medium"/>
                <a:cs typeface="Libre Franklin Medium"/>
                <a:sym typeface="Libre Franklin Medium"/>
              </a:rPr>
              <a:t>‹#›</a:t>
            </a:fld>
            <a:endParaRPr sz="1400" b="0" i="0" u="none" strike="noStrike" cap="none">
              <a:solidFill>
                <a:schemeClr val="dk1"/>
              </a:solidFill>
              <a:latin typeface="Libre Franklin Medium"/>
              <a:ea typeface="Libre Franklin Medium"/>
              <a:cs typeface="Libre Franklin Medium"/>
              <a:sym typeface="Libre Franklin Medium"/>
            </a:endParaRPr>
          </a:p>
        </p:txBody>
      </p:sp>
      <p:sp>
        <p:nvSpPr>
          <p:cNvPr id="265" name="Google Shape;265;p123"/>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0" i="0" u="none" strike="noStrike" cap="none">
                <a:solidFill>
                  <a:schemeClr val="lt1"/>
                </a:solidFill>
                <a:latin typeface="Libre Franklin Medium"/>
                <a:ea typeface="Libre Franklin Medium"/>
                <a:cs typeface="Libre Franklin Medium"/>
                <a:sym typeface="Libre Franklin Medium"/>
              </a:rPr>
              <a:t>Epidemiologic Bias</a:t>
            </a:r>
            <a:endParaRPr sz="1400" b="0" i="0" u="none" strike="noStrike" cap="none">
              <a:solidFill>
                <a:srgbClr val="000000"/>
              </a:solidFill>
              <a:latin typeface="Arial"/>
              <a:ea typeface="Arial"/>
              <a:cs typeface="Arial"/>
              <a:sym typeface="Arial"/>
            </a:endParaRPr>
          </a:p>
        </p:txBody>
      </p:sp>
      <p:pic>
        <p:nvPicPr>
          <p:cNvPr id="266" name="Google Shape;266;p123"/>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67" name="Google Shape;267;p123"/>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268" name="Google Shape;268;p123"/>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9" name="Google Shape;269;p123"/>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70"/>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71"/>
        <p:cNvGrpSpPr/>
        <p:nvPr/>
      </p:nvGrpSpPr>
      <p:grpSpPr>
        <a:xfrm>
          <a:off x="0" y="0"/>
          <a:ext cx="0" cy="0"/>
          <a:chOff x="0" y="0"/>
          <a:chExt cx="0" cy="0"/>
        </a:xfrm>
      </p:grpSpPr>
      <p:sp>
        <p:nvSpPr>
          <p:cNvPr id="272" name="Google Shape;272;p12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273" name="Google Shape;273;p12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74" name="Google Shape;274;p12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75" name="Google Shape;275;p125"/>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76" name="Google Shape;276;p12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77"/>
        <p:cNvGrpSpPr/>
        <p:nvPr/>
      </p:nvGrpSpPr>
      <p:grpSpPr>
        <a:xfrm>
          <a:off x="0" y="0"/>
          <a:ext cx="0" cy="0"/>
          <a:chOff x="0" y="0"/>
          <a:chExt cx="0" cy="0"/>
        </a:xfrm>
      </p:grpSpPr>
      <p:sp>
        <p:nvSpPr>
          <p:cNvPr id="278" name="Google Shape;278;p126"/>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fld id="{00000000-1234-1234-1234-123412341234}" type="slidenum">
              <a:rPr lang="fr-FR" sz="1400" b="0" i="0" u="none" strike="noStrike" cap="none">
                <a:solidFill>
                  <a:schemeClr val="dk1"/>
                </a:solidFill>
                <a:latin typeface="Libre Franklin Medium"/>
                <a:ea typeface="Libre Franklin Medium"/>
                <a:cs typeface="Libre Franklin Medium"/>
                <a:sym typeface="Libre Franklin Medium"/>
              </a:rPr>
              <a:t>‹#›</a:t>
            </a:fld>
            <a:endParaRPr sz="1400" b="0" i="0" u="none" strike="noStrike" cap="none">
              <a:solidFill>
                <a:schemeClr val="dk1"/>
              </a:solidFill>
              <a:latin typeface="Libre Franklin Medium"/>
              <a:ea typeface="Libre Franklin Medium"/>
              <a:cs typeface="Libre Franklin Medium"/>
              <a:sym typeface="Libre Franklin Medium"/>
            </a:endParaRPr>
          </a:p>
        </p:txBody>
      </p:sp>
      <p:sp>
        <p:nvSpPr>
          <p:cNvPr id="279" name="Google Shape;279;p126"/>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0" i="0" u="none" strike="noStrike" cap="none">
                <a:solidFill>
                  <a:schemeClr val="lt1"/>
                </a:solidFill>
                <a:latin typeface="Libre Franklin Medium"/>
                <a:ea typeface="Libre Franklin Medium"/>
                <a:cs typeface="Libre Franklin Medium"/>
                <a:sym typeface="Libre Franklin Medium"/>
              </a:rPr>
              <a:t>Epidemiologic Bias</a:t>
            </a:r>
            <a:endParaRPr sz="1400" b="0" i="0" u="none" strike="noStrike" cap="none">
              <a:solidFill>
                <a:srgbClr val="000000"/>
              </a:solidFill>
              <a:latin typeface="Arial"/>
              <a:ea typeface="Arial"/>
              <a:cs typeface="Arial"/>
              <a:sym typeface="Arial"/>
            </a:endParaRPr>
          </a:p>
        </p:txBody>
      </p:sp>
      <p:pic>
        <p:nvPicPr>
          <p:cNvPr id="280" name="Google Shape;280;p126"/>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81" name="Google Shape;281;p126"/>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282" name="Google Shape;282;p126"/>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83" name="Google Shape;283;p126"/>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44"/>
        <p:cNvGrpSpPr/>
        <p:nvPr/>
      </p:nvGrpSpPr>
      <p:grpSpPr>
        <a:xfrm>
          <a:off x="0" y="0"/>
          <a:ext cx="0" cy="0"/>
          <a:chOff x="0" y="0"/>
          <a:chExt cx="0" cy="0"/>
        </a:xfrm>
      </p:grpSpPr>
      <p:pic>
        <p:nvPicPr>
          <p:cNvPr id="45" name="Google Shape;45;p94"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46" name="Google Shape;46;p9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7" name="Google Shape;47;p9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8" name="Google Shape;48;p9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9" name="Google Shape;49;p9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50" name="Google Shape;50;p9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1" name="Google Shape;51;p9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52"/>
        <p:cNvGrpSpPr/>
        <p:nvPr/>
      </p:nvGrpSpPr>
      <p:grpSpPr>
        <a:xfrm>
          <a:off x="0" y="0"/>
          <a:ext cx="0" cy="0"/>
          <a:chOff x="0" y="0"/>
          <a:chExt cx="0" cy="0"/>
        </a:xfrm>
      </p:grpSpPr>
      <p:pic>
        <p:nvPicPr>
          <p:cNvPr id="53" name="Google Shape;53;p95"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54" name="Google Shape;54;p95"/>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5" name="Google Shape;55;p9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6" name="Google Shape;56;p9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7" name="Google Shape;57;p9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58" name="Google Shape;58;p9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9" name="Google Shape;59;p9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60"/>
        <p:cNvGrpSpPr/>
        <p:nvPr/>
      </p:nvGrpSpPr>
      <p:grpSpPr>
        <a:xfrm>
          <a:off x="0" y="0"/>
          <a:ext cx="0" cy="0"/>
          <a:chOff x="0" y="0"/>
          <a:chExt cx="0" cy="0"/>
        </a:xfrm>
      </p:grpSpPr>
      <p:sp>
        <p:nvSpPr>
          <p:cNvPr id="61" name="Google Shape;61;p96"/>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b="0" i="0" u="none" strike="noStrike" cap="none" dirty="0">
              <a:solidFill>
                <a:schemeClr val="dk1"/>
              </a:solidFill>
              <a:latin typeface="Franklin Gothic Medium" panose="020B0603020102020204" pitchFamily="34" charset="0"/>
              <a:ea typeface="Arial"/>
              <a:cs typeface="Arial"/>
              <a:sym typeface="Arial"/>
            </a:endParaRPr>
          </a:p>
        </p:txBody>
      </p:sp>
      <p:sp>
        <p:nvSpPr>
          <p:cNvPr id="62" name="Google Shape;62;p9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3" name="Google Shape;63;p9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4" name="Google Shape;64;p9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5" name="Google Shape;65;p96"/>
          <p:cNvPicPr preferRelativeResize="0"/>
          <p:nvPr/>
        </p:nvPicPr>
        <p:blipFill rotWithShape="1">
          <a:blip r:embed="rId3">
            <a:alphaModFix/>
          </a:blip>
          <a:srcRect/>
          <a:stretch/>
        </p:blipFill>
        <p:spPr>
          <a:xfrm>
            <a:off x="11057248" y="6241802"/>
            <a:ext cx="938147" cy="594360"/>
          </a:xfrm>
          <a:prstGeom prst="rect">
            <a:avLst/>
          </a:prstGeom>
          <a:noFill/>
          <a:ln>
            <a:noFill/>
          </a:ln>
        </p:spPr>
      </p:pic>
      <p:graphicFrame>
        <p:nvGraphicFramePr>
          <p:cNvPr id="2" name="Diagram 1">
            <a:extLst>
              <a:ext uri="{FF2B5EF4-FFF2-40B4-BE49-F238E27FC236}">
                <a16:creationId xmlns:a16="http://schemas.microsoft.com/office/drawing/2014/main" id="{531BEA52-6560-7F7B-21B4-B12B5A90FB31}"/>
              </a:ext>
            </a:extLst>
          </p:cNvPr>
          <p:cNvGraphicFramePr/>
          <p:nvPr userDrawn="1">
            <p:extLst>
              <p:ext uri="{D42A27DB-BD31-4B8C-83A1-F6EECF244321}">
                <p14:modId xmlns:p14="http://schemas.microsoft.com/office/powerpoint/2010/main" val="1207427361"/>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66"/>
        <p:cNvGrpSpPr/>
        <p:nvPr/>
      </p:nvGrpSpPr>
      <p:grpSpPr>
        <a:xfrm>
          <a:off x="0" y="0"/>
          <a:ext cx="0" cy="0"/>
          <a:chOff x="0" y="0"/>
          <a:chExt cx="0" cy="0"/>
        </a:xfrm>
      </p:grpSpPr>
      <p:sp>
        <p:nvSpPr>
          <p:cNvPr id="67" name="Google Shape;67;p9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8" name="Google Shape;68;p9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9" name="Google Shape;69;p9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0" name="Google Shape;70;p9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71" name="Google Shape;71;p97"/>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2" name="Google Shape;72;p97"/>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_Title Slide 2">
  <p:cSld name="2_Title Slide 2">
    <p:spTree>
      <p:nvGrpSpPr>
        <p:cNvPr id="1" name="Shape 73"/>
        <p:cNvGrpSpPr/>
        <p:nvPr/>
      </p:nvGrpSpPr>
      <p:grpSpPr>
        <a:xfrm>
          <a:off x="0" y="0"/>
          <a:ext cx="0" cy="0"/>
          <a:chOff x="0" y="0"/>
          <a:chExt cx="0" cy="0"/>
        </a:xfrm>
      </p:grpSpPr>
      <p:sp>
        <p:nvSpPr>
          <p:cNvPr id="74" name="Google Shape;74;p98"/>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75" name="Google Shape;75;p98"/>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76" name="Google Shape;76;p98"/>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77" name="Google Shape;77;p98"/>
          <p:cNvPicPr preferRelativeResize="0"/>
          <p:nvPr/>
        </p:nvPicPr>
        <p:blipFill rotWithShape="1">
          <a:blip r:embed="rId2">
            <a:alphaModFix/>
          </a:blip>
          <a:srcRect/>
          <a:stretch/>
        </p:blipFill>
        <p:spPr>
          <a:xfrm>
            <a:off x="518160" y="279657"/>
            <a:ext cx="2297447" cy="886664"/>
          </a:xfrm>
          <a:prstGeom prst="rect">
            <a:avLst/>
          </a:prstGeom>
          <a:noFill/>
          <a:ln>
            <a:noFill/>
          </a:ln>
        </p:spPr>
      </p:pic>
      <p:pic>
        <p:nvPicPr>
          <p:cNvPr id="78" name="Google Shape;78;p98"/>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79" name="Google Shape;79;p98"/>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80" name="Google Shape;80;p98"/>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81"/>
        <p:cNvGrpSpPr/>
        <p:nvPr/>
      </p:nvGrpSpPr>
      <p:grpSpPr>
        <a:xfrm>
          <a:off x="0" y="0"/>
          <a:ext cx="0" cy="0"/>
          <a:chOff x="0" y="0"/>
          <a:chExt cx="0" cy="0"/>
        </a:xfrm>
      </p:grpSpPr>
      <p:sp>
        <p:nvSpPr>
          <p:cNvPr id="82" name="Google Shape;82;p9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3" name="Google Shape;83;p9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4" name="Google Shape;84;p9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5" name="Google Shape;85;p9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86" name="Google Shape;86;p9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87" name="Google Shape;87;p9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0"/>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 name="Google Shape;11;p90"/>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12" name="Google Shape;12;p90"/>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chart" Target="../charts/chart3.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9.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41.xml"/><Relationship Id="rId1" Type="http://schemas.openxmlformats.org/officeDocument/2006/relationships/slideLayout" Target="../slideLayouts/slideLayout9.xml"/><Relationship Id="rId4" Type="http://schemas.openxmlformats.org/officeDocument/2006/relationships/chart" Target="../charts/chart10.xml"/></Relationships>
</file>

<file path=ppt/slides/_rels/slide4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chart" Target="../charts/chart23.xml"/><Relationship Id="rId4" Type="http://schemas.openxmlformats.org/officeDocument/2006/relationships/chart" Target="../charts/char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hyperlink" Target="https://doi.org/10.1016/j.prevetmed.2018.10.005" TargetMode="External"/><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79.xml"/><Relationship Id="rId1" Type="http://schemas.openxmlformats.org/officeDocument/2006/relationships/slideLayout" Target="../slideLayouts/slideLayout15.xml"/><Relationship Id="rId4" Type="http://schemas.openxmlformats.org/officeDocument/2006/relationships/hyperlink" Target="https://www.cdc.gov/anthrax/index.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hyperlink" Target="https://www.cdc.gov/anthrax/index.html" TargetMode="External"/><Relationship Id="rId2" Type="http://schemas.openxmlformats.org/officeDocument/2006/relationships/notesSlide" Target="../notesSlides/notesSlide80.xml"/><Relationship Id="rId1" Type="http://schemas.openxmlformats.org/officeDocument/2006/relationships/slideLayout" Target="../slideLayouts/slideLayout15.xml"/><Relationship Id="rId5" Type="http://schemas.openxmlformats.org/officeDocument/2006/relationships/image" Target="../media/image30.jpg"/><Relationship Id="rId4" Type="http://schemas.openxmlformats.org/officeDocument/2006/relationships/image" Target="../media/image29.jpg"/></Relationships>
</file>

<file path=ppt/slides/_rels/slide81.xml.rels><?xml version="1.0" encoding="UTF-8" standalone="yes"?>
<Relationships xmlns="http://schemas.openxmlformats.org/package/2006/relationships"><Relationship Id="rId3" Type="http://schemas.openxmlformats.org/officeDocument/2006/relationships/hyperlink" Target="https://www.ncbi.nlm.nih.gov/pmc/articles/PMC6159598/" TargetMode="External"/><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hyperlink" Target="https://bmcpublichealth.biomedcentral.com/track/pdf/10.1186/s12889-017-5007-z.pdf" TargetMode="External"/><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hyperlink" Target="https://doi.org/10.1371/journal.pone.0215228" TargetMode="External"/><Relationship Id="rId2" Type="http://schemas.openxmlformats.org/officeDocument/2006/relationships/notesSlide" Target="../notesSlides/notesSlide83.xml"/><Relationship Id="rId1" Type="http://schemas.openxmlformats.org/officeDocument/2006/relationships/slideLayout" Target="../slideLayouts/slideLayout15.xml"/><Relationship Id="rId4" Type="http://schemas.openxmlformats.org/officeDocument/2006/relationships/chart" Target="../charts/chart31.xml"/></Relationships>
</file>

<file path=ppt/slides/_rels/slide84.xml.rels><?xml version="1.0" encoding="UTF-8" standalone="yes"?>
<Relationships xmlns="http://schemas.openxmlformats.org/package/2006/relationships"><Relationship Id="rId3" Type="http://schemas.openxmlformats.org/officeDocument/2006/relationships/hyperlink" Target="https://link.springer.com/article/10.1186/s12889-021-10275-0" TargetMode="External"/><Relationship Id="rId2" Type="http://schemas.openxmlformats.org/officeDocument/2006/relationships/notesSlide" Target="../notesSlides/notesSlide84.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85.xml.rels><?xml version="1.0" encoding="UTF-8" standalone="yes"?>
<Relationships xmlns="http://schemas.openxmlformats.org/package/2006/relationships"><Relationship Id="rId3" Type="http://schemas.openxmlformats.org/officeDocument/2006/relationships/hyperlink" Target="https://bmcpublichealth.biomedcentral.com/track/pdf/10.1186/s12889-017-5007-z.pdf" TargetMode="External"/><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86.xml.rels><?xml version="1.0" encoding="UTF-8" standalone="yes"?>
<Relationships xmlns="http://schemas.openxmlformats.org/package/2006/relationships"><Relationship Id="rId3" Type="http://schemas.openxmlformats.org/officeDocument/2006/relationships/hyperlink" Target="https://link.springer.com/article/10.1186/s12889-021-10275-0" TargetMode="External"/><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
          <p:cNvSpPr txBox="1">
            <a:spLocks noGrp="1"/>
          </p:cNvSpPr>
          <p:nvPr>
            <p:ph type="body" idx="1"/>
          </p:nvPr>
        </p:nvSpPr>
        <p:spPr>
          <a:xfrm>
            <a:off x="521601" y="2634732"/>
            <a:ext cx="8230985"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dirty="0">
                <a:latin typeface="Franklin Gothic Medium"/>
              </a:rPr>
              <a:t>Présentation des données</a:t>
            </a:r>
            <a:endParaRPr dirty="0">
              <a:latin typeface="Franklin Gothic Medium"/>
            </a:endParaRPr>
          </a:p>
        </p:txBody>
      </p:sp>
      <p:sp>
        <p:nvSpPr>
          <p:cNvPr id="290" name="Google Shape;290;p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dirty="0"/>
              <a:t>Atelier 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1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Méthodes de synthèse des données</a:t>
            </a:r>
            <a:endParaRPr dirty="0">
              <a:latin typeface="Franklin Gothic Medium" panose="020B0603020102020204" pitchFamily="34" charset="0"/>
            </a:endParaRPr>
          </a:p>
        </p:txBody>
      </p:sp>
      <p:sp>
        <p:nvSpPr>
          <p:cNvPr id="356" name="Google Shape;356;p10"/>
          <p:cNvSpPr txBox="1"/>
          <p:nvPr/>
        </p:nvSpPr>
        <p:spPr>
          <a:xfrm>
            <a:off x="1450584" y="3360404"/>
            <a:ext cx="329184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Tableaux</a:t>
            </a:r>
            <a:endParaRPr sz="2400" b="1" i="0" u="none" strike="noStrike" cap="none" dirty="0">
              <a:solidFill>
                <a:srgbClr val="000000"/>
              </a:solidFill>
              <a:latin typeface="Arial"/>
              <a:ea typeface="Arial"/>
              <a:cs typeface="Arial"/>
              <a:sym typeface="Arial"/>
            </a:endParaRPr>
          </a:p>
        </p:txBody>
      </p:sp>
      <p:sp>
        <p:nvSpPr>
          <p:cNvPr id="357" name="Google Shape;357;p10"/>
          <p:cNvSpPr txBox="1"/>
          <p:nvPr/>
        </p:nvSpPr>
        <p:spPr>
          <a:xfrm>
            <a:off x="5115671" y="4887344"/>
            <a:ext cx="334556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Graphiques</a:t>
            </a:r>
            <a:endParaRPr sz="2400" b="1" i="0" u="none" strike="noStrike" cap="none" dirty="0">
              <a:solidFill>
                <a:srgbClr val="000000"/>
              </a:solidFill>
              <a:latin typeface="Arial"/>
              <a:ea typeface="Arial"/>
              <a:cs typeface="Arial"/>
              <a:sym typeface="Arial"/>
            </a:endParaRPr>
          </a:p>
        </p:txBody>
      </p:sp>
      <p:sp>
        <p:nvSpPr>
          <p:cNvPr id="358" name="Google Shape;358;p10"/>
          <p:cNvSpPr txBox="1"/>
          <p:nvPr/>
        </p:nvSpPr>
        <p:spPr>
          <a:xfrm>
            <a:off x="8461237" y="5711562"/>
            <a:ext cx="3489009"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Cartes</a:t>
            </a:r>
            <a:endParaRPr sz="2400" b="1" i="0" u="none" strike="noStrike" cap="none" dirty="0">
              <a:solidFill>
                <a:srgbClr val="000000"/>
              </a:solidFill>
              <a:latin typeface="Arial"/>
              <a:ea typeface="Arial"/>
              <a:cs typeface="Arial"/>
              <a:sym typeface="Arial"/>
            </a:endParaRPr>
          </a:p>
        </p:txBody>
      </p:sp>
      <p:graphicFrame>
        <p:nvGraphicFramePr>
          <p:cNvPr id="359" name="Google Shape;359;p10"/>
          <p:cNvGraphicFramePr/>
          <p:nvPr/>
        </p:nvGraphicFramePr>
        <p:xfrm>
          <a:off x="1397725" y="1837321"/>
          <a:ext cx="3291800" cy="1463080"/>
        </p:xfrm>
        <a:graphic>
          <a:graphicData uri="http://schemas.openxmlformats.org/drawingml/2006/table">
            <a:tbl>
              <a:tblPr>
                <a:noFill/>
                <a:tableStyleId>{03440802-5A11-45D5-9182-550AEF46CEDC}</a:tableStyleId>
              </a:tblPr>
              <a:tblGrid>
                <a:gridCol w="822950">
                  <a:extLst>
                    <a:ext uri="{9D8B030D-6E8A-4147-A177-3AD203B41FA5}">
                      <a16:colId xmlns:a16="http://schemas.microsoft.com/office/drawing/2014/main" val="20000"/>
                    </a:ext>
                  </a:extLst>
                </a:gridCol>
                <a:gridCol w="822950">
                  <a:extLst>
                    <a:ext uri="{9D8B030D-6E8A-4147-A177-3AD203B41FA5}">
                      <a16:colId xmlns:a16="http://schemas.microsoft.com/office/drawing/2014/main" val="20001"/>
                    </a:ext>
                  </a:extLst>
                </a:gridCol>
                <a:gridCol w="822950">
                  <a:extLst>
                    <a:ext uri="{9D8B030D-6E8A-4147-A177-3AD203B41FA5}">
                      <a16:colId xmlns:a16="http://schemas.microsoft.com/office/drawing/2014/main" val="20002"/>
                    </a:ext>
                  </a:extLst>
                </a:gridCol>
                <a:gridCol w="822950">
                  <a:extLst>
                    <a:ext uri="{9D8B030D-6E8A-4147-A177-3AD203B41FA5}">
                      <a16:colId xmlns:a16="http://schemas.microsoft.com/office/drawing/2014/main" val="20003"/>
                    </a:ext>
                  </a:extLst>
                </a:gridCol>
              </a:tblGrid>
              <a:tr h="342900">
                <a:tc>
                  <a:txBody>
                    <a:bodyPr/>
                    <a:lstStyle/>
                    <a:p>
                      <a:pPr marL="0" marR="0" lvl="0" indent="0" algn="ctr" rtl="0">
                        <a:lnSpc>
                          <a:spcPct val="100000"/>
                        </a:lnSpc>
                        <a:spcBef>
                          <a:spcPts val="0"/>
                        </a:spcBef>
                        <a:spcAft>
                          <a:spcPts val="0"/>
                        </a:spcAft>
                        <a:buClr>
                          <a:schemeClr val="dk1"/>
                        </a:buClr>
                        <a:buSzPts val="1800"/>
                        <a:buFont typeface="Arial"/>
                        <a:buNone/>
                      </a:pPr>
                      <a:endParaRPr sz="1800" b="1" u="none" strike="noStrike" cap="none">
                        <a:solidFill>
                          <a:srgbClr val="000000"/>
                        </a:solidFill>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u="none" strike="noStrike" cap="none">
                          <a:solidFill>
                            <a:srgbClr val="000000"/>
                          </a:solidFill>
                        </a:rPr>
                        <a:t>Oui</a:t>
                      </a:r>
                      <a:endParaRPr sz="18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u="none" strike="noStrike" cap="none" dirty="0">
                          <a:solidFill>
                            <a:srgbClr val="000000"/>
                          </a:solidFill>
                        </a:rPr>
                        <a:t>Non</a:t>
                      </a:r>
                      <a:endParaRPr sz="18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u="none" strike="noStrike" cap="none">
                          <a:solidFill>
                            <a:srgbClr val="000000"/>
                          </a:solidFil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42900">
                <a:tc>
                  <a:txBody>
                    <a:bodyPr/>
                    <a:lstStyle/>
                    <a:p>
                      <a:pPr marL="0" marR="0" lvl="0" indent="0" algn="ctr" rtl="0">
                        <a:lnSpc>
                          <a:spcPct val="100000"/>
                        </a:lnSpc>
                        <a:spcBef>
                          <a:spcPts val="0"/>
                        </a:spcBef>
                        <a:spcAft>
                          <a:spcPts val="0"/>
                        </a:spcAft>
                        <a:buClr>
                          <a:schemeClr val="dk1"/>
                        </a:buClr>
                        <a:buSzPts val="1800"/>
                        <a:buFont typeface="Arial"/>
                        <a:buNone/>
                      </a:pPr>
                      <a:r>
                        <a:rPr lang="fr-FR" sz="1800" b="0" u="none" strike="noStrike" cap="none"/>
                        <a:t>Oui</a:t>
                      </a:r>
                      <a:endParaRPr sz="1800" b="0" u="none" strike="noStrike" cap="none"/>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dirty="0"/>
                        <a:t>A</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t>B</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42900">
                <a:tc>
                  <a:txBody>
                    <a:bodyPr/>
                    <a:lstStyle/>
                    <a:p>
                      <a:pPr marL="0" marR="0" lvl="0" indent="0" algn="ctr" rtl="0">
                        <a:lnSpc>
                          <a:spcPct val="100000"/>
                        </a:lnSpc>
                        <a:spcBef>
                          <a:spcPts val="0"/>
                        </a:spcBef>
                        <a:spcAft>
                          <a:spcPts val="0"/>
                        </a:spcAft>
                        <a:buClr>
                          <a:schemeClr val="dk1"/>
                        </a:buClr>
                        <a:buSzPts val="1800"/>
                        <a:buFont typeface="Arial"/>
                        <a:buNone/>
                      </a:pPr>
                      <a:r>
                        <a:rPr lang="fr-FR" sz="1800" b="0" u="none" strike="noStrike" cap="none"/>
                        <a:t>Non</a:t>
                      </a:r>
                      <a:endParaRPr sz="1800" b="0" u="none" strike="noStrike" cap="none"/>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t>C</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dirty="0"/>
                        <a:t>D</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4290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t>Total</a:t>
                      </a:r>
                      <a:endParaRPr sz="1800" b="1" u="none" strike="noStrike" cap="none"/>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chemeClr val="lt1"/>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dirty="0"/>
                        <a:t>N</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3"/>
                  </a:ext>
                </a:extLst>
              </a:tr>
            </a:tbl>
          </a:graphicData>
        </a:graphic>
      </p:graphicFrame>
      <p:sp>
        <p:nvSpPr>
          <p:cNvPr id="360" name="Google Shape;360;p10"/>
          <p:cNvSpPr txBox="1"/>
          <p:nvPr/>
        </p:nvSpPr>
        <p:spPr>
          <a:xfrm>
            <a:off x="2555011" y="1407596"/>
            <a:ext cx="1188313" cy="369291"/>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Résultats</a:t>
            </a:r>
            <a:endParaRPr sz="2400" b="0" i="0" u="none" strike="noStrike" cap="none" dirty="0">
              <a:solidFill>
                <a:srgbClr val="000000"/>
              </a:solidFill>
              <a:latin typeface="Arial"/>
              <a:ea typeface="Arial"/>
              <a:cs typeface="Arial"/>
              <a:sym typeface="Arial"/>
            </a:endParaRPr>
          </a:p>
        </p:txBody>
      </p:sp>
      <p:sp>
        <p:nvSpPr>
          <p:cNvPr id="361" name="Google Shape;361;p10"/>
          <p:cNvSpPr txBox="1"/>
          <p:nvPr/>
        </p:nvSpPr>
        <p:spPr>
          <a:xfrm>
            <a:off x="143440" y="2384215"/>
            <a:ext cx="1307144"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Exposition</a:t>
            </a:r>
            <a:endParaRPr sz="2400" b="0" i="0" u="none" strike="noStrike" cap="none" dirty="0">
              <a:solidFill>
                <a:srgbClr val="000000"/>
              </a:solidFill>
              <a:latin typeface="Arial"/>
              <a:ea typeface="Arial"/>
              <a:cs typeface="Arial"/>
              <a:sym typeface="Arial"/>
            </a:endParaRPr>
          </a:p>
        </p:txBody>
      </p:sp>
      <p:graphicFrame>
        <p:nvGraphicFramePr>
          <p:cNvPr id="362" name="Google Shape;362;p10"/>
          <p:cNvGraphicFramePr/>
          <p:nvPr/>
        </p:nvGraphicFramePr>
        <p:xfrm>
          <a:off x="4798356" y="2036762"/>
          <a:ext cx="4583113" cy="2784475"/>
        </p:xfrm>
        <a:graphic>
          <a:graphicData uri="http://schemas.openxmlformats.org/drawingml/2006/chart">
            <c:chart xmlns:c="http://schemas.openxmlformats.org/drawingml/2006/chart" xmlns:r="http://schemas.openxmlformats.org/officeDocument/2006/relationships" r:id="rId3"/>
          </a:graphicData>
        </a:graphic>
      </p:graphicFrame>
      <p:pic>
        <p:nvPicPr>
          <p:cNvPr id="363" name="Google Shape;363;p10" descr="John Snow's Cholera data in more formats | R-bloggers"/>
          <p:cNvPicPr preferRelativeResize="0"/>
          <p:nvPr/>
        </p:nvPicPr>
        <p:blipFill rotWithShape="1">
          <a:blip r:embed="rId4">
            <a:alphaModFix/>
          </a:blip>
          <a:srcRect/>
          <a:stretch/>
        </p:blipFill>
        <p:spPr>
          <a:xfrm>
            <a:off x="8461238" y="3268113"/>
            <a:ext cx="3489008" cy="2468880"/>
          </a:xfrm>
          <a:prstGeom prst="rect">
            <a:avLst/>
          </a:prstGeom>
          <a:noFill/>
          <a:ln w="12700">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P spid="357" grpId="0"/>
      <p:bldP spid="358" grpId="0"/>
      <p:bldP spid="360" grpId="0"/>
      <p:bldP spid="361" grpId="0"/>
      <p:bldGraphic spid="362"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11"/>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sz="5400" dirty="0">
                <a:latin typeface="Franklin Gothic Medium" panose="020B0603020102020204" pitchFamily="34" charset="0"/>
              </a:rPr>
              <a:t>Tableaux</a:t>
            </a:r>
            <a:endParaRPr dirty="0">
              <a:latin typeface="Franklin Gothic Medium" panose="020B06030201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12"/>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 des tableaux</a:t>
            </a:r>
            <a:endParaRPr dirty="0">
              <a:latin typeface="Franklin Gothic Medium" panose="020B0603020102020204" pitchFamily="34" charset="0"/>
            </a:endParaRPr>
          </a:p>
        </p:txBody>
      </p:sp>
      <p:sp>
        <p:nvSpPr>
          <p:cNvPr id="376" name="Google Shape;376;p12"/>
          <p:cNvSpPr txBox="1">
            <a:spLocks noGrp="1"/>
          </p:cNvSpPr>
          <p:nvPr>
            <p:ph type="body" idx="1"/>
          </p:nvPr>
        </p:nvSpPr>
        <p:spPr>
          <a:xfrm>
            <a:off x="838200" y="1555057"/>
            <a:ext cx="10515600" cy="46392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fr-FR"/>
              <a:t>À quoi servent les tableaux ?</a:t>
            </a:r>
            <a:endParaRPr/>
          </a:p>
          <a:p>
            <a:pPr marL="228600" lvl="0" indent="-50800" algn="l" rtl="0">
              <a:lnSpc>
                <a:spcPct val="100000"/>
              </a:lnSpc>
              <a:spcBef>
                <a:spcPts val="1000"/>
              </a:spcBef>
              <a:spcAft>
                <a:spcPts val="0"/>
              </a:spcAft>
              <a:buClr>
                <a:schemeClr val="dk1"/>
              </a:buClr>
              <a:buSzPts val="2800"/>
              <a:buNone/>
            </a:pPr>
            <a:endParaRPr/>
          </a:p>
        </p:txBody>
      </p:sp>
      <p:pic>
        <p:nvPicPr>
          <p:cNvPr id="377" name="Google Shape;377;p12" descr="Table with solid fill"/>
          <p:cNvPicPr preferRelativeResize="0"/>
          <p:nvPr/>
        </p:nvPicPr>
        <p:blipFill rotWithShape="1">
          <a:blip r:embed="rId3">
            <a:alphaModFix/>
          </a:blip>
          <a:srcRect/>
          <a:stretch/>
        </p:blipFill>
        <p:spPr>
          <a:xfrm>
            <a:off x="4319005" y="2021516"/>
            <a:ext cx="3553990" cy="355399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13"/>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 des tableaux Réponse</a:t>
            </a:r>
            <a:endParaRPr dirty="0">
              <a:latin typeface="Franklin Gothic Medium" panose="020B0603020102020204" pitchFamily="34" charset="0"/>
            </a:endParaRPr>
          </a:p>
        </p:txBody>
      </p:sp>
      <p:sp>
        <p:nvSpPr>
          <p:cNvPr id="384" name="Google Shape;384;p1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40C28"/>
              </a:buClr>
              <a:buSzPts val="2800"/>
              <a:buChar char="•"/>
            </a:pPr>
            <a:r>
              <a:rPr lang="fr-FR" sz="2800" b="0" i="0" dirty="0">
                <a:solidFill>
                  <a:srgbClr val="040C28"/>
                </a:solidFill>
              </a:rPr>
              <a:t>Organise</a:t>
            </a:r>
            <a:r>
              <a:rPr lang="fr-FR" dirty="0">
                <a:solidFill>
                  <a:srgbClr val="040C28"/>
                </a:solidFill>
              </a:rPr>
              <a:t>r </a:t>
            </a:r>
            <a:r>
              <a:rPr lang="fr-FR" sz="2800" b="0" i="0" dirty="0">
                <a:solidFill>
                  <a:srgbClr val="040C28"/>
                </a:solidFill>
              </a:rPr>
              <a:t>les données qui </a:t>
            </a:r>
            <a:r>
              <a:rPr lang="fr-FR" dirty="0">
                <a:solidFill>
                  <a:srgbClr val="040C28"/>
                </a:solidFill>
              </a:rPr>
              <a:t>sont </a:t>
            </a:r>
            <a:r>
              <a:rPr lang="fr-FR" sz="2800" b="0" i="0" dirty="0">
                <a:solidFill>
                  <a:srgbClr val="040C28"/>
                </a:solidFill>
              </a:rPr>
              <a:t>trop détaillées ou compliquées pour être décrites de manière adéquate dans u</a:t>
            </a:r>
            <a:r>
              <a:rPr lang="fr-FR" dirty="0">
                <a:solidFill>
                  <a:srgbClr val="040C28"/>
                </a:solidFill>
              </a:rPr>
              <a:t>n</a:t>
            </a:r>
            <a:r>
              <a:rPr lang="fr-FR" sz="2800" b="0" i="0" dirty="0">
                <a:solidFill>
                  <a:srgbClr val="040C28"/>
                </a:solidFill>
              </a:rPr>
              <a:t> texte</a:t>
            </a:r>
            <a:endParaRPr sz="2800" dirty="0"/>
          </a:p>
          <a:p>
            <a:pPr marL="228600" lvl="0" indent="-5080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Composantes d’un tableau</a:t>
            </a:r>
            <a:endParaRPr dirty="0">
              <a:latin typeface="Franklin Gothic Medium" panose="020B0603020102020204" pitchFamily="34" charset="0"/>
            </a:endParaRPr>
          </a:p>
        </p:txBody>
      </p:sp>
      <p:sp>
        <p:nvSpPr>
          <p:cNvPr id="391" name="Google Shape;391;p14"/>
          <p:cNvSpPr txBox="1"/>
          <p:nvPr/>
        </p:nvSpPr>
        <p:spPr>
          <a:xfrm>
            <a:off x="838200" y="1456163"/>
            <a:ext cx="10515600" cy="69649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C00000"/>
              </a:buClr>
              <a:buSzPts val="2400"/>
              <a:buFont typeface="Noto Sans Symbols"/>
              <a:buNone/>
            </a:pPr>
            <a:r>
              <a:rPr lang="fr-FR" sz="2000" b="1" i="0" u="none" strike="noStrike" cap="none">
                <a:solidFill>
                  <a:srgbClr val="000000"/>
                </a:solidFill>
                <a:latin typeface="Arial"/>
                <a:ea typeface="Arial"/>
                <a:cs typeface="Arial"/>
                <a:sym typeface="Arial"/>
              </a:rPr>
              <a:t>Cas de poliomyélite dus au poliovirus de type sauvage, par province,</a:t>
            </a:r>
            <a:br>
              <a:rPr lang="fr-FR" sz="2000" b="1" i="0" u="none" strike="noStrike" cap="none">
                <a:solidFill>
                  <a:srgbClr val="000000"/>
                </a:solidFill>
                <a:latin typeface="Arial"/>
                <a:ea typeface="Arial"/>
                <a:cs typeface="Arial"/>
                <a:sym typeface="Arial"/>
              </a:rPr>
            </a:br>
            <a:r>
              <a:rPr lang="fr-FR" sz="2000" b="1" i="0" u="none" strike="noStrike" cap="none">
                <a:solidFill>
                  <a:srgbClr val="000000"/>
                </a:solidFill>
                <a:latin typeface="Arial"/>
                <a:ea typeface="Arial"/>
                <a:cs typeface="Arial"/>
                <a:sym typeface="Arial"/>
              </a:rPr>
              <a:t>Pakistan, 2009-2016 (adapté)</a:t>
            </a:r>
            <a:endParaRPr sz="1600" b="0" i="0" u="none" strike="noStrike" cap="none">
              <a:solidFill>
                <a:srgbClr val="000000"/>
              </a:solidFill>
              <a:latin typeface="Arial"/>
              <a:ea typeface="Arial"/>
              <a:cs typeface="Arial"/>
              <a:sym typeface="Arial"/>
            </a:endParaRPr>
          </a:p>
        </p:txBody>
      </p:sp>
      <p:sp>
        <p:nvSpPr>
          <p:cNvPr id="392" name="Google Shape;392;p14"/>
          <p:cNvSpPr txBox="1"/>
          <p:nvPr/>
        </p:nvSpPr>
        <p:spPr>
          <a:xfrm>
            <a:off x="1529791" y="6497801"/>
            <a:ext cx="419212" cy="4550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graphicFrame>
        <p:nvGraphicFramePr>
          <p:cNvPr id="393" name="Google Shape;393;p14"/>
          <p:cNvGraphicFramePr/>
          <p:nvPr>
            <p:extLst>
              <p:ext uri="{D42A27DB-BD31-4B8C-83A1-F6EECF244321}">
                <p14:modId xmlns:p14="http://schemas.microsoft.com/office/powerpoint/2010/main" val="2578341505"/>
              </p:ext>
            </p:extLst>
          </p:nvPr>
        </p:nvGraphicFramePr>
        <p:xfrm>
          <a:off x="1996440" y="2291927"/>
          <a:ext cx="7681000" cy="3147850"/>
        </p:xfrm>
        <a:graphic>
          <a:graphicData uri="http://schemas.openxmlformats.org/drawingml/2006/table">
            <a:tbl>
              <a:tblPr>
                <a:noFill/>
                <a:tableStyleId>{03440802-5A11-45D5-9182-550AEF46CEDC}</a:tableStyleId>
              </a:tblPr>
              <a:tblGrid>
                <a:gridCol w="1097275">
                  <a:extLst>
                    <a:ext uri="{9D8B030D-6E8A-4147-A177-3AD203B41FA5}">
                      <a16:colId xmlns:a16="http://schemas.microsoft.com/office/drawing/2014/main" val="20000"/>
                    </a:ext>
                  </a:extLst>
                </a:gridCol>
                <a:gridCol w="731525">
                  <a:extLst>
                    <a:ext uri="{9D8B030D-6E8A-4147-A177-3AD203B41FA5}">
                      <a16:colId xmlns:a16="http://schemas.microsoft.com/office/drawing/2014/main" val="20001"/>
                    </a:ext>
                  </a:extLst>
                </a:gridCol>
                <a:gridCol w="731525">
                  <a:extLst>
                    <a:ext uri="{9D8B030D-6E8A-4147-A177-3AD203B41FA5}">
                      <a16:colId xmlns:a16="http://schemas.microsoft.com/office/drawing/2014/main" val="20002"/>
                    </a:ext>
                  </a:extLst>
                </a:gridCol>
                <a:gridCol w="731525">
                  <a:extLst>
                    <a:ext uri="{9D8B030D-6E8A-4147-A177-3AD203B41FA5}">
                      <a16:colId xmlns:a16="http://schemas.microsoft.com/office/drawing/2014/main" val="20003"/>
                    </a:ext>
                  </a:extLst>
                </a:gridCol>
                <a:gridCol w="731525">
                  <a:extLst>
                    <a:ext uri="{9D8B030D-6E8A-4147-A177-3AD203B41FA5}">
                      <a16:colId xmlns:a16="http://schemas.microsoft.com/office/drawing/2014/main" val="20004"/>
                    </a:ext>
                  </a:extLst>
                </a:gridCol>
                <a:gridCol w="731525">
                  <a:extLst>
                    <a:ext uri="{9D8B030D-6E8A-4147-A177-3AD203B41FA5}">
                      <a16:colId xmlns:a16="http://schemas.microsoft.com/office/drawing/2014/main" val="20005"/>
                    </a:ext>
                  </a:extLst>
                </a:gridCol>
                <a:gridCol w="731525">
                  <a:extLst>
                    <a:ext uri="{9D8B030D-6E8A-4147-A177-3AD203B41FA5}">
                      <a16:colId xmlns:a16="http://schemas.microsoft.com/office/drawing/2014/main" val="20006"/>
                    </a:ext>
                  </a:extLst>
                </a:gridCol>
                <a:gridCol w="731525">
                  <a:extLst>
                    <a:ext uri="{9D8B030D-6E8A-4147-A177-3AD203B41FA5}">
                      <a16:colId xmlns:a16="http://schemas.microsoft.com/office/drawing/2014/main" val="20007"/>
                    </a:ext>
                  </a:extLst>
                </a:gridCol>
                <a:gridCol w="731525">
                  <a:extLst>
                    <a:ext uri="{9D8B030D-6E8A-4147-A177-3AD203B41FA5}">
                      <a16:colId xmlns:a16="http://schemas.microsoft.com/office/drawing/2014/main" val="20008"/>
                    </a:ext>
                  </a:extLst>
                </a:gridCol>
                <a:gridCol w="731525">
                  <a:extLst>
                    <a:ext uri="{9D8B030D-6E8A-4147-A177-3AD203B41FA5}">
                      <a16:colId xmlns:a16="http://schemas.microsoft.com/office/drawing/2014/main" val="20009"/>
                    </a:ext>
                  </a:extLst>
                </a:gridCol>
              </a:tblGrid>
              <a:tr h="293800">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Province</a:t>
                      </a:r>
                      <a:endParaRPr sz="1800" u="none" strike="noStrike" cap="none" dirty="0"/>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2009</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2010</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2011</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2012</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2013</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2014</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2015</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2016</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Total</a:t>
                      </a:r>
                      <a:endParaRPr sz="1800" u="none" strike="noStrike" cap="none"/>
                    </a:p>
                  </a:txBody>
                  <a:tcPr marL="9525" marR="9525" marT="9525"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A</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B</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132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C</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11</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68</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206</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D</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59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65</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16</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433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E</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11</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25</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133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F</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6575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G</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93800">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Total</a:t>
                      </a:r>
                      <a:endParaRPr sz="1800" u="none" strike="noStrike" cap="none"/>
                    </a:p>
                  </a:txBody>
                  <a:tcPr marL="91450"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89</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144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198</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58</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93</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306</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54</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12</a:t>
                      </a:r>
                      <a:endParaRPr sz="18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955</a:t>
                      </a:r>
                      <a:endParaRPr sz="1800" u="none" strike="noStrike" cap="none" dirty="0"/>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grpSp>
        <p:nvGrpSpPr>
          <p:cNvPr id="394" name="Google Shape;394;p14"/>
          <p:cNvGrpSpPr/>
          <p:nvPr/>
        </p:nvGrpSpPr>
        <p:grpSpPr>
          <a:xfrm>
            <a:off x="9677400" y="2291930"/>
            <a:ext cx="1349351" cy="3200400"/>
            <a:chOff x="9677400" y="2291930"/>
            <a:chExt cx="980229" cy="3200400"/>
          </a:xfrm>
        </p:grpSpPr>
        <p:sp>
          <p:nvSpPr>
            <p:cNvPr id="395" name="Google Shape;395;p14"/>
            <p:cNvSpPr/>
            <p:nvPr/>
          </p:nvSpPr>
          <p:spPr>
            <a:xfrm>
              <a:off x="9677400" y="2291930"/>
              <a:ext cx="198188" cy="3200400"/>
            </a:xfrm>
            <a:prstGeom prst="rightBrace">
              <a:avLst>
                <a:gd name="adj1" fmla="val 8333"/>
                <a:gd name="adj2" fmla="val 50000"/>
              </a:avLst>
            </a:prstGeom>
            <a:noFill/>
            <a:ln w="3175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6" name="Google Shape;396;p14"/>
            <p:cNvSpPr txBox="1"/>
            <p:nvPr/>
          </p:nvSpPr>
          <p:spPr>
            <a:xfrm>
              <a:off x="9793147" y="3767775"/>
              <a:ext cx="864482" cy="369291"/>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1800"/>
                <a:buFont typeface="Arial"/>
                <a:buNone/>
              </a:pPr>
              <a:r>
                <a:rPr lang="fr-FR" sz="1800" b="1" dirty="0">
                  <a:solidFill>
                    <a:srgbClr val="F7941D"/>
                  </a:solidFill>
                </a:rPr>
                <a:t>L</a:t>
              </a:r>
              <a:r>
                <a:rPr lang="fr-FR" sz="1800" b="1" i="0" u="none" strike="noStrike" cap="none" dirty="0">
                  <a:solidFill>
                    <a:srgbClr val="F7941D"/>
                  </a:solidFill>
                  <a:latin typeface="Arial"/>
                  <a:ea typeface="Arial"/>
                  <a:cs typeface="Arial"/>
                  <a:sym typeface="Arial"/>
                </a:rPr>
                <a:t>ignes</a:t>
              </a:r>
              <a:endParaRPr sz="1600" b="0" i="0" u="none" strike="noStrike" cap="none" dirty="0">
                <a:solidFill>
                  <a:srgbClr val="000000"/>
                </a:solidFill>
                <a:latin typeface="Arial"/>
                <a:ea typeface="Arial"/>
                <a:cs typeface="Arial"/>
                <a:sym typeface="Arial"/>
              </a:endParaRPr>
            </a:p>
          </p:txBody>
        </p:sp>
      </p:grpSp>
      <p:grpSp>
        <p:nvGrpSpPr>
          <p:cNvPr id="397" name="Google Shape;397;p14"/>
          <p:cNvGrpSpPr/>
          <p:nvPr/>
        </p:nvGrpSpPr>
        <p:grpSpPr>
          <a:xfrm>
            <a:off x="1920943" y="5573053"/>
            <a:ext cx="7955280" cy="454093"/>
            <a:chOff x="1920943" y="5573053"/>
            <a:chExt cx="7955280" cy="454093"/>
          </a:xfrm>
        </p:grpSpPr>
        <p:sp>
          <p:nvSpPr>
            <p:cNvPr id="398" name="Google Shape;398;p14"/>
            <p:cNvSpPr/>
            <p:nvPr/>
          </p:nvSpPr>
          <p:spPr>
            <a:xfrm rot="5400000">
              <a:off x="5817894" y="1676102"/>
              <a:ext cx="161379" cy="7955280"/>
            </a:xfrm>
            <a:prstGeom prst="rightBrace">
              <a:avLst>
                <a:gd name="adj1" fmla="val 0"/>
                <a:gd name="adj2" fmla="val 50000"/>
              </a:avLst>
            </a:prstGeom>
            <a:noFill/>
            <a:ln w="31750"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9" name="Google Shape;399;p14"/>
            <p:cNvSpPr txBox="1"/>
            <p:nvPr/>
          </p:nvSpPr>
          <p:spPr>
            <a:xfrm>
              <a:off x="5181603" y="5657855"/>
              <a:ext cx="1502805" cy="369291"/>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1800"/>
                <a:buFont typeface="Arial"/>
                <a:buNone/>
              </a:pPr>
              <a:r>
                <a:rPr lang="fr-FR" sz="1800" b="1" i="0" u="none" strike="noStrike" cap="none">
                  <a:solidFill>
                    <a:srgbClr val="109648"/>
                  </a:solidFill>
                  <a:latin typeface="Arial"/>
                  <a:ea typeface="Arial"/>
                  <a:cs typeface="Arial"/>
                  <a:sym typeface="Arial"/>
                </a:rPr>
                <a:t>Colonnes</a:t>
              </a:r>
              <a:endParaRPr sz="1600" b="0" i="0" u="none" strike="noStrike" cap="none">
                <a:solidFill>
                  <a:srgbClr val="000000"/>
                </a:solidFill>
                <a:latin typeface="Arial"/>
                <a:ea typeface="Arial"/>
                <a:cs typeface="Arial"/>
                <a:sym typeface="Arial"/>
              </a:endParaRPr>
            </a:p>
          </p:txBody>
        </p:sp>
      </p:grpSp>
      <p:grpSp>
        <p:nvGrpSpPr>
          <p:cNvPr id="400" name="Google Shape;400;p14"/>
          <p:cNvGrpSpPr/>
          <p:nvPr/>
        </p:nvGrpSpPr>
        <p:grpSpPr>
          <a:xfrm>
            <a:off x="4617360" y="2915249"/>
            <a:ext cx="1656348" cy="1032961"/>
            <a:chOff x="4617360" y="2915249"/>
            <a:chExt cx="1656348" cy="1032961"/>
          </a:xfrm>
        </p:grpSpPr>
        <p:cxnSp>
          <p:nvCxnSpPr>
            <p:cNvPr id="401" name="Google Shape;401;p14"/>
            <p:cNvCxnSpPr/>
            <p:nvPr/>
          </p:nvCxnSpPr>
          <p:spPr>
            <a:xfrm rot="10800000">
              <a:off x="5126415" y="3288298"/>
              <a:ext cx="369713" cy="274320"/>
            </a:xfrm>
            <a:prstGeom prst="straightConnector1">
              <a:avLst/>
            </a:prstGeom>
            <a:noFill/>
            <a:ln w="25400" cap="flat" cmpd="sng">
              <a:solidFill>
                <a:srgbClr val="0065A4"/>
              </a:solidFill>
              <a:prstDash val="solid"/>
              <a:round/>
              <a:headEnd type="none" w="sm" len="sm"/>
              <a:tailEnd type="none" w="sm" len="sm"/>
            </a:ln>
          </p:spPr>
        </p:cxnSp>
        <p:sp>
          <p:nvSpPr>
            <p:cNvPr id="402" name="Google Shape;402;p14"/>
            <p:cNvSpPr/>
            <p:nvPr/>
          </p:nvSpPr>
          <p:spPr>
            <a:xfrm>
              <a:off x="4617360" y="2915249"/>
              <a:ext cx="596901" cy="439694"/>
            </a:xfrm>
            <a:prstGeom prst="flowChartConnector">
              <a:avLst/>
            </a:prstGeom>
            <a:noFill/>
            <a:ln w="28575"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403" name="Google Shape;403;p14"/>
            <p:cNvSpPr txBox="1"/>
            <p:nvPr/>
          </p:nvSpPr>
          <p:spPr>
            <a:xfrm>
              <a:off x="5242437" y="3578919"/>
              <a:ext cx="1031271" cy="369291"/>
            </a:xfrm>
            <a:prstGeom prst="rect">
              <a:avLst/>
            </a:prstGeom>
            <a:solidFill>
              <a:schemeClr val="lt1"/>
            </a:solid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5A4"/>
                </a:buClr>
                <a:buSzPts val="1800"/>
                <a:buFont typeface="Arial"/>
                <a:buNone/>
              </a:pPr>
              <a:r>
                <a:rPr lang="fr-FR" sz="1800" b="1" i="0" u="none" strike="noStrike" cap="none">
                  <a:solidFill>
                    <a:srgbClr val="0065A4"/>
                  </a:solidFill>
                  <a:latin typeface="Arial"/>
                  <a:ea typeface="Arial"/>
                  <a:cs typeface="Arial"/>
                  <a:sym typeface="Arial"/>
                </a:rPr>
                <a:t>Cellule</a:t>
              </a:r>
              <a:endParaRPr sz="1600" b="0" i="0" u="none" strike="noStrike" cap="none">
                <a:solidFill>
                  <a:srgbClr val="000000"/>
                </a:solidFill>
                <a:latin typeface="Arial"/>
                <a:ea typeface="Arial"/>
                <a:cs typeface="Arial"/>
                <a:sym typeface="Arial"/>
              </a:endParaRPr>
            </a:p>
          </p:txBody>
        </p:sp>
      </p:grpSp>
      <p:grpSp>
        <p:nvGrpSpPr>
          <p:cNvPr id="404" name="Google Shape;404;p14"/>
          <p:cNvGrpSpPr/>
          <p:nvPr/>
        </p:nvGrpSpPr>
        <p:grpSpPr>
          <a:xfrm>
            <a:off x="535359" y="2289024"/>
            <a:ext cx="2602572" cy="3195469"/>
            <a:chOff x="535359" y="2289024"/>
            <a:chExt cx="2602572" cy="3195469"/>
          </a:xfrm>
        </p:grpSpPr>
        <p:sp>
          <p:nvSpPr>
            <p:cNvPr id="405" name="Google Shape;405;p14"/>
            <p:cNvSpPr txBox="1"/>
            <p:nvPr/>
          </p:nvSpPr>
          <p:spPr>
            <a:xfrm>
              <a:off x="535359" y="3538187"/>
              <a:ext cx="1320759" cy="646290"/>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1800"/>
                <a:buFont typeface="Arial"/>
                <a:buNone/>
              </a:pPr>
              <a:r>
                <a:rPr lang="fr-FR" sz="1800" b="1" i="0" u="none" strike="noStrike" cap="none" dirty="0">
                  <a:solidFill>
                    <a:srgbClr val="F7941D"/>
                  </a:solidFill>
                  <a:latin typeface="Arial"/>
                  <a:ea typeface="Arial"/>
                  <a:cs typeface="Arial"/>
                  <a:sym typeface="Arial"/>
                </a:rPr>
                <a:t>Noms des lignes</a:t>
              </a:r>
              <a:endParaRPr sz="1600" b="0" i="0" u="none" strike="noStrike" cap="none" dirty="0">
                <a:solidFill>
                  <a:srgbClr val="000000"/>
                </a:solidFill>
                <a:latin typeface="Arial"/>
                <a:ea typeface="Arial"/>
                <a:cs typeface="Arial"/>
                <a:sym typeface="Arial"/>
              </a:endParaRPr>
            </a:p>
          </p:txBody>
        </p:sp>
        <p:sp>
          <p:nvSpPr>
            <p:cNvPr id="406" name="Google Shape;406;p14"/>
            <p:cNvSpPr/>
            <p:nvPr/>
          </p:nvSpPr>
          <p:spPr>
            <a:xfrm>
              <a:off x="1949211" y="2289024"/>
              <a:ext cx="1188720" cy="3195469"/>
            </a:xfrm>
            <a:prstGeom prst="roundRect">
              <a:avLst>
                <a:gd name="adj" fmla="val 16667"/>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grpSp>
        <p:nvGrpSpPr>
          <p:cNvPr id="407" name="Google Shape;407;p14"/>
          <p:cNvGrpSpPr/>
          <p:nvPr/>
        </p:nvGrpSpPr>
        <p:grpSpPr>
          <a:xfrm>
            <a:off x="641003" y="5834008"/>
            <a:ext cx="6509606" cy="830956"/>
            <a:chOff x="492959" y="5818923"/>
            <a:chExt cx="6509606" cy="830956"/>
          </a:xfrm>
        </p:grpSpPr>
        <p:sp>
          <p:nvSpPr>
            <p:cNvPr id="408" name="Google Shape;408;p14"/>
            <p:cNvSpPr txBox="1"/>
            <p:nvPr/>
          </p:nvSpPr>
          <p:spPr>
            <a:xfrm>
              <a:off x="492959" y="5818923"/>
              <a:ext cx="1362072" cy="830956"/>
            </a:xfrm>
            <a:prstGeom prst="rect">
              <a:avLst/>
            </a:prstGeom>
            <a:solidFill>
              <a:schemeClr val="lt1"/>
            </a:solid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5A4"/>
                </a:buClr>
                <a:buSzPts val="1600"/>
                <a:buFont typeface="Arial"/>
                <a:buNone/>
              </a:pPr>
              <a:r>
                <a:rPr lang="fr-FR" sz="1600" b="1" i="0" u="none" strike="noStrike" cap="none">
                  <a:solidFill>
                    <a:srgbClr val="0065A4"/>
                  </a:solidFill>
                  <a:latin typeface="Arial"/>
                  <a:ea typeface="Arial"/>
                  <a:cs typeface="Arial"/>
                  <a:sym typeface="Arial"/>
                </a:rPr>
                <a:t>Note de bas de page, source</a:t>
              </a:r>
              <a:endParaRPr sz="1400" b="0" i="0" u="none" strike="noStrike" cap="none">
                <a:solidFill>
                  <a:srgbClr val="000000"/>
                </a:solidFill>
                <a:latin typeface="Arial"/>
                <a:ea typeface="Arial"/>
                <a:cs typeface="Arial"/>
                <a:sym typeface="Arial"/>
              </a:endParaRPr>
            </a:p>
          </p:txBody>
        </p:sp>
        <p:sp>
          <p:nvSpPr>
            <p:cNvPr id="409" name="Google Shape;409;p14"/>
            <p:cNvSpPr/>
            <p:nvPr/>
          </p:nvSpPr>
          <p:spPr>
            <a:xfrm>
              <a:off x="1881925" y="6255822"/>
              <a:ext cx="5120640" cy="394057"/>
            </a:xfrm>
            <a:prstGeom prst="roundRect">
              <a:avLst>
                <a:gd name="adj" fmla="val 16667"/>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grpSp>
        <p:nvGrpSpPr>
          <p:cNvPr id="410" name="Google Shape;410;p14"/>
          <p:cNvGrpSpPr/>
          <p:nvPr/>
        </p:nvGrpSpPr>
        <p:grpSpPr>
          <a:xfrm>
            <a:off x="8576632" y="2308067"/>
            <a:ext cx="1349351" cy="4043954"/>
            <a:chOff x="8576632" y="2308067"/>
            <a:chExt cx="1349351" cy="4043954"/>
          </a:xfrm>
        </p:grpSpPr>
        <p:grpSp>
          <p:nvGrpSpPr>
            <p:cNvPr id="411" name="Google Shape;411;p14"/>
            <p:cNvGrpSpPr/>
            <p:nvPr/>
          </p:nvGrpSpPr>
          <p:grpSpPr>
            <a:xfrm>
              <a:off x="8576632" y="5442631"/>
              <a:ext cx="1349351" cy="909390"/>
              <a:chOff x="8576632" y="5526855"/>
              <a:chExt cx="1349351" cy="909390"/>
            </a:xfrm>
          </p:grpSpPr>
          <p:cxnSp>
            <p:nvCxnSpPr>
              <p:cNvPr id="412" name="Google Shape;412;p14"/>
              <p:cNvCxnSpPr>
                <a:endCxn id="413" idx="0"/>
              </p:cNvCxnSpPr>
              <p:nvPr/>
            </p:nvCxnSpPr>
            <p:spPr>
              <a:xfrm>
                <a:off x="9251308" y="5526855"/>
                <a:ext cx="0" cy="263100"/>
              </a:xfrm>
              <a:prstGeom prst="straightConnector1">
                <a:avLst/>
              </a:prstGeom>
              <a:noFill/>
              <a:ln w="28575" cap="flat" cmpd="sng">
                <a:solidFill>
                  <a:srgbClr val="F7941D"/>
                </a:solidFill>
                <a:prstDash val="solid"/>
                <a:miter lim="800000"/>
                <a:headEnd type="none" w="sm" len="sm"/>
                <a:tailEnd type="none" w="sm" len="sm"/>
              </a:ln>
            </p:spPr>
          </p:cxnSp>
          <p:sp>
            <p:nvSpPr>
              <p:cNvPr id="413" name="Google Shape;413;p14"/>
              <p:cNvSpPr txBox="1"/>
              <p:nvPr/>
            </p:nvSpPr>
            <p:spPr>
              <a:xfrm>
                <a:off x="8576632" y="5789955"/>
                <a:ext cx="1349351" cy="646290"/>
              </a:xfrm>
              <a:prstGeom prst="rect">
                <a:avLst/>
              </a:prstGeom>
              <a:solidFill>
                <a:schemeClr val="lt1"/>
              </a:solid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1800"/>
                  <a:buFont typeface="Arial"/>
                  <a:buNone/>
                </a:pPr>
                <a:r>
                  <a:rPr lang="fr-FR" sz="1800" b="1" i="0" u="none" strike="noStrike" cap="none">
                    <a:solidFill>
                      <a:srgbClr val="F7941D"/>
                    </a:solidFill>
                    <a:latin typeface="Arial"/>
                    <a:ea typeface="Arial"/>
                    <a:cs typeface="Arial"/>
                    <a:sym typeface="Arial"/>
                  </a:rPr>
                  <a:t>Totaux des lignes</a:t>
                </a:r>
                <a:endParaRPr sz="1600" b="0" i="0" u="none" strike="noStrike" cap="none">
                  <a:solidFill>
                    <a:srgbClr val="000000"/>
                  </a:solidFill>
                  <a:latin typeface="Arial"/>
                  <a:ea typeface="Arial"/>
                  <a:cs typeface="Arial"/>
                  <a:sym typeface="Arial"/>
                </a:endParaRPr>
              </a:p>
            </p:txBody>
          </p:sp>
        </p:grpSp>
        <p:sp>
          <p:nvSpPr>
            <p:cNvPr id="414" name="Google Shape;414;p14"/>
            <p:cNvSpPr/>
            <p:nvPr/>
          </p:nvSpPr>
          <p:spPr>
            <a:xfrm rot="5400000">
              <a:off x="7758274" y="3536791"/>
              <a:ext cx="3147850" cy="690402"/>
            </a:xfrm>
            <a:prstGeom prst="roundRect">
              <a:avLst>
                <a:gd name="adj" fmla="val 16667"/>
              </a:avLst>
            </a:prstGeom>
            <a:noFill/>
            <a:ln w="28575"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415" name="Google Shape;415;p14"/>
          <p:cNvGrpSpPr/>
          <p:nvPr/>
        </p:nvGrpSpPr>
        <p:grpSpPr>
          <a:xfrm>
            <a:off x="1613524" y="549404"/>
            <a:ext cx="10124803" cy="1655313"/>
            <a:chOff x="1613524" y="549404"/>
            <a:chExt cx="10124803" cy="1655313"/>
          </a:xfrm>
        </p:grpSpPr>
        <p:grpSp>
          <p:nvGrpSpPr>
            <p:cNvPr id="416" name="Google Shape;416;p14"/>
            <p:cNvGrpSpPr/>
            <p:nvPr/>
          </p:nvGrpSpPr>
          <p:grpSpPr>
            <a:xfrm>
              <a:off x="7535135" y="549404"/>
              <a:ext cx="4203192" cy="880675"/>
              <a:chOff x="6578540" y="249287"/>
              <a:chExt cx="4203192" cy="880675"/>
            </a:xfrm>
          </p:grpSpPr>
          <p:sp>
            <p:nvSpPr>
              <p:cNvPr id="417" name="Google Shape;417;p14"/>
              <p:cNvSpPr txBox="1"/>
              <p:nvPr/>
            </p:nvSpPr>
            <p:spPr>
              <a:xfrm>
                <a:off x="6578540" y="249287"/>
                <a:ext cx="4203192" cy="400069"/>
              </a:xfrm>
              <a:prstGeom prst="rect">
                <a:avLst/>
              </a:prstGeom>
              <a:noFill/>
              <a:ln w="28575"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5A4"/>
                  </a:buClr>
                  <a:buSzPts val="2000"/>
                  <a:buFont typeface="Arial"/>
                  <a:buNone/>
                </a:pPr>
                <a:r>
                  <a:rPr lang="fr-FR" sz="2000" b="1" i="0" u="none" strike="noStrike" cap="none" dirty="0">
                    <a:solidFill>
                      <a:srgbClr val="0065A4"/>
                    </a:solidFill>
                    <a:latin typeface="Arial"/>
                    <a:ea typeface="Arial"/>
                    <a:cs typeface="Arial"/>
                    <a:sym typeface="Arial"/>
                  </a:rPr>
                  <a:t>Titre descriptif (quoi, où, quand)</a:t>
                </a:r>
                <a:endParaRPr sz="1800" b="0" i="0" u="none" strike="noStrike" cap="none" dirty="0">
                  <a:solidFill>
                    <a:srgbClr val="000000"/>
                  </a:solidFill>
                  <a:latin typeface="Arial"/>
                  <a:ea typeface="Arial"/>
                  <a:cs typeface="Arial"/>
                  <a:sym typeface="Arial"/>
                </a:endParaRPr>
              </a:p>
            </p:txBody>
          </p:sp>
          <p:cxnSp>
            <p:nvCxnSpPr>
              <p:cNvPr id="418" name="Google Shape;418;p14"/>
              <p:cNvCxnSpPr/>
              <p:nvPr/>
            </p:nvCxnSpPr>
            <p:spPr>
              <a:xfrm rot="10800000">
                <a:off x="6877865" y="646792"/>
                <a:ext cx="0" cy="483170"/>
              </a:xfrm>
              <a:prstGeom prst="straightConnector1">
                <a:avLst/>
              </a:prstGeom>
              <a:noFill/>
              <a:ln w="31750" cap="flat" cmpd="sng">
                <a:solidFill>
                  <a:srgbClr val="0065A4"/>
                </a:solidFill>
                <a:prstDash val="solid"/>
                <a:round/>
                <a:headEnd type="none" w="sm" len="sm"/>
                <a:tailEnd type="none" w="sm" len="sm"/>
              </a:ln>
            </p:spPr>
          </p:cxnSp>
        </p:grpSp>
        <p:sp>
          <p:nvSpPr>
            <p:cNvPr id="419" name="Google Shape;419;p14"/>
            <p:cNvSpPr/>
            <p:nvPr/>
          </p:nvSpPr>
          <p:spPr>
            <a:xfrm>
              <a:off x="1613524" y="1430079"/>
              <a:ext cx="8964952" cy="774638"/>
            </a:xfrm>
            <a:prstGeom prst="roundRect">
              <a:avLst>
                <a:gd name="adj" fmla="val 16667"/>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grpSp>
        <p:nvGrpSpPr>
          <p:cNvPr id="420" name="Google Shape;420;p14"/>
          <p:cNvGrpSpPr/>
          <p:nvPr/>
        </p:nvGrpSpPr>
        <p:grpSpPr>
          <a:xfrm>
            <a:off x="1825551" y="5036901"/>
            <a:ext cx="9601046" cy="646290"/>
            <a:chOff x="1825551" y="5036901"/>
            <a:chExt cx="9601046" cy="646290"/>
          </a:xfrm>
        </p:grpSpPr>
        <p:sp>
          <p:nvSpPr>
            <p:cNvPr id="421" name="Google Shape;421;p14"/>
            <p:cNvSpPr txBox="1"/>
            <p:nvPr/>
          </p:nvSpPr>
          <p:spPr>
            <a:xfrm>
              <a:off x="9945068" y="5036901"/>
              <a:ext cx="1481529" cy="646290"/>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1800"/>
                <a:buFont typeface="Arial"/>
                <a:buNone/>
              </a:pPr>
              <a:r>
                <a:rPr lang="fr-FR" sz="1800" b="1" i="0" u="none" strike="noStrike" cap="none">
                  <a:solidFill>
                    <a:srgbClr val="109648"/>
                  </a:solidFill>
                  <a:latin typeface="Arial"/>
                  <a:ea typeface="Arial"/>
                  <a:cs typeface="Arial"/>
                  <a:sym typeface="Arial"/>
                </a:rPr>
                <a:t>Totaux des colonnes</a:t>
              </a:r>
              <a:endParaRPr sz="1600" b="0" i="0" u="none" strike="noStrike" cap="none">
                <a:solidFill>
                  <a:srgbClr val="000000"/>
                </a:solidFill>
                <a:latin typeface="Arial"/>
                <a:ea typeface="Arial"/>
                <a:cs typeface="Arial"/>
                <a:sym typeface="Arial"/>
              </a:endParaRPr>
            </a:p>
          </p:txBody>
        </p:sp>
        <p:sp>
          <p:nvSpPr>
            <p:cNvPr id="422" name="Google Shape;422;p14"/>
            <p:cNvSpPr/>
            <p:nvPr/>
          </p:nvSpPr>
          <p:spPr>
            <a:xfrm>
              <a:off x="1825551" y="5070030"/>
              <a:ext cx="8046720" cy="45720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423" name="Google Shape;423;p14"/>
          <p:cNvGrpSpPr/>
          <p:nvPr/>
        </p:nvGrpSpPr>
        <p:grpSpPr>
          <a:xfrm>
            <a:off x="535359" y="2261937"/>
            <a:ext cx="9101372" cy="676115"/>
            <a:chOff x="535359" y="2261937"/>
            <a:chExt cx="9101372" cy="676115"/>
          </a:xfrm>
        </p:grpSpPr>
        <p:sp>
          <p:nvSpPr>
            <p:cNvPr id="424" name="Google Shape;424;p14"/>
            <p:cNvSpPr txBox="1"/>
            <p:nvPr/>
          </p:nvSpPr>
          <p:spPr>
            <a:xfrm>
              <a:off x="535359" y="2291762"/>
              <a:ext cx="1344163" cy="646290"/>
            </a:xfrm>
            <a:prstGeom prst="rect">
              <a:avLst/>
            </a:prstGeom>
            <a:solidFill>
              <a:schemeClr val="lt1"/>
            </a:solidFill>
            <a:ln w="28575"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1800"/>
                <a:buFont typeface="Arial"/>
                <a:buNone/>
              </a:pPr>
              <a:r>
                <a:rPr lang="fr-FR" sz="1800" b="1" i="0" u="none" strike="noStrike" cap="none" dirty="0">
                  <a:solidFill>
                    <a:srgbClr val="109648"/>
                  </a:solidFill>
                  <a:latin typeface="Arial"/>
                  <a:ea typeface="Arial"/>
                  <a:cs typeface="Arial"/>
                  <a:sym typeface="Arial"/>
                </a:rPr>
                <a:t>Noms des colonnes</a:t>
              </a:r>
              <a:endParaRPr sz="1600" b="0" i="0" u="none" strike="noStrike" cap="none" dirty="0">
                <a:solidFill>
                  <a:srgbClr val="000000"/>
                </a:solidFill>
                <a:latin typeface="Arial"/>
                <a:ea typeface="Arial"/>
                <a:cs typeface="Arial"/>
                <a:sym typeface="Arial"/>
              </a:endParaRPr>
            </a:p>
          </p:txBody>
        </p:sp>
        <p:sp>
          <p:nvSpPr>
            <p:cNvPr id="425" name="Google Shape;425;p14"/>
            <p:cNvSpPr/>
            <p:nvPr/>
          </p:nvSpPr>
          <p:spPr>
            <a:xfrm>
              <a:off x="1949002" y="2261937"/>
              <a:ext cx="7687729" cy="374278"/>
            </a:xfrm>
            <a:prstGeom prst="roundRect">
              <a:avLst>
                <a:gd name="adj" fmla="val 16667"/>
              </a:avLst>
            </a:prstGeom>
            <a:noFill/>
            <a:ln w="31750"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grpSp>
      <p:sp>
        <p:nvSpPr>
          <p:cNvPr id="426" name="Google Shape;426;p14"/>
          <p:cNvSpPr txBox="1"/>
          <p:nvPr/>
        </p:nvSpPr>
        <p:spPr>
          <a:xfrm>
            <a:off x="2114297" y="6329435"/>
            <a:ext cx="5006125"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FR" sz="1200" b="0" i="0" u="none" strike="noStrike" cap="none">
                <a:solidFill>
                  <a:schemeClr val="dk1"/>
                </a:solidFill>
                <a:latin typeface="Arial"/>
                <a:ea typeface="Arial"/>
                <a:cs typeface="Arial"/>
                <a:sym typeface="Arial"/>
              </a:rPr>
              <a:t>Ali S, Ali SS, Khan AW. Braz J Infect Dis. 2016 Sep-Oct;20(5):518-20.</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1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b="1" dirty="0"/>
              <a:t>Tableau à une (1) variable (distribution de fréquence)</a:t>
            </a:r>
            <a:endParaRPr dirty="0"/>
          </a:p>
          <a:p>
            <a:pPr marL="685800" lvl="1" indent="-228600" algn="l" rtl="0">
              <a:lnSpc>
                <a:spcPct val="100000"/>
              </a:lnSpc>
              <a:spcBef>
                <a:spcPts val="1100"/>
              </a:spcBef>
              <a:spcAft>
                <a:spcPts val="0"/>
              </a:spcAft>
              <a:buSzPts val="2400"/>
              <a:buFont typeface="Noto Sans Symbols"/>
              <a:buChar char="▪"/>
            </a:pPr>
            <a:r>
              <a:rPr lang="fr-FR" dirty="0"/>
              <a:t>Étendue de valeurs d'une seule variable</a:t>
            </a:r>
            <a:endParaRPr dirty="0"/>
          </a:p>
          <a:p>
            <a:pPr marL="685800" lvl="1" indent="-228600" algn="l" rtl="0">
              <a:lnSpc>
                <a:spcPct val="100000"/>
              </a:lnSpc>
              <a:spcBef>
                <a:spcPts val="1100"/>
              </a:spcBef>
              <a:spcAft>
                <a:spcPts val="0"/>
              </a:spcAft>
              <a:buSzPts val="2400"/>
              <a:buFont typeface="Noto Sans Symbols"/>
              <a:buChar char="▪"/>
            </a:pPr>
            <a:r>
              <a:rPr lang="fr-FR" dirty="0"/>
              <a:t>Nombre de pour chaque valeur</a:t>
            </a:r>
            <a:endParaRPr dirty="0"/>
          </a:p>
          <a:p>
            <a:pPr marL="228600" lvl="0" indent="-228600" algn="l" rtl="0">
              <a:lnSpc>
                <a:spcPct val="100000"/>
              </a:lnSpc>
              <a:spcBef>
                <a:spcPts val="1100"/>
              </a:spcBef>
              <a:spcAft>
                <a:spcPts val="0"/>
              </a:spcAft>
              <a:buClr>
                <a:schemeClr val="dk1"/>
              </a:buClr>
              <a:buSzPts val="2800"/>
              <a:buChar char="•"/>
            </a:pPr>
            <a:r>
              <a:rPr lang="fr-FR" b="1" dirty="0"/>
              <a:t>Tableau à 2 variables</a:t>
            </a:r>
            <a:endParaRPr dirty="0"/>
          </a:p>
          <a:p>
            <a:pPr marL="685800" lvl="1" indent="-228600" algn="l" rtl="0">
              <a:lnSpc>
                <a:spcPct val="100000"/>
              </a:lnSpc>
              <a:spcBef>
                <a:spcPts val="1100"/>
              </a:spcBef>
              <a:spcAft>
                <a:spcPts val="0"/>
              </a:spcAft>
              <a:buSzPts val="2400"/>
              <a:buFont typeface="Noto Sans Symbols"/>
              <a:buChar char="▪"/>
            </a:pPr>
            <a:r>
              <a:rPr lang="fr-FR" dirty="0"/>
              <a:t>Chiffres affichés pour 2 variables à la fois</a:t>
            </a:r>
            <a:endParaRPr dirty="0"/>
          </a:p>
          <a:p>
            <a:pPr marL="228600" lvl="0" indent="-228600" algn="l" rtl="0">
              <a:lnSpc>
                <a:spcPct val="100000"/>
              </a:lnSpc>
              <a:spcBef>
                <a:spcPts val="1100"/>
              </a:spcBef>
              <a:spcAft>
                <a:spcPts val="0"/>
              </a:spcAft>
              <a:buClr>
                <a:schemeClr val="dk1"/>
              </a:buClr>
              <a:buSzPts val="2800"/>
              <a:buChar char="•"/>
            </a:pPr>
            <a:r>
              <a:rPr lang="fr-FR" b="1" dirty="0"/>
              <a:t>Tableau combiné (composé)</a:t>
            </a:r>
            <a:endParaRPr lang="fr-FR" dirty="0"/>
          </a:p>
          <a:p>
            <a:pPr marL="685800" lvl="1" indent="-228600" algn="l" rtl="0">
              <a:lnSpc>
                <a:spcPct val="100000"/>
              </a:lnSpc>
              <a:spcBef>
                <a:spcPts val="1100"/>
              </a:spcBef>
              <a:spcAft>
                <a:spcPts val="0"/>
              </a:spcAft>
              <a:buSzPts val="2400"/>
              <a:buFont typeface="Noto Sans Symbols"/>
              <a:buChar char="▪"/>
            </a:pPr>
            <a:r>
              <a:rPr lang="fr-FR" dirty="0"/>
              <a:t>Combine les données pour afficher plusieurs variables à la fois</a:t>
            </a:r>
          </a:p>
          <a:p>
            <a:pPr marL="228600" lvl="0" indent="-50800" algn="l" rtl="0">
              <a:lnSpc>
                <a:spcPct val="100000"/>
              </a:lnSpc>
              <a:spcBef>
                <a:spcPts val="1100"/>
              </a:spcBef>
              <a:spcAft>
                <a:spcPts val="0"/>
              </a:spcAft>
              <a:buClr>
                <a:schemeClr val="dk1"/>
              </a:buClr>
              <a:buSzPts val="2800"/>
              <a:buNone/>
            </a:pPr>
            <a:endParaRPr dirty="0"/>
          </a:p>
        </p:txBody>
      </p:sp>
      <p:sp>
        <p:nvSpPr>
          <p:cNvPr id="433" name="Google Shape;433;p1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Types de tableaux</a:t>
            </a:r>
            <a:endParaRPr dirty="0">
              <a:latin typeface="Franklin Gothic Medium" panose="020B06030201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5" name="Title 4">
            <a:extLst>
              <a:ext uri="{FF2B5EF4-FFF2-40B4-BE49-F238E27FC236}">
                <a16:creationId xmlns:a16="http://schemas.microsoft.com/office/drawing/2014/main" id="{92CF5D97-7220-A8DE-3CD7-CB413B9C9A89}"/>
              </a:ext>
            </a:extLst>
          </p:cNvPr>
          <p:cNvSpPr>
            <a:spLocks noGrp="1"/>
          </p:cNvSpPr>
          <p:nvPr>
            <p:ph type="title"/>
          </p:nvPr>
        </p:nvSpPr>
        <p:spPr>
          <a:xfrm>
            <a:off x="838200" y="0"/>
            <a:ext cx="10907332" cy="1257300"/>
          </a:xfrm>
        </p:spPr>
        <p:txBody>
          <a:bodyPr/>
          <a:lstStyle/>
          <a:p>
            <a:r>
              <a:rPr lang="fr-FR" sz="3600" dirty="0">
                <a:latin typeface="Franklin Gothic Medium" panose="020B0603020102020204" pitchFamily="34" charset="0"/>
              </a:rPr>
              <a:t>Distribution de fréquence (tableau à 1 variable)</a:t>
            </a:r>
            <a:br>
              <a:rPr lang="fr-FR" sz="36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r>
              <a:rPr lang="fr-FR" sz="3600" dirty="0">
                <a:latin typeface="Franklin Gothic Medium" panose="020B0603020102020204" pitchFamily="34" charset="0"/>
              </a:rPr>
              <a:t>Variables qualitatives (nominatives, catégoriques)</a:t>
            </a:r>
            <a:endParaRPr lang="fr-FR" sz="3600" dirty="0"/>
          </a:p>
        </p:txBody>
      </p:sp>
      <p:sp>
        <p:nvSpPr>
          <p:cNvPr id="440" name="Google Shape;440;p1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Colonne 1 : 	Toutes les valeurs possibles (plus le total)</a:t>
            </a:r>
          </a:p>
          <a:p>
            <a:pPr marL="0" lvl="0" indent="0" algn="l" rtl="0">
              <a:lnSpc>
                <a:spcPct val="100000"/>
              </a:lnSpc>
              <a:spcBef>
                <a:spcPts val="0"/>
              </a:spcBef>
              <a:spcAft>
                <a:spcPts val="0"/>
              </a:spcAft>
              <a:buClr>
                <a:schemeClr val="dk1"/>
              </a:buClr>
              <a:buSzPts val="2800"/>
              <a:buNone/>
            </a:pPr>
            <a:r>
              <a:rPr lang="fr-FR" dirty="0">
                <a:solidFill>
                  <a:srgbClr val="000000"/>
                </a:solidFill>
                <a:latin typeface="Arial"/>
                <a:ea typeface="Arial"/>
                <a:cs typeface="Arial"/>
                <a:sym typeface="Arial"/>
              </a:rPr>
              <a:t>		</a:t>
            </a:r>
            <a:r>
              <a:rPr lang="fr-FR" dirty="0">
                <a:solidFill>
                  <a:srgbClr val="000000"/>
                </a:solidFill>
              </a:rPr>
              <a:t>   	</a:t>
            </a:r>
            <a:r>
              <a:rPr lang="fr-FR" dirty="0">
                <a:solidFill>
                  <a:srgbClr val="000000"/>
                </a:solidFill>
                <a:latin typeface="Arial"/>
                <a:ea typeface="Arial"/>
                <a:cs typeface="Arial"/>
                <a:sym typeface="Arial"/>
              </a:rPr>
              <a:t>(optionnellement : autre, inconnu)</a:t>
            </a:r>
            <a:endParaRPr dirty="0"/>
          </a:p>
          <a:p>
            <a:pPr marL="228600" lvl="0" indent="-228600" algn="l" rtl="0">
              <a:lnSpc>
                <a:spcPct val="100000"/>
              </a:lnSpc>
              <a:spcBef>
                <a:spcPts val="1000"/>
              </a:spcBef>
              <a:spcAft>
                <a:spcPts val="0"/>
              </a:spcAft>
              <a:buClr>
                <a:schemeClr val="dk1"/>
              </a:buClr>
              <a:buSzPts val="2800"/>
              <a:buChar char="•"/>
            </a:pPr>
            <a:r>
              <a:rPr lang="fr-FR" dirty="0"/>
              <a:t>Colonne 2 : 	Nombre de cas pour chaque valeur</a:t>
            </a:r>
            <a:endParaRPr dirty="0"/>
          </a:p>
          <a:p>
            <a:pPr marL="228600" lvl="0" indent="-228600" algn="l" rtl="0">
              <a:lnSpc>
                <a:spcPct val="100000"/>
              </a:lnSpc>
              <a:spcBef>
                <a:spcPts val="1100"/>
              </a:spcBef>
              <a:spcAft>
                <a:spcPts val="0"/>
              </a:spcAft>
              <a:buClr>
                <a:schemeClr val="dk1"/>
              </a:buClr>
              <a:buSzPts val="2800"/>
              <a:buChar char="•"/>
            </a:pPr>
            <a:r>
              <a:rPr lang="fr-FR" dirty="0"/>
              <a:t>Colonne 3 : 	Pourcentage (facultatif)</a:t>
            </a:r>
            <a:endParaRPr dirty="0"/>
          </a:p>
          <a:p>
            <a:pPr marL="228600" lvl="0" indent="-50800" algn="l" rtl="0">
              <a:lnSpc>
                <a:spcPct val="100000"/>
              </a:lnSpc>
              <a:spcBef>
                <a:spcPts val="1100"/>
              </a:spcBef>
              <a:spcAft>
                <a:spcPts val="0"/>
              </a:spcAft>
              <a:buClr>
                <a:schemeClr val="dk1"/>
              </a:buClr>
              <a:buSzPts val="2800"/>
              <a:buNone/>
            </a:pPr>
            <a:endParaRPr dirty="0"/>
          </a:p>
        </p:txBody>
      </p:sp>
      <p:sp>
        <p:nvSpPr>
          <p:cNvPr id="441" name="Google Shape;441;p16"/>
          <p:cNvSpPr txBox="1"/>
          <p:nvPr/>
        </p:nvSpPr>
        <p:spPr>
          <a:xfrm>
            <a:off x="1807031" y="4014450"/>
            <a:ext cx="815821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Nombre de cas de tuberculose déclarés par sexe, pays E, 2023</a:t>
            </a:r>
            <a:endParaRPr sz="1800" b="0" i="0" u="none" strike="noStrike" cap="none" dirty="0">
              <a:solidFill>
                <a:srgbClr val="000000"/>
              </a:solidFill>
              <a:latin typeface="Arial"/>
              <a:ea typeface="Arial"/>
              <a:cs typeface="Arial"/>
              <a:sym typeface="Arial"/>
            </a:endParaRPr>
          </a:p>
        </p:txBody>
      </p:sp>
      <p:graphicFrame>
        <p:nvGraphicFramePr>
          <p:cNvPr id="442" name="Google Shape;442;p16"/>
          <p:cNvGraphicFramePr/>
          <p:nvPr>
            <p:extLst>
              <p:ext uri="{D42A27DB-BD31-4B8C-83A1-F6EECF244321}">
                <p14:modId xmlns:p14="http://schemas.microsoft.com/office/powerpoint/2010/main" val="1439017212"/>
              </p:ext>
            </p:extLst>
          </p:nvPr>
        </p:nvGraphicFramePr>
        <p:xfrm>
          <a:off x="2731457" y="4514392"/>
          <a:ext cx="2103125" cy="2103100"/>
        </p:xfrm>
        <a:graphic>
          <a:graphicData uri="http://schemas.openxmlformats.org/drawingml/2006/table">
            <a:tbl>
              <a:tblPr>
                <a:noFill/>
                <a:tableStyleId>{03440802-5A11-45D5-9182-550AEF46CEDC}</a:tableStyleId>
              </a:tblPr>
              <a:tblGrid>
                <a:gridCol w="2103125">
                  <a:extLst>
                    <a:ext uri="{9D8B030D-6E8A-4147-A177-3AD203B41FA5}">
                      <a16:colId xmlns:a16="http://schemas.microsoft.com/office/drawing/2014/main" val="20000"/>
                    </a:ext>
                  </a:extLst>
                </a:gridCol>
              </a:tblGrid>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dirty="0">
                          <a:solidFill>
                            <a:schemeClr val="dk1"/>
                          </a:solidFill>
                        </a:rPr>
                        <a:t>Sexe</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Homme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Femme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dirty="0">
                          <a:solidFill>
                            <a:schemeClr val="dk1"/>
                          </a:solidFill>
                        </a:rPr>
                        <a:t>Total</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443" name="Google Shape;443;p16"/>
          <p:cNvGraphicFramePr/>
          <p:nvPr/>
        </p:nvGraphicFramePr>
        <p:xfrm>
          <a:off x="4834577" y="4515008"/>
          <a:ext cx="2103125" cy="2103100"/>
        </p:xfrm>
        <a:graphic>
          <a:graphicData uri="http://schemas.openxmlformats.org/drawingml/2006/table">
            <a:tbl>
              <a:tblPr>
                <a:noFill/>
                <a:tableStyleId>{03440802-5A11-45D5-9182-550AEF46CEDC}</a:tableStyleId>
              </a:tblPr>
              <a:tblGrid>
                <a:gridCol w="2103125">
                  <a:extLst>
                    <a:ext uri="{9D8B030D-6E8A-4147-A177-3AD203B41FA5}">
                      <a16:colId xmlns:a16="http://schemas.microsoft.com/office/drawing/2014/main" val="20000"/>
                    </a:ext>
                  </a:extLst>
                </a:gridCol>
              </a:tblGrid>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Nombre de cas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83</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42</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125</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444" name="Google Shape;444;p16"/>
          <p:cNvGraphicFramePr/>
          <p:nvPr>
            <p:extLst>
              <p:ext uri="{D42A27DB-BD31-4B8C-83A1-F6EECF244321}">
                <p14:modId xmlns:p14="http://schemas.microsoft.com/office/powerpoint/2010/main" val="2647878944"/>
              </p:ext>
            </p:extLst>
          </p:nvPr>
        </p:nvGraphicFramePr>
        <p:xfrm>
          <a:off x="6937697" y="4514392"/>
          <a:ext cx="2103125" cy="2103100"/>
        </p:xfrm>
        <a:graphic>
          <a:graphicData uri="http://schemas.openxmlformats.org/drawingml/2006/table">
            <a:tbl>
              <a:tblPr>
                <a:noFill/>
                <a:tableStyleId>{03440802-5A11-45D5-9182-550AEF46CEDC}</a:tableStyleId>
              </a:tblPr>
              <a:tblGrid>
                <a:gridCol w="2103125">
                  <a:extLst>
                    <a:ext uri="{9D8B030D-6E8A-4147-A177-3AD203B41FA5}">
                      <a16:colId xmlns:a16="http://schemas.microsoft.com/office/drawing/2014/main" val="20000"/>
                    </a:ext>
                  </a:extLst>
                </a:gridCol>
              </a:tblGrid>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Proportion</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rPr>
                        <a:t>66 %</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rPr>
                        <a:t>34 %</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525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dirty="0">
                          <a:solidFill>
                            <a:schemeClr val="dk1"/>
                          </a:solidFill>
                        </a:rPr>
                        <a:t>100 %</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17"/>
          <p:cNvSpPr txBox="1">
            <a:spLocks noGrp="1"/>
          </p:cNvSpPr>
          <p:nvPr>
            <p:ph type="title"/>
          </p:nvPr>
        </p:nvSpPr>
        <p:spPr>
          <a:xfrm>
            <a:off x="838200" y="0"/>
            <a:ext cx="110490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Distribution de fréquence (tableau à 1 variable)</a:t>
            </a:r>
            <a:br>
              <a:rPr lang="fr-FR" dirty="0">
                <a:latin typeface="Franklin Gothic Medium" panose="020B0603020102020204" pitchFamily="34" charset="0"/>
              </a:rPr>
            </a:br>
            <a:r>
              <a:rPr lang="fr-FR" sz="3600" dirty="0">
                <a:latin typeface="Franklin Gothic Medium" panose="020B0603020102020204" pitchFamily="34" charset="0"/>
              </a:rPr>
              <a:t>Variables quantitatives (1/2)</a:t>
            </a:r>
            <a:endParaRPr dirty="0">
              <a:latin typeface="Franklin Gothic Medium" panose="020B0603020102020204" pitchFamily="34" charset="0"/>
            </a:endParaRPr>
          </a:p>
        </p:txBody>
      </p:sp>
      <p:sp>
        <p:nvSpPr>
          <p:cNvPr id="451" name="Google Shape;451;p1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800"/>
              <a:buFont typeface="Arial"/>
              <a:buChar char="•"/>
            </a:pPr>
            <a:r>
              <a:rPr lang="fr-FR" sz="2800" b="0" i="0" u="none" strike="noStrike" cap="none" dirty="0">
                <a:solidFill>
                  <a:schemeClr val="dk1"/>
                </a:solidFill>
              </a:rPr>
              <a:t>Colonne 1 :  	Toutes les valeurs possibles (plus le total) ou 				les</a:t>
            </a:r>
            <a:r>
              <a:rPr lang="fr-FR" dirty="0"/>
              <a:t> </a:t>
            </a:r>
            <a:r>
              <a:rPr lang="fr-FR" sz="2800" b="0" i="0" u="none" strike="noStrike" cap="none" dirty="0">
                <a:solidFill>
                  <a:schemeClr val="dk1"/>
                </a:solidFill>
              </a:rPr>
              <a:t>étendues de valeurs (« intervalles</a:t>
            </a:r>
            <a:r>
              <a:rPr lang="fr-FR" dirty="0"/>
              <a:t> »</a:t>
            </a:r>
            <a:r>
              <a:rPr lang="fr-FR" sz="2800" b="0" i="0" u="none" strike="noStrike" cap="none" dirty="0">
                <a:solidFill>
                  <a:schemeClr val="dk1"/>
                </a:solidFill>
              </a:rPr>
              <a:t>)</a:t>
            </a:r>
            <a:endParaRPr dirty="0"/>
          </a:p>
          <a:p>
            <a:pPr marL="0" marR="0" lvl="0" indent="0" algn="l" rtl="0">
              <a:lnSpc>
                <a:spcPct val="90000"/>
              </a:lnSpc>
              <a:spcBef>
                <a:spcPts val="600"/>
              </a:spcBef>
              <a:spcAft>
                <a:spcPts val="0"/>
              </a:spcAft>
              <a:buClr>
                <a:srgbClr val="00943B"/>
              </a:buClr>
              <a:buSzPts val="2800"/>
              <a:buFont typeface="Arial"/>
              <a:buNone/>
            </a:pPr>
            <a:r>
              <a:rPr lang="fr-FR" sz="2800" b="0" i="0" u="none" strike="noStrike" cap="none" dirty="0">
                <a:solidFill>
                  <a:srgbClr val="000000"/>
                </a:solidFill>
              </a:rPr>
              <a:t>			(optionnellement : autre, inconnu)</a:t>
            </a:r>
            <a:endParaRPr dirty="0"/>
          </a:p>
          <a:p>
            <a:pPr marL="228600" marR="0" lvl="0" indent="-228600" algn="l" rtl="0">
              <a:lnSpc>
                <a:spcPct val="100000"/>
              </a:lnSpc>
              <a:spcBef>
                <a:spcPts val="1000"/>
              </a:spcBef>
              <a:spcAft>
                <a:spcPts val="0"/>
              </a:spcAft>
              <a:buClr>
                <a:schemeClr val="dk1"/>
              </a:buClr>
              <a:buSzPts val="2800"/>
              <a:buFont typeface="Arial"/>
              <a:buChar char="•"/>
            </a:pPr>
            <a:r>
              <a:rPr lang="fr-FR" sz="2800" b="0" i="0" u="none" strike="noStrike" cap="none" dirty="0">
                <a:solidFill>
                  <a:schemeClr val="dk1"/>
                </a:solidFill>
              </a:rPr>
              <a:t>Colonne 2 : 	Nombre de cas avec chaque valeur</a:t>
            </a:r>
            <a:br>
              <a:rPr lang="fr-FR" sz="2800" b="0" i="0" u="none" strike="noStrike" cap="none" dirty="0">
                <a:solidFill>
                  <a:schemeClr val="dk1"/>
                </a:solidFill>
              </a:rPr>
            </a:br>
            <a:r>
              <a:rPr lang="fr-FR" sz="2800" b="0" i="0" u="none" strike="noStrike" cap="none" dirty="0">
                <a:solidFill>
                  <a:schemeClr val="dk1"/>
                </a:solidFill>
              </a:rPr>
              <a:t> 			ou qui tombent dans chaque intervalle</a:t>
            </a:r>
            <a:endParaRPr dirty="0"/>
          </a:p>
          <a:p>
            <a:pPr marL="228600" marR="0" lvl="0" indent="-228600" algn="l" rtl="0">
              <a:lnSpc>
                <a:spcPct val="100000"/>
              </a:lnSpc>
              <a:spcBef>
                <a:spcPts val="1100"/>
              </a:spcBef>
              <a:spcAft>
                <a:spcPts val="0"/>
              </a:spcAft>
              <a:buClr>
                <a:schemeClr val="dk1"/>
              </a:buClr>
              <a:buSzPts val="2800"/>
              <a:buFont typeface="Arial"/>
              <a:buChar char="•"/>
            </a:pPr>
            <a:r>
              <a:rPr lang="fr-FR" sz="2800" b="0" i="0" u="none" strike="noStrike" cap="none" dirty="0">
                <a:solidFill>
                  <a:schemeClr val="dk1"/>
                </a:solidFill>
              </a:rPr>
              <a:t>Colonne 3 : 	Pourcentage (facultatif)</a:t>
            </a:r>
            <a:endParaRPr sz="2800" b="0" i="0" u="none" strike="noStrike" cap="none" dirty="0">
              <a:solidFill>
                <a:srgbClr val="000000"/>
              </a:solidFill>
            </a:endParaRPr>
          </a:p>
          <a:p>
            <a:pPr marL="685800" marR="0" lvl="1" indent="-76200" algn="l" rtl="0">
              <a:lnSpc>
                <a:spcPct val="90000"/>
              </a:lnSpc>
              <a:spcBef>
                <a:spcPts val="1000"/>
              </a:spcBef>
              <a:spcAft>
                <a:spcPts val="0"/>
              </a:spcAft>
              <a:buClr>
                <a:srgbClr val="00943B"/>
              </a:buClr>
              <a:buSzPts val="2400"/>
              <a:buFont typeface="Arial"/>
              <a:buNone/>
            </a:pPr>
            <a:endParaRPr sz="2400" b="0" i="0" u="none" strike="noStrike" cap="none" dirty="0">
              <a:solidFill>
                <a:srgbClr val="000000"/>
              </a:solidFill>
            </a:endParaRPr>
          </a:p>
          <a:p>
            <a:pPr marL="685800" marR="0" lvl="1" indent="-76200" algn="l" rtl="0">
              <a:lnSpc>
                <a:spcPct val="90000"/>
              </a:lnSpc>
              <a:spcBef>
                <a:spcPts val="1000"/>
              </a:spcBef>
              <a:spcAft>
                <a:spcPts val="0"/>
              </a:spcAft>
              <a:buClr>
                <a:srgbClr val="00943B"/>
              </a:buClr>
              <a:buSzPts val="2400"/>
              <a:buFont typeface="Arial"/>
              <a:buNone/>
            </a:pPr>
            <a:endParaRPr sz="2400" b="0" i="0" u="none" strike="noStrike" cap="none" dirty="0">
              <a:solidFill>
                <a:schemeClr val="accent5"/>
              </a:solidFill>
            </a:endParaRPr>
          </a:p>
          <a:p>
            <a:pPr marL="685800" marR="0" lvl="1" indent="-76200" algn="l" rtl="0">
              <a:lnSpc>
                <a:spcPct val="90000"/>
              </a:lnSpc>
              <a:spcBef>
                <a:spcPts val="1000"/>
              </a:spcBef>
              <a:spcAft>
                <a:spcPts val="0"/>
              </a:spcAft>
              <a:buClr>
                <a:srgbClr val="00943B"/>
              </a:buClr>
              <a:buSzPts val="2400"/>
              <a:buFont typeface="Arial"/>
              <a:buNone/>
            </a:pPr>
            <a:endParaRPr sz="2400" b="0" i="0" u="none" strike="noStrike" cap="none" dirty="0">
              <a:solidFill>
                <a:schemeClr val="accent5"/>
              </a:solidFill>
            </a:endParaRPr>
          </a:p>
          <a:p>
            <a:pPr marL="0" marR="0" lvl="0" indent="0" algn="l" rtl="0">
              <a:lnSpc>
                <a:spcPct val="90000"/>
              </a:lnSpc>
              <a:spcBef>
                <a:spcPts val="1500"/>
              </a:spcBef>
              <a:spcAft>
                <a:spcPts val="0"/>
              </a:spcAft>
              <a:buClr>
                <a:schemeClr val="dk1"/>
              </a:buClr>
              <a:buSzPts val="2800"/>
              <a:buFont typeface="Arial"/>
              <a:buNone/>
            </a:pPr>
            <a:endParaRPr sz="2800" b="0" i="0" u="none" strike="noStrike" cap="none" dirty="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18"/>
          <p:cNvSpPr txBox="1">
            <a:spLocks noGrp="1"/>
          </p:cNvSpPr>
          <p:nvPr>
            <p:ph type="title"/>
          </p:nvPr>
        </p:nvSpPr>
        <p:spPr>
          <a:xfrm>
            <a:off x="838199" y="0"/>
            <a:ext cx="10980761"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Distribution de fréquence (tableau à 1 variable)</a:t>
            </a:r>
            <a:br>
              <a:rPr lang="fr-FR" dirty="0">
                <a:latin typeface="Franklin Gothic Medium" panose="020B0603020102020204" pitchFamily="34" charset="0"/>
              </a:rPr>
            </a:br>
            <a:r>
              <a:rPr lang="fr-FR" sz="3600" dirty="0">
                <a:latin typeface="Franklin Gothic Medium" panose="020B0603020102020204" pitchFamily="34" charset="0"/>
              </a:rPr>
              <a:t>Variables quantitatives (2/2)</a:t>
            </a:r>
            <a:endParaRPr dirty="0">
              <a:latin typeface="Franklin Gothic Medium" panose="020B0603020102020204" pitchFamily="34" charset="0"/>
            </a:endParaRPr>
          </a:p>
        </p:txBody>
      </p:sp>
      <p:graphicFrame>
        <p:nvGraphicFramePr>
          <p:cNvPr id="458" name="Google Shape;458;p18"/>
          <p:cNvGraphicFramePr/>
          <p:nvPr>
            <p:extLst>
              <p:ext uri="{D42A27DB-BD31-4B8C-83A1-F6EECF244321}">
                <p14:modId xmlns:p14="http://schemas.microsoft.com/office/powerpoint/2010/main" val="391637686"/>
              </p:ext>
            </p:extLst>
          </p:nvPr>
        </p:nvGraphicFramePr>
        <p:xfrm>
          <a:off x="1295400" y="2421004"/>
          <a:ext cx="9601200" cy="3575400"/>
        </p:xfrm>
        <a:graphic>
          <a:graphicData uri="http://schemas.openxmlformats.org/drawingml/2006/table">
            <a:tbl>
              <a:tblPr>
                <a:noFill/>
                <a:tableStyleId>{03440802-5A11-45D5-9182-550AEF46CEDC}</a:tableStyleId>
              </a:tblPr>
              <a:tblGrid>
                <a:gridCol w="32004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3200400">
                  <a:extLst>
                    <a:ext uri="{9D8B030D-6E8A-4147-A177-3AD203B41FA5}">
                      <a16:colId xmlns:a16="http://schemas.microsoft.com/office/drawing/2014/main" val="20002"/>
                    </a:ext>
                  </a:extLst>
                </a:gridCol>
              </a:tblGrid>
              <a:tr h="40540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Groupe d'âge (années)</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Nombre de cas</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Pourcentage</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&lt;5</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1 %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5-14</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5</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4 %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15-24</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23</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18 %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25-44</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42</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33 %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45-64</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29</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23 %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≥65</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10</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8 %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Inconnu</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15</a:t>
                      </a:r>
                      <a:endParaRPr sz="16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dirty="0"/>
                        <a:t>12 %</a:t>
                      </a:r>
                      <a:endParaRPr sz="16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6575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Total</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125</a:t>
                      </a:r>
                      <a:endParaRPr sz="16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t>100 %</a:t>
                      </a:r>
                      <a:endParaRPr sz="16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8"/>
                  </a:ext>
                </a:extLst>
              </a:tr>
            </a:tbl>
          </a:graphicData>
        </a:graphic>
      </p:graphicFrame>
      <p:sp>
        <p:nvSpPr>
          <p:cNvPr id="459" name="Google Shape;459;p18"/>
          <p:cNvSpPr txBox="1"/>
          <p:nvPr/>
        </p:nvSpPr>
        <p:spPr>
          <a:xfrm>
            <a:off x="838200" y="1477685"/>
            <a:ext cx="10515600" cy="82294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00000"/>
              </a:buClr>
              <a:buSzPts val="2400"/>
              <a:buFont typeface="Noto Sans Symbols"/>
              <a:buNone/>
            </a:pPr>
            <a:r>
              <a:rPr lang="fr-FR" sz="2400" b="1" i="0" u="none" strike="noStrike" cap="none" dirty="0">
                <a:solidFill>
                  <a:srgbClr val="000000"/>
                </a:solidFill>
                <a:latin typeface="Arial"/>
                <a:ea typeface="Arial"/>
                <a:cs typeface="Arial"/>
                <a:sym typeface="Arial"/>
              </a:rPr>
              <a:t>Nombre de cas de tuberculose déclarés, </a:t>
            </a:r>
            <a:br>
              <a:rPr lang="fr-FR" sz="2400" b="1" i="0" u="none" strike="noStrike" cap="none" dirty="0">
                <a:solidFill>
                  <a:srgbClr val="000000"/>
                </a:solidFill>
                <a:latin typeface="Arial"/>
                <a:ea typeface="Arial"/>
                <a:cs typeface="Arial"/>
                <a:sym typeface="Arial"/>
              </a:rPr>
            </a:br>
            <a:r>
              <a:rPr lang="fr-FR" sz="2400" b="1" i="0" u="none" strike="noStrike" cap="none" dirty="0">
                <a:solidFill>
                  <a:srgbClr val="000000"/>
                </a:solidFill>
                <a:latin typeface="Arial"/>
                <a:ea typeface="Arial"/>
                <a:cs typeface="Arial"/>
                <a:sym typeface="Arial"/>
              </a:rPr>
              <a:t>par groupe d'âge (en années), Pays E, 2023</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1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Affiche les nombres en fonction de deux variables avec :</a:t>
            </a:r>
            <a:endParaRPr dirty="0"/>
          </a:p>
          <a:p>
            <a:pPr marL="685800" lvl="1" indent="-228600" algn="l" rtl="0">
              <a:lnSpc>
                <a:spcPct val="100000"/>
              </a:lnSpc>
              <a:spcBef>
                <a:spcPts val="1000"/>
              </a:spcBef>
              <a:spcAft>
                <a:spcPts val="0"/>
              </a:spcAft>
              <a:buSzPts val="2400"/>
              <a:buFont typeface="Noto Sans Symbols"/>
              <a:buChar char="▪"/>
            </a:pPr>
            <a:r>
              <a:rPr lang="fr-FR" dirty="0"/>
              <a:t>Une variable le long des lignes</a:t>
            </a:r>
            <a:endParaRPr dirty="0"/>
          </a:p>
          <a:p>
            <a:pPr marL="685800" lvl="1" indent="-228600" algn="l" rtl="0">
              <a:lnSpc>
                <a:spcPct val="100000"/>
              </a:lnSpc>
              <a:spcBef>
                <a:spcPts val="1000"/>
              </a:spcBef>
              <a:spcAft>
                <a:spcPts val="0"/>
              </a:spcAft>
              <a:buSzPts val="2400"/>
              <a:buFont typeface="Noto Sans Symbols"/>
              <a:buChar char="▪"/>
            </a:pPr>
            <a:r>
              <a:rPr lang="fr-FR" dirty="0"/>
              <a:t>Autres variables le long des colonnes</a:t>
            </a:r>
            <a:endParaRPr dirty="0"/>
          </a:p>
          <a:p>
            <a:pPr marL="228600" lvl="0" indent="-228600" algn="l" rtl="0">
              <a:lnSpc>
                <a:spcPct val="100000"/>
              </a:lnSpc>
              <a:spcBef>
                <a:spcPts val="1000"/>
              </a:spcBef>
              <a:spcAft>
                <a:spcPts val="0"/>
              </a:spcAft>
              <a:buClr>
                <a:schemeClr val="dk1"/>
              </a:buClr>
              <a:buSzPts val="2800"/>
              <a:buChar char="•"/>
            </a:pPr>
            <a:r>
              <a:rPr lang="fr-FR" dirty="0"/>
              <a:t>Également appelé « tableau croisé dynamique » ou tableau de contingence</a:t>
            </a:r>
            <a:endParaRPr dirty="0"/>
          </a:p>
          <a:p>
            <a:pPr marL="228600" lvl="0" indent="-228600" algn="l" rtl="0">
              <a:lnSpc>
                <a:spcPct val="100000"/>
              </a:lnSpc>
              <a:spcBef>
                <a:spcPts val="1000"/>
              </a:spcBef>
              <a:spcAft>
                <a:spcPts val="0"/>
              </a:spcAft>
              <a:buClr>
                <a:schemeClr val="dk1"/>
              </a:buClr>
              <a:buSzPts val="2800"/>
              <a:buChar char="•"/>
            </a:pPr>
            <a:r>
              <a:rPr lang="fr-FR" dirty="0"/>
              <a:t>Tableau deux par deux = tableau à deux variables dont les deux variables n'ont que deux catégories chacune</a:t>
            </a:r>
            <a:endParaRPr dirty="0"/>
          </a:p>
          <a:p>
            <a:pPr marL="228600" lvl="0" indent="-50800" algn="l" rtl="0">
              <a:lnSpc>
                <a:spcPct val="100000"/>
              </a:lnSpc>
              <a:spcBef>
                <a:spcPts val="1000"/>
              </a:spcBef>
              <a:spcAft>
                <a:spcPts val="500"/>
              </a:spcAft>
              <a:buClr>
                <a:schemeClr val="dk1"/>
              </a:buClr>
              <a:buSzPts val="2800"/>
              <a:buNone/>
            </a:pPr>
            <a:endParaRPr dirty="0"/>
          </a:p>
        </p:txBody>
      </p:sp>
      <p:sp>
        <p:nvSpPr>
          <p:cNvPr id="466" name="Google Shape;466;p1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à 2 variables</a:t>
            </a:r>
            <a:endParaRPr dirty="0">
              <a:latin typeface="Franklin Gothic Medium" panose="020B06030201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graphicFrame>
        <p:nvGraphicFramePr>
          <p:cNvPr id="472" name="Google Shape;472;p20"/>
          <p:cNvGraphicFramePr/>
          <p:nvPr/>
        </p:nvGraphicFramePr>
        <p:xfrm>
          <a:off x="655320" y="2339916"/>
          <a:ext cx="10881350" cy="3871050"/>
        </p:xfrm>
        <a:graphic>
          <a:graphicData uri="http://schemas.openxmlformats.org/drawingml/2006/table">
            <a:tbl>
              <a:tblPr>
                <a:noFill/>
                <a:tableStyleId>{03440802-5A11-45D5-9182-550AEF46CEDC}</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651750">
                  <a:extLst>
                    <a:ext uri="{9D8B030D-6E8A-4147-A177-3AD203B41FA5}">
                      <a16:colId xmlns:a16="http://schemas.microsoft.com/office/drawing/2014/main" val="20002"/>
                    </a:ext>
                  </a:extLst>
                </a:gridCol>
                <a:gridCol w="2743200">
                  <a:extLst>
                    <a:ext uri="{9D8B030D-6E8A-4147-A177-3AD203B41FA5}">
                      <a16:colId xmlns:a16="http://schemas.microsoft.com/office/drawing/2014/main" val="20003"/>
                    </a:ext>
                  </a:extLst>
                </a:gridCol>
              </a:tblGrid>
              <a:tr h="676975">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Groupe d'âge (années)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Femmes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Hommes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&lt;5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5-14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3</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15-24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9</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23</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25-44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31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42</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45-64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8</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29</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≥65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3</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7</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Inconnu</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8</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7</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t>15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8265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42</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83</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t>125</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8"/>
                  </a:ext>
                </a:extLst>
              </a:tr>
            </a:tbl>
          </a:graphicData>
        </a:graphic>
      </p:graphicFrame>
      <p:sp>
        <p:nvSpPr>
          <p:cNvPr id="473" name="Google Shape;473;p2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à 2 variables : Exemple</a:t>
            </a:r>
            <a:endParaRPr dirty="0">
              <a:latin typeface="Franklin Gothic Medium" panose="020B0603020102020204" pitchFamily="34" charset="0"/>
            </a:endParaRPr>
          </a:p>
        </p:txBody>
      </p:sp>
      <p:sp>
        <p:nvSpPr>
          <p:cNvPr id="474" name="Google Shape;474;p20"/>
          <p:cNvSpPr txBox="1"/>
          <p:nvPr/>
        </p:nvSpPr>
        <p:spPr>
          <a:xfrm>
            <a:off x="838200" y="1451285"/>
            <a:ext cx="10515600" cy="92448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00000"/>
              </a:buClr>
              <a:buSzPts val="2400"/>
              <a:buFont typeface="Noto Sans Symbols"/>
              <a:buNone/>
            </a:pPr>
            <a:r>
              <a:rPr lang="fr-FR" sz="2400" b="1" i="0" u="none" strike="noStrike" cap="none" dirty="0">
                <a:solidFill>
                  <a:srgbClr val="000000"/>
                </a:solidFill>
                <a:latin typeface="Arial"/>
                <a:ea typeface="Arial"/>
                <a:cs typeface="Arial"/>
                <a:sym typeface="Arial"/>
              </a:rPr>
              <a:t>Nombre de cas de tuberculose déclarés, </a:t>
            </a:r>
            <a:br>
              <a:rPr lang="fr-FR" sz="2400" b="1" i="0" u="none" strike="noStrike" cap="none" dirty="0">
                <a:solidFill>
                  <a:srgbClr val="000000"/>
                </a:solidFill>
                <a:latin typeface="Arial"/>
                <a:ea typeface="Arial"/>
                <a:cs typeface="Arial"/>
                <a:sym typeface="Arial"/>
              </a:rPr>
            </a:br>
            <a:r>
              <a:rPr lang="fr-FR" sz="2400" b="1" i="0" u="none" strike="noStrike" cap="none" dirty="0">
                <a:solidFill>
                  <a:srgbClr val="000000"/>
                </a:solidFill>
                <a:latin typeface="Arial"/>
                <a:ea typeface="Arial"/>
                <a:cs typeface="Arial"/>
                <a:sym typeface="Arial"/>
              </a:rPr>
              <a:t>par groupe d'âge (en années) et par sexe, Pays E, 2023</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2 x 2 : Exemple (1/2) </a:t>
            </a:r>
            <a:endParaRPr dirty="0">
              <a:solidFill>
                <a:srgbClr val="FF0000"/>
              </a:solidFill>
              <a:latin typeface="Franklin Gothic Medium" panose="020B0603020102020204" pitchFamily="34" charset="0"/>
            </a:endParaRPr>
          </a:p>
        </p:txBody>
      </p:sp>
      <p:graphicFrame>
        <p:nvGraphicFramePr>
          <p:cNvPr id="481" name="Google Shape;481;p21"/>
          <p:cNvGraphicFramePr/>
          <p:nvPr>
            <p:extLst>
              <p:ext uri="{D42A27DB-BD31-4B8C-83A1-F6EECF244321}">
                <p14:modId xmlns:p14="http://schemas.microsoft.com/office/powerpoint/2010/main" val="1796962250"/>
              </p:ext>
            </p:extLst>
          </p:nvPr>
        </p:nvGraphicFramePr>
        <p:xfrm>
          <a:off x="2040305" y="2593320"/>
          <a:ext cx="8111388" cy="3632889"/>
        </p:xfrm>
        <a:graphic>
          <a:graphicData uri="http://schemas.openxmlformats.org/drawingml/2006/table">
            <a:tbl>
              <a:tblPr>
                <a:noFill/>
                <a:tableStyleId>{03440802-5A11-45D5-9182-550AEF46CEDC}</a:tableStyleId>
              </a:tblPr>
              <a:tblGrid>
                <a:gridCol w="1514120">
                  <a:extLst>
                    <a:ext uri="{9D8B030D-6E8A-4147-A177-3AD203B41FA5}">
                      <a16:colId xmlns:a16="http://schemas.microsoft.com/office/drawing/2014/main" val="20000"/>
                    </a:ext>
                  </a:extLst>
                </a:gridCol>
                <a:gridCol w="1514120">
                  <a:extLst>
                    <a:ext uri="{9D8B030D-6E8A-4147-A177-3AD203B41FA5}">
                      <a16:colId xmlns:a16="http://schemas.microsoft.com/office/drawing/2014/main" val="20001"/>
                    </a:ext>
                  </a:extLst>
                </a:gridCol>
                <a:gridCol w="1514120">
                  <a:extLst>
                    <a:ext uri="{9D8B030D-6E8A-4147-A177-3AD203B41FA5}">
                      <a16:colId xmlns:a16="http://schemas.microsoft.com/office/drawing/2014/main" val="20002"/>
                    </a:ext>
                  </a:extLst>
                </a:gridCol>
                <a:gridCol w="1622283">
                  <a:extLst>
                    <a:ext uri="{9D8B030D-6E8A-4147-A177-3AD203B41FA5}">
                      <a16:colId xmlns:a16="http://schemas.microsoft.com/office/drawing/2014/main" val="20003"/>
                    </a:ext>
                  </a:extLst>
                </a:gridCol>
                <a:gridCol w="1946745">
                  <a:extLst>
                    <a:ext uri="{9D8B030D-6E8A-4147-A177-3AD203B41FA5}">
                      <a16:colId xmlns:a16="http://schemas.microsoft.com/office/drawing/2014/main" val="20004"/>
                    </a:ext>
                  </a:extLst>
                </a:gridCol>
              </a:tblGrid>
              <a:tr h="1386527">
                <a:tc>
                  <a:txBody>
                    <a:bodyPr/>
                    <a:lstStyle/>
                    <a:p>
                      <a:pPr marL="0" marR="0" lvl="0" indent="0" algn="l" rtl="0">
                        <a:lnSpc>
                          <a:spcPct val="100000"/>
                        </a:lnSpc>
                        <a:spcBef>
                          <a:spcPts val="0"/>
                        </a:spcBef>
                        <a:spcAft>
                          <a:spcPts val="0"/>
                        </a:spcAft>
                        <a:buClr>
                          <a:srgbClr val="CC0000"/>
                        </a:buClr>
                        <a:buSzPts val="1820"/>
                        <a:buFont typeface="Noto Sans Symbols"/>
                        <a:buNone/>
                      </a:pPr>
                      <a:endParaRPr sz="2600" b="0" i="0" u="none" strike="noStrike" cap="none" dirty="0">
                        <a:solidFill>
                          <a:schemeClr val="dk1"/>
                        </a:solidFill>
                        <a:latin typeface="Arial"/>
                        <a:ea typeface="Arial"/>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Malade</a:t>
                      </a:r>
                      <a:endParaRPr sz="2600" u="none" strike="noStrike" cap="none" dirty="0"/>
                    </a:p>
                  </a:txBody>
                  <a:tcPr marL="91450" marR="91450" marT="45725" marB="45725" anchor="b" anchorCtr="1">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Pas malade</a:t>
                      </a:r>
                      <a:endParaRPr sz="2600" u="none" strike="noStrike" cap="none" dirty="0"/>
                    </a:p>
                  </a:txBody>
                  <a:tcPr marL="91450" marR="91450" marT="45725" marB="45725" anchor="b" anchorCtr="1">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sng" strike="noStrike" cap="none" dirty="0">
                          <a:solidFill>
                            <a:schemeClr val="dk1"/>
                          </a:solidFill>
                          <a:latin typeface="Arial"/>
                          <a:ea typeface="Arial"/>
                          <a:cs typeface="Arial"/>
                          <a:sym typeface="Arial"/>
                        </a:rPr>
                        <a:t>Total</a:t>
                      </a:r>
                      <a:endParaRPr sz="2600" u="none" strike="noStrike" cap="none" dirty="0"/>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Taux d’attaque</a:t>
                      </a:r>
                      <a:endParaRPr lang="fr-FR" sz="2600" u="none" strike="noStrike" cap="none" dirty="0"/>
                    </a:p>
                    <a:p>
                      <a:pPr marL="0" marR="0" lvl="0" indent="0" algn="ctr" rtl="0">
                        <a:lnSpc>
                          <a:spcPct val="100000"/>
                        </a:lnSpc>
                        <a:spcBef>
                          <a:spcPts val="0"/>
                        </a:spcBef>
                        <a:spcAft>
                          <a:spcPts val="0"/>
                        </a:spcAft>
                        <a:buClr>
                          <a:srgbClr val="CC0000"/>
                        </a:buClr>
                        <a:buSzPts val="1820"/>
                        <a:buFont typeface="Noto Sans Symbols"/>
                        <a:buNone/>
                      </a:pPr>
                      <a:r>
                        <a:rPr lang="fr-FR" sz="2600" b="0" i="0" u="sng" strike="noStrike" cap="none" dirty="0">
                          <a:solidFill>
                            <a:schemeClr val="dk1"/>
                          </a:solidFill>
                          <a:latin typeface="Arial"/>
                          <a:ea typeface="Arial"/>
                          <a:cs typeface="Arial"/>
                          <a:sym typeface="Arial"/>
                        </a:rPr>
                        <a:t> (%)</a:t>
                      </a:r>
                      <a:endParaRPr lang="fr-FR" sz="2600" u="none" strike="noStrike" cap="none" dirty="0"/>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860043">
                <a:tc>
                  <a:txBody>
                    <a:bodyPr/>
                    <a:lstStyle/>
                    <a:p>
                      <a:pPr marL="0" marR="0" lvl="0" indent="0" algn="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Oui  </a:t>
                      </a:r>
                      <a:endParaRPr sz="2600" u="none" strike="noStrike" cap="none"/>
                    </a:p>
                  </a:txBody>
                  <a:tcPr marL="91450" marR="182875" marT="0" marB="0"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61</a:t>
                      </a:r>
                      <a:endParaRPr sz="2600" u="none" strike="noStrike" cap="none"/>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30</a:t>
                      </a:r>
                      <a:endParaRPr sz="2600" u="none" strike="noStrike" cap="none" dirty="0"/>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91</a:t>
                      </a:r>
                      <a:endParaRPr sz="2600" b="0" i="0" u="none" strike="noStrike" cap="none" baseline="-25000">
                        <a:solidFill>
                          <a:schemeClr val="dk1"/>
                        </a:solidFill>
                        <a:latin typeface="Arial"/>
                        <a:ea typeface="Arial"/>
                        <a:cs typeface="Arial"/>
                        <a:sym typeface="Arial"/>
                      </a:endParaRPr>
                    </a:p>
                  </a:txBody>
                  <a:tcPr marL="91450" marR="91450" marT="0" marB="0"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67</a:t>
                      </a:r>
                      <a:endParaRPr sz="2600" b="0" i="0" u="none" strike="noStrike" cap="none" baseline="-25000">
                        <a:solidFill>
                          <a:schemeClr val="dk1"/>
                        </a:solidFill>
                        <a:latin typeface="Arial"/>
                        <a:ea typeface="Arial"/>
                        <a:cs typeface="Arial"/>
                        <a:sym typeface="Arial"/>
                      </a:endParaRPr>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860043">
                <a:tc>
                  <a:txBody>
                    <a:bodyPr/>
                    <a:lstStyle/>
                    <a:p>
                      <a:pPr marL="0" marR="0" lvl="0" indent="0" algn="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Non</a:t>
                      </a:r>
                      <a:endParaRPr sz="2600" u="none" strike="noStrike" cap="none"/>
                    </a:p>
                  </a:txBody>
                  <a:tcPr marL="91450" marR="182875" marT="0" marB="0"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7</a:t>
                      </a:r>
                      <a:endParaRPr sz="2600" u="none" strike="noStrike" cap="none"/>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43</a:t>
                      </a:r>
                      <a:endParaRPr sz="2600" u="none" strike="noStrike" cap="none"/>
                    </a:p>
                  </a:txBody>
                  <a:tcPr marL="91450" marR="91450"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50</a:t>
                      </a:r>
                      <a:endParaRPr sz="2600" b="0" i="0" u="none" strike="noStrike" cap="none" baseline="-25000" dirty="0">
                        <a:solidFill>
                          <a:schemeClr val="dk1"/>
                        </a:solidFill>
                        <a:latin typeface="Arial"/>
                        <a:ea typeface="Arial"/>
                        <a:cs typeface="Arial"/>
                        <a:sym typeface="Arial"/>
                      </a:endParaRPr>
                    </a:p>
                  </a:txBody>
                  <a:tcPr marL="91450" marR="91450" marT="0" marB="0" anchor="ctr">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14</a:t>
                      </a:r>
                      <a:endParaRPr sz="2600" u="none" strike="noStrike" cap="none"/>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526276">
                <a:tc>
                  <a:txBody>
                    <a:bodyPr/>
                    <a:lstStyle/>
                    <a:p>
                      <a:pPr marL="0" marR="0" lvl="0" indent="0" algn="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Total</a:t>
                      </a:r>
                      <a:endParaRPr sz="2600" u="none" strike="noStrike" cap="none"/>
                    </a:p>
                  </a:txBody>
                  <a:tcPr marL="91450" marR="1828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68</a:t>
                      </a:r>
                      <a:endParaRPr sz="2600" u="none" strike="noStrike" cap="none"/>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73</a:t>
                      </a:r>
                      <a:endParaRPr sz="2600" u="none" strike="noStrike" cap="none"/>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a:solidFill>
                            <a:schemeClr val="dk1"/>
                          </a:solidFill>
                          <a:latin typeface="Arial"/>
                          <a:ea typeface="Arial"/>
                          <a:cs typeface="Arial"/>
                          <a:sym typeface="Arial"/>
                        </a:rPr>
                        <a:t>141</a:t>
                      </a:r>
                      <a:endParaRPr sz="2600" u="none" strike="noStrike" cap="none"/>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600" b="0" i="0" u="none" strike="noStrike" cap="none" dirty="0">
                          <a:solidFill>
                            <a:schemeClr val="dk1"/>
                          </a:solidFill>
                          <a:latin typeface="Arial"/>
                          <a:ea typeface="Arial"/>
                          <a:cs typeface="Arial"/>
                          <a:sym typeface="Arial"/>
                        </a:rPr>
                        <a:t>48</a:t>
                      </a:r>
                      <a:endParaRPr sz="2600" u="none" strike="noStrike" cap="none" dirty="0"/>
                    </a:p>
                  </a:txBody>
                  <a:tcPr marL="91450" marR="91450"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 name="TextBox 2">
            <a:extLst>
              <a:ext uri="{FF2B5EF4-FFF2-40B4-BE49-F238E27FC236}">
                <a16:creationId xmlns:a16="http://schemas.microsoft.com/office/drawing/2014/main" id="{E2533AE6-E83F-6341-F2D8-A0472BB3DA7E}"/>
              </a:ext>
            </a:extLst>
          </p:cNvPr>
          <p:cNvSpPr txBox="1"/>
          <p:nvPr/>
        </p:nvSpPr>
        <p:spPr>
          <a:xfrm>
            <a:off x="419099" y="1639213"/>
            <a:ext cx="11353800" cy="954107"/>
          </a:xfrm>
          <a:prstGeom prst="rect">
            <a:avLst/>
          </a:prstGeom>
          <a:noFill/>
        </p:spPr>
        <p:txBody>
          <a:bodyPr wrap="square">
            <a:spAutoFit/>
          </a:bodyPr>
          <a:lstStyle/>
          <a:p>
            <a:pPr algn="ctr"/>
            <a:r>
              <a:rPr lang="fr-FR" sz="2800" dirty="0"/>
              <a:t>Taux d'incidence de la diarrhée aiguë chez les personnes ayant consommé de la salade à l'hôtel X, semaines 1 à 3, pays Z, 2025</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graphicFrame>
        <p:nvGraphicFramePr>
          <p:cNvPr id="487" name="Google Shape;487;p22"/>
          <p:cNvGraphicFramePr/>
          <p:nvPr>
            <p:extLst>
              <p:ext uri="{D42A27DB-BD31-4B8C-83A1-F6EECF244321}">
                <p14:modId xmlns:p14="http://schemas.microsoft.com/office/powerpoint/2010/main" val="2080632588"/>
              </p:ext>
            </p:extLst>
          </p:nvPr>
        </p:nvGraphicFramePr>
        <p:xfrm>
          <a:off x="1386840" y="1812510"/>
          <a:ext cx="9418350" cy="3291860"/>
        </p:xfrm>
        <a:graphic>
          <a:graphicData uri="http://schemas.openxmlformats.org/drawingml/2006/table">
            <a:tbl>
              <a:tblPr>
                <a:noFill/>
                <a:tableStyleId>{03440802-5A11-45D5-9182-550AEF46CEDC}</a:tableStyleId>
              </a:tblPr>
              <a:tblGrid>
                <a:gridCol w="2834650">
                  <a:extLst>
                    <a:ext uri="{9D8B030D-6E8A-4147-A177-3AD203B41FA5}">
                      <a16:colId xmlns:a16="http://schemas.microsoft.com/office/drawing/2014/main" val="20000"/>
                    </a:ext>
                  </a:extLst>
                </a:gridCol>
                <a:gridCol w="1645925">
                  <a:extLst>
                    <a:ext uri="{9D8B030D-6E8A-4147-A177-3AD203B41FA5}">
                      <a16:colId xmlns:a16="http://schemas.microsoft.com/office/drawing/2014/main" val="20001"/>
                    </a:ext>
                  </a:extLst>
                </a:gridCol>
                <a:gridCol w="1645925">
                  <a:extLst>
                    <a:ext uri="{9D8B030D-6E8A-4147-A177-3AD203B41FA5}">
                      <a16:colId xmlns:a16="http://schemas.microsoft.com/office/drawing/2014/main" val="20002"/>
                    </a:ext>
                  </a:extLst>
                </a:gridCol>
                <a:gridCol w="1645925">
                  <a:extLst>
                    <a:ext uri="{9D8B030D-6E8A-4147-A177-3AD203B41FA5}">
                      <a16:colId xmlns:a16="http://schemas.microsoft.com/office/drawing/2014/main" val="20003"/>
                    </a:ext>
                  </a:extLst>
                </a:gridCol>
                <a:gridCol w="1645925">
                  <a:extLst>
                    <a:ext uri="{9D8B030D-6E8A-4147-A177-3AD203B41FA5}">
                      <a16:colId xmlns:a16="http://schemas.microsoft.com/office/drawing/2014/main" val="20004"/>
                    </a:ext>
                  </a:extLst>
                </a:gridCol>
              </a:tblGrid>
              <a:tr h="764100">
                <a:tc>
                  <a:txBody>
                    <a:bodyPr/>
                    <a:lstStyle/>
                    <a:p>
                      <a:pPr marL="0" marR="0" lvl="0" indent="0" algn="ctr" rtl="0">
                        <a:lnSpc>
                          <a:spcPct val="100000"/>
                        </a:lnSpc>
                        <a:spcBef>
                          <a:spcPts val="0"/>
                        </a:spcBef>
                        <a:spcAft>
                          <a:spcPts val="0"/>
                        </a:spcAft>
                        <a:buClr>
                          <a:schemeClr val="dk1"/>
                        </a:buClr>
                        <a:buSzPts val="2400"/>
                        <a:buFont typeface="Arial"/>
                        <a:buNone/>
                      </a:pPr>
                      <a:endParaRPr sz="24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CC0000"/>
                        </a:buClr>
                        <a:buSzPts val="1820"/>
                        <a:buFont typeface="Noto Sans Symbols"/>
                        <a:buNone/>
                      </a:pPr>
                      <a:r>
                        <a:rPr lang="fr-FR" sz="2400" b="1" i="0" u="none" strike="noStrike" cap="none" dirty="0">
                          <a:solidFill>
                            <a:schemeClr val="dk1"/>
                          </a:solidFill>
                          <a:latin typeface="Arial"/>
                          <a:ea typeface="Arial"/>
                          <a:cs typeface="Arial"/>
                          <a:sym typeface="Arial"/>
                        </a:rPr>
                        <a:t>Malade</a:t>
                      </a:r>
                      <a:endParaRPr lang="fr-FR" sz="24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dirty="0">
                          <a:solidFill>
                            <a:schemeClr val="dk1"/>
                          </a:solidFill>
                        </a:rPr>
                        <a:t>Pas malade</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solidFill>
                            <a:schemeClr val="dk1"/>
                          </a:solidFill>
                        </a:rPr>
                        <a:t>Taux d'attaque</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822950">
                <a:tc>
                  <a:txBody>
                    <a:bodyPr/>
                    <a:lstStyle/>
                    <a:p>
                      <a:pPr marL="0" marR="0" lvl="0" indent="0" algn="ctr" rtl="0">
                        <a:lnSpc>
                          <a:spcPct val="100000"/>
                        </a:lnSpc>
                        <a:spcBef>
                          <a:spcPts val="0"/>
                        </a:spcBef>
                        <a:spcAft>
                          <a:spcPts val="0"/>
                        </a:spcAft>
                        <a:buClr>
                          <a:schemeClr val="dk1"/>
                        </a:buClr>
                        <a:buSzPts val="2400"/>
                        <a:buFont typeface="Arial"/>
                        <a:buNone/>
                      </a:pPr>
                      <a:r>
                        <a:rPr lang="fr-FR" sz="2400" b="0" u="none" strike="noStrike" cap="none" dirty="0"/>
                        <a:t>A mangé de </a:t>
                      </a:r>
                    </a:p>
                    <a:p>
                      <a:pPr marL="0" marR="0" lvl="0" indent="0" algn="ctr" rtl="0">
                        <a:lnSpc>
                          <a:spcPct val="100000"/>
                        </a:lnSpc>
                        <a:spcBef>
                          <a:spcPts val="0"/>
                        </a:spcBef>
                        <a:spcAft>
                          <a:spcPts val="0"/>
                        </a:spcAft>
                        <a:buClr>
                          <a:schemeClr val="dk1"/>
                        </a:buClr>
                        <a:buSzPts val="2400"/>
                        <a:buFont typeface="Arial"/>
                        <a:buNone/>
                      </a:pPr>
                      <a:r>
                        <a:rPr lang="fr-FR" sz="2400" b="0" u="none" strike="noStrike" cap="none" dirty="0"/>
                        <a:t>la salade</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a:t>61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a:t>30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dirty="0"/>
                        <a:t>91</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dirty="0"/>
                        <a:t>67 %</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822950">
                <a:tc>
                  <a:txBody>
                    <a:bodyPr/>
                    <a:lstStyle/>
                    <a:p>
                      <a:pPr marL="0" marR="0" lvl="0" indent="0" algn="ctr" rtl="0">
                        <a:lnSpc>
                          <a:spcPct val="100000"/>
                        </a:lnSpc>
                        <a:spcBef>
                          <a:spcPts val="0"/>
                        </a:spcBef>
                        <a:spcAft>
                          <a:spcPts val="0"/>
                        </a:spcAft>
                        <a:buClr>
                          <a:schemeClr val="dk1"/>
                        </a:buClr>
                        <a:buSzPts val="2400"/>
                        <a:buFont typeface="Arial"/>
                        <a:buNone/>
                      </a:pPr>
                      <a:r>
                        <a:rPr lang="fr-FR" sz="2400" b="0" u="none" strike="noStrike" cap="none" dirty="0"/>
                        <a:t>N'a pas mangé </a:t>
                      </a:r>
                      <a:br>
                        <a:rPr lang="fr-FR" sz="2400" b="0" u="none" strike="noStrike" cap="none" dirty="0"/>
                      </a:br>
                      <a:r>
                        <a:rPr lang="fr-FR" sz="2400" b="0" u="none" strike="noStrike" cap="none" dirty="0"/>
                        <a:t>de salade</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a:t>7</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a:t>43</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a:t>50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u="none" strike="noStrike" cap="none" dirty="0"/>
                        <a:t>14 %</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822950">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t>68</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t>73</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a:t>141</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400"/>
                        <a:buFont typeface="Arial"/>
                        <a:buNone/>
                      </a:pPr>
                      <a:r>
                        <a:rPr lang="fr-FR" sz="2400" b="1" u="none" strike="noStrike" cap="none" dirty="0"/>
                        <a:t>48 %</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sp>
        <p:nvSpPr>
          <p:cNvPr id="488" name="Google Shape;488;p2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2 x 2 : Exemple (2/2)</a:t>
            </a:r>
            <a:endParaRPr dirty="0">
              <a:latin typeface="Franklin Gothic Medium" panose="020B06030201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2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Tableaux multiples : Exemples</a:t>
            </a:r>
            <a:endParaRPr dirty="0">
              <a:latin typeface="Franklin Gothic Medium" panose="020B0603020102020204" pitchFamily="34" charset="0"/>
            </a:endParaRPr>
          </a:p>
        </p:txBody>
      </p:sp>
      <p:sp>
        <p:nvSpPr>
          <p:cNvPr id="495" name="Google Shape;495;p23"/>
          <p:cNvSpPr txBox="1">
            <a:spLocks noGrp="1"/>
          </p:cNvSpPr>
          <p:nvPr>
            <p:ph type="body" idx="2"/>
          </p:nvPr>
        </p:nvSpPr>
        <p:spPr>
          <a:xfrm>
            <a:off x="3810000" y="6355348"/>
            <a:ext cx="5728547" cy="366128"/>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b="0" i="0" u="none" strike="noStrike" cap="none">
                <a:solidFill>
                  <a:schemeClr val="dk1"/>
                </a:solidFill>
                <a:latin typeface="Arial"/>
                <a:ea typeface="Arial"/>
                <a:cs typeface="Arial"/>
                <a:sym typeface="Arial"/>
              </a:rPr>
              <a:t>Adapté de : D'Acremont V, Kilowoko M, Kyungu E, et al. Beyond Malaria - Causes of Fever in Outpatient Tanzanian Children. NEJM 2014;370:809-817.</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496" name="Google Shape;496;p23"/>
          <p:cNvGraphicFramePr/>
          <p:nvPr/>
        </p:nvGraphicFramePr>
        <p:xfrm>
          <a:off x="4175760" y="2181275"/>
          <a:ext cx="3840475" cy="4175775"/>
        </p:xfrm>
        <a:graphic>
          <a:graphicData uri="http://schemas.openxmlformats.org/drawingml/2006/table">
            <a:tbl>
              <a:tblPr>
                <a:noFill/>
                <a:tableStyleId>{03440802-5A11-45D5-9182-550AEF46CEDC}</a:tableStyleId>
              </a:tblPr>
              <a:tblGrid>
                <a:gridCol w="2011675">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5">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Symptôme primaire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n</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Fièvre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313</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(63)</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Toux</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56</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(11)</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Vomissements</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47</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(9)</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Diarrhée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33</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(7)</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Douleur abdominale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15</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 (3)</a:t>
                      </a:r>
                      <a:endParaRPr sz="2000" b="0" i="0" u="none" strike="noStrike" cap="none">
                        <a:solidFill>
                          <a:schemeClr val="dk1"/>
                        </a:solidFill>
                        <a:latin typeface="Arial"/>
                        <a:ea typeface="Arial"/>
                        <a:cs typeface="Arial"/>
                        <a:sym typeface="Arial"/>
                      </a:endParaRPr>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Autres</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33</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(7)</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a:solidFill>
                            <a:schemeClr val="dk1"/>
                          </a:solidFill>
                          <a:latin typeface="Arial"/>
                          <a:ea typeface="Arial"/>
                          <a:cs typeface="Arial"/>
                          <a:sym typeface="Arial"/>
                        </a:rPr>
                        <a:t>497</a:t>
                      </a:r>
                      <a:endParaRPr sz="1800" b="1"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a:solidFill>
                            <a:schemeClr val="dk1"/>
                          </a:solidFill>
                          <a:latin typeface="Arial"/>
                          <a:ea typeface="Arial"/>
                          <a:cs typeface="Arial"/>
                          <a:sym typeface="Arial"/>
                        </a:rPr>
                        <a:t>(100)</a:t>
                      </a:r>
                      <a:endParaRPr sz="1800" b="1"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7"/>
                  </a:ext>
                </a:extLst>
              </a:tr>
            </a:tbl>
          </a:graphicData>
        </a:graphic>
      </p:graphicFrame>
      <p:graphicFrame>
        <p:nvGraphicFramePr>
          <p:cNvPr id="497" name="Google Shape;497;p23"/>
          <p:cNvGraphicFramePr/>
          <p:nvPr>
            <p:extLst>
              <p:ext uri="{D42A27DB-BD31-4B8C-83A1-F6EECF244321}">
                <p14:modId xmlns:p14="http://schemas.microsoft.com/office/powerpoint/2010/main" val="3266578526"/>
              </p:ext>
            </p:extLst>
          </p:nvPr>
        </p:nvGraphicFramePr>
        <p:xfrm>
          <a:off x="8153400" y="2181275"/>
          <a:ext cx="3200400" cy="2103125"/>
        </p:xfrm>
        <a:graphic>
          <a:graphicData uri="http://schemas.openxmlformats.org/drawingml/2006/table">
            <a:tbl>
              <a:tblPr>
                <a:noFill/>
                <a:tableStyleId>{03440802-5A11-45D5-9182-550AEF46CEDC}</a:tableStyleId>
              </a:tblPr>
              <a:tblGrid>
                <a:gridCol w="1371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5">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Sexe</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n</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Femme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237</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(47)</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0" u="none" strike="noStrike" cap="none">
                          <a:solidFill>
                            <a:schemeClr val="dk1"/>
                          </a:solidFill>
                          <a:latin typeface="Arial"/>
                          <a:ea typeface="Arial"/>
                          <a:cs typeface="Arial"/>
                          <a:sym typeface="Arial"/>
                        </a:rPr>
                        <a:t>Homme</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270</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0" i="0" u="none" strike="noStrike" cap="none">
                          <a:solidFill>
                            <a:schemeClr val="dk1"/>
                          </a:solidFill>
                          <a:latin typeface="Arial"/>
                          <a:ea typeface="Arial"/>
                          <a:cs typeface="Arial"/>
                          <a:sym typeface="Arial"/>
                        </a:rPr>
                        <a:t>(53)</a:t>
                      </a:r>
                      <a:endParaRPr sz="1800"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a:solidFill>
                            <a:schemeClr val="dk1"/>
                          </a:solidFill>
                          <a:latin typeface="Arial"/>
                          <a:ea typeface="Arial"/>
                          <a:cs typeface="Arial"/>
                          <a:sym typeface="Arial"/>
                        </a:rPr>
                        <a:t>507</a:t>
                      </a:r>
                      <a:endParaRPr sz="1800" b="1" u="none" strike="noStrike" cap="none"/>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i="0" u="none" strike="noStrike" cap="none" dirty="0">
                          <a:solidFill>
                            <a:schemeClr val="dk1"/>
                          </a:solidFill>
                          <a:latin typeface="Arial"/>
                          <a:ea typeface="Arial"/>
                          <a:cs typeface="Arial"/>
                          <a:sym typeface="Arial"/>
                        </a:rPr>
                        <a:t>(100)</a:t>
                      </a:r>
                      <a:endParaRPr sz="1800" b="1" u="none" strike="noStrike" cap="none" dirty="0"/>
                    </a:p>
                  </a:txBody>
                  <a:tcPr marL="91450" marR="91450" marT="9525" marB="91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3"/>
                  </a:ext>
                </a:extLst>
              </a:tr>
            </a:tbl>
          </a:graphicData>
        </a:graphic>
      </p:graphicFrame>
      <p:graphicFrame>
        <p:nvGraphicFramePr>
          <p:cNvPr id="498" name="Google Shape;498;p23"/>
          <p:cNvGraphicFramePr/>
          <p:nvPr>
            <p:extLst>
              <p:ext uri="{D42A27DB-BD31-4B8C-83A1-F6EECF244321}">
                <p14:modId xmlns:p14="http://schemas.microsoft.com/office/powerpoint/2010/main" val="2833040358"/>
              </p:ext>
            </p:extLst>
          </p:nvPr>
        </p:nvGraphicFramePr>
        <p:xfrm>
          <a:off x="838200" y="2181275"/>
          <a:ext cx="3200400" cy="3474725"/>
        </p:xfrm>
        <a:graphic>
          <a:graphicData uri="http://schemas.openxmlformats.org/drawingml/2006/table">
            <a:tbl>
              <a:tblPr>
                <a:noFill/>
                <a:tableStyleId>{03440802-5A11-45D5-9182-550AEF46CEDC}</a:tableStyleId>
              </a:tblPr>
              <a:tblGrid>
                <a:gridCol w="1371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731525">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Âge</a:t>
                      </a:r>
                      <a:endParaRPr sz="1800" u="none" strike="noStrike" cap="none" dirty="0"/>
                    </a:p>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(années)</a:t>
                      </a:r>
                      <a:endParaRPr sz="18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n</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&lt;1</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150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(30)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1-2</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228</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(45)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3-4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75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(15)</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5-7</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36</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(7)</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8-10</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18</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u="none" strike="noStrike" cap="none">
                          <a:solidFill>
                            <a:schemeClr val="dk1"/>
                          </a:solidFill>
                          <a:latin typeface="Arial"/>
                          <a:ea typeface="Arial"/>
                          <a:cs typeface="Arial"/>
                          <a:sym typeface="Arial"/>
                        </a:rPr>
                        <a:t>(4)</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7200">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Total</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507</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ctr" rtl="0">
                        <a:lnSpc>
                          <a:spcPct val="100000"/>
                        </a:lnSpc>
                        <a:spcBef>
                          <a:spcPts val="0"/>
                        </a:spcBef>
                        <a:spcAft>
                          <a:spcPts val="0"/>
                        </a:spcAft>
                        <a:buClr>
                          <a:schemeClr val="dk1"/>
                        </a:buClr>
                        <a:buSzPts val="2000"/>
                        <a:buFont typeface="Arial"/>
                        <a:buNone/>
                      </a:pPr>
                      <a:r>
                        <a:rPr lang="fr-FR" sz="2000" b="1" u="none" strike="noStrike" cap="none" dirty="0">
                          <a:solidFill>
                            <a:schemeClr val="dk1"/>
                          </a:solidFill>
                          <a:latin typeface="Arial"/>
                          <a:ea typeface="Arial"/>
                          <a:cs typeface="Arial"/>
                          <a:sym typeface="Arial"/>
                        </a:rPr>
                        <a:t>(100)</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6"/>
                  </a:ext>
                </a:extLst>
              </a:tr>
            </a:tbl>
          </a:graphicData>
        </a:graphic>
      </p:graphicFrame>
      <p:sp>
        <p:nvSpPr>
          <p:cNvPr id="499" name="Google Shape;499;p23"/>
          <p:cNvSpPr txBox="1"/>
          <p:nvPr/>
        </p:nvSpPr>
        <p:spPr>
          <a:xfrm>
            <a:off x="838200" y="1481922"/>
            <a:ext cx="10515600" cy="45720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Caractéristiques des enfants fiévreux, étude sur la fièvre en Tanzanie</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4"/>
          <p:cNvSpPr txBox="1">
            <a:spLocks noGrp="1"/>
          </p:cNvSpPr>
          <p:nvPr>
            <p:ph type="body" idx="1"/>
          </p:nvPr>
        </p:nvSpPr>
        <p:spPr>
          <a:xfrm>
            <a:off x="838200" y="1478857"/>
            <a:ext cx="41783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CA" dirty="0"/>
              <a:t>Combine deux ou plusieurs tableaux dans un seul</a:t>
            </a:r>
          </a:p>
          <a:p>
            <a:pPr marL="228600" lvl="0" indent="-228600" algn="l" rtl="0">
              <a:lnSpc>
                <a:spcPct val="100000"/>
              </a:lnSpc>
              <a:spcBef>
                <a:spcPts val="1000"/>
              </a:spcBef>
              <a:spcAft>
                <a:spcPts val="0"/>
              </a:spcAft>
              <a:buClr>
                <a:schemeClr val="dk1"/>
              </a:buClr>
              <a:buSzPts val="2800"/>
              <a:buChar char="•"/>
            </a:pPr>
            <a:r>
              <a:rPr lang="fr-FR" dirty="0"/>
              <a:t>Utilise efficacement un espace limité</a:t>
            </a:r>
            <a:endParaRPr dirty="0"/>
          </a:p>
          <a:p>
            <a:pPr marL="228600" lvl="0" indent="-228600" algn="l" rtl="0">
              <a:lnSpc>
                <a:spcPct val="100000"/>
              </a:lnSpc>
              <a:spcBef>
                <a:spcPts val="1000"/>
              </a:spcBef>
              <a:spcAft>
                <a:spcPts val="0"/>
              </a:spcAft>
              <a:buClr>
                <a:schemeClr val="dk1"/>
              </a:buClr>
              <a:buSzPts val="2800"/>
              <a:buChar char="•"/>
            </a:pPr>
            <a:r>
              <a:rPr lang="fr-FR" dirty="0"/>
              <a:t>Est utile pour les présentations écrites </a:t>
            </a:r>
            <a:br>
              <a:rPr lang="fr-FR" dirty="0"/>
            </a:br>
            <a:r>
              <a:rPr lang="fr-FR" dirty="0"/>
              <a:t>et orales</a:t>
            </a:r>
            <a:endParaRPr dirty="0"/>
          </a:p>
          <a:p>
            <a:pPr marL="228600" lvl="0" indent="-50800" algn="l" rtl="0">
              <a:lnSpc>
                <a:spcPct val="100000"/>
              </a:lnSpc>
              <a:spcBef>
                <a:spcPts val="1000"/>
              </a:spcBef>
              <a:spcAft>
                <a:spcPts val="0"/>
              </a:spcAft>
              <a:buClr>
                <a:schemeClr val="dk1"/>
              </a:buClr>
              <a:buSzPts val="2800"/>
              <a:buNone/>
            </a:pPr>
            <a:endParaRPr dirty="0"/>
          </a:p>
          <a:p>
            <a:pPr marL="0" lvl="0" indent="0" algn="l" rtl="0">
              <a:lnSpc>
                <a:spcPct val="100000"/>
              </a:lnSpc>
              <a:spcBef>
                <a:spcPts val="1000"/>
              </a:spcBef>
              <a:spcAft>
                <a:spcPts val="500"/>
              </a:spcAft>
              <a:buClr>
                <a:schemeClr val="dk1"/>
              </a:buClr>
              <a:buSzPts val="2800"/>
              <a:buNone/>
            </a:pPr>
            <a:endParaRPr dirty="0"/>
          </a:p>
        </p:txBody>
      </p:sp>
      <p:sp>
        <p:nvSpPr>
          <p:cNvPr id="506" name="Google Shape;506;p2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combiné (composé)</a:t>
            </a:r>
            <a:endParaRPr dirty="0">
              <a:latin typeface="Franklin Gothic Medium" panose="020B0603020102020204" pitchFamily="34" charset="0"/>
            </a:endParaRPr>
          </a:p>
        </p:txBody>
      </p:sp>
      <p:sp>
        <p:nvSpPr>
          <p:cNvPr id="507" name="Google Shape;507;p24"/>
          <p:cNvSpPr txBox="1">
            <a:spLocks noGrp="1"/>
          </p:cNvSpPr>
          <p:nvPr>
            <p:ph type="body" idx="2"/>
          </p:nvPr>
        </p:nvSpPr>
        <p:spPr>
          <a:xfrm>
            <a:off x="3531057" y="6339723"/>
            <a:ext cx="6083690" cy="317109"/>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dirty="0"/>
              <a:t>Ortiz, Katz, Mahmoud, et al. Journal of </a:t>
            </a:r>
            <a:r>
              <a:rPr lang="fr-FR" dirty="0" err="1"/>
              <a:t>Infectious</a:t>
            </a:r>
            <a:r>
              <a:rPr lang="fr-FR" dirty="0"/>
              <a:t> </a:t>
            </a:r>
            <a:r>
              <a:rPr lang="fr-FR" dirty="0" err="1"/>
              <a:t>Disease</a:t>
            </a:r>
            <a:r>
              <a:rPr lang="fr-FR" dirty="0"/>
              <a:t>, 2007 ; 196:1685-1689.</a:t>
            </a:r>
            <a:endParaRPr dirty="0"/>
          </a:p>
          <a:p>
            <a:pPr marL="0" lvl="0" indent="0" algn="r" rtl="0">
              <a:lnSpc>
                <a:spcPct val="90000"/>
              </a:lnSpc>
              <a:spcBef>
                <a:spcPts val="1000"/>
              </a:spcBef>
              <a:spcAft>
                <a:spcPts val="0"/>
              </a:spcAft>
              <a:buClr>
                <a:schemeClr val="dk1"/>
              </a:buClr>
              <a:buSzPts val="1200"/>
              <a:buNone/>
            </a:pPr>
            <a:endParaRPr dirty="0"/>
          </a:p>
        </p:txBody>
      </p:sp>
      <p:pic>
        <p:nvPicPr>
          <p:cNvPr id="2" name="Picture 1">
            <a:extLst>
              <a:ext uri="{FF2B5EF4-FFF2-40B4-BE49-F238E27FC236}">
                <a16:creationId xmlns:a16="http://schemas.microsoft.com/office/drawing/2014/main" id="{5E8E4007-07BB-4729-8B11-40A0D87EDA71}"/>
              </a:ext>
            </a:extLst>
          </p:cNvPr>
          <p:cNvPicPr>
            <a:picLocks noChangeAspect="1"/>
          </p:cNvPicPr>
          <p:nvPr/>
        </p:nvPicPr>
        <p:blipFill>
          <a:blip r:embed="rId3"/>
          <a:stretch>
            <a:fillRect/>
          </a:stretch>
        </p:blipFill>
        <p:spPr>
          <a:xfrm>
            <a:off x="5220775" y="1478857"/>
            <a:ext cx="6437231" cy="4470067"/>
          </a:xfrm>
          <a:prstGeom prst="rect">
            <a:avLst/>
          </a:prstGeom>
          <a:ln w="12700">
            <a:solidFill>
              <a:schemeClr val="tx1"/>
            </a:solidFill>
          </a:ln>
        </p:spPr>
      </p:pic>
      <p:sp>
        <p:nvSpPr>
          <p:cNvPr id="3" name="TextBox 2">
            <a:extLst>
              <a:ext uri="{FF2B5EF4-FFF2-40B4-BE49-F238E27FC236}">
                <a16:creationId xmlns:a16="http://schemas.microsoft.com/office/drawing/2014/main" id="{870310D1-4021-B6D3-E6A6-0353C622A9B1}"/>
              </a:ext>
            </a:extLst>
          </p:cNvPr>
          <p:cNvSpPr txBox="1"/>
          <p:nvPr/>
        </p:nvSpPr>
        <p:spPr>
          <a:xfrm>
            <a:off x="7175502" y="5948924"/>
            <a:ext cx="2811646" cy="307777"/>
          </a:xfrm>
          <a:prstGeom prst="rect">
            <a:avLst/>
          </a:prstGeom>
          <a:noFill/>
        </p:spPr>
        <p:txBody>
          <a:bodyPr wrap="square" rtlCol="0">
            <a:spAutoFit/>
          </a:bodyPr>
          <a:lstStyle/>
          <a:p>
            <a:r>
              <a:rPr lang="fr-FR" dirty="0"/>
              <a:t>Traduit de l’anglais avec DeepL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2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 combiné : Exemple</a:t>
            </a:r>
            <a:br>
              <a:rPr lang="fr-FR" sz="2400" dirty="0">
                <a:latin typeface="Franklin Gothic Medium" panose="020B0603020102020204" pitchFamily="34" charset="0"/>
              </a:rPr>
            </a:br>
            <a:endParaRPr sz="2400" dirty="0">
              <a:latin typeface="Franklin Gothic Medium" panose="020B0603020102020204" pitchFamily="34" charset="0"/>
            </a:endParaRPr>
          </a:p>
        </p:txBody>
      </p:sp>
      <p:sp>
        <p:nvSpPr>
          <p:cNvPr id="515" name="Google Shape;515;p25"/>
          <p:cNvSpPr txBox="1">
            <a:spLocks noGrp="1"/>
          </p:cNvSpPr>
          <p:nvPr>
            <p:ph type="body" idx="2"/>
          </p:nvPr>
        </p:nvSpPr>
        <p:spPr>
          <a:xfrm>
            <a:off x="3937000" y="6311678"/>
            <a:ext cx="5601547" cy="409798"/>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a:t>Adapté de : D'Acremont V, Kilowoko M, Kyungu E, et al. Beyond Malaria - Causes of Fever in Outpatient Tanzanian Children. NEJM 2014;370:809-817</a:t>
            </a:r>
            <a:endParaRPr/>
          </a:p>
        </p:txBody>
      </p:sp>
      <p:graphicFrame>
        <p:nvGraphicFramePr>
          <p:cNvPr id="516" name="Google Shape;516;p25"/>
          <p:cNvGraphicFramePr/>
          <p:nvPr>
            <p:extLst>
              <p:ext uri="{D42A27DB-BD31-4B8C-83A1-F6EECF244321}">
                <p14:modId xmlns:p14="http://schemas.microsoft.com/office/powerpoint/2010/main" val="2441807469"/>
              </p:ext>
            </p:extLst>
          </p:nvPr>
        </p:nvGraphicFramePr>
        <p:xfrm>
          <a:off x="3482400" y="1790484"/>
          <a:ext cx="4829800" cy="4480600"/>
        </p:xfrm>
        <a:graphic>
          <a:graphicData uri="http://schemas.openxmlformats.org/drawingml/2006/table">
            <a:tbl>
              <a:tblPr>
                <a:noFill/>
                <a:tableStyleId>{03440802-5A11-45D5-9182-550AEF46CEDC}</a:tableStyleId>
              </a:tblPr>
              <a:tblGrid>
                <a:gridCol w="2711850">
                  <a:extLst>
                    <a:ext uri="{9D8B030D-6E8A-4147-A177-3AD203B41FA5}">
                      <a16:colId xmlns:a16="http://schemas.microsoft.com/office/drawing/2014/main" val="20000"/>
                    </a:ext>
                  </a:extLst>
                </a:gridCol>
                <a:gridCol w="1135400">
                  <a:extLst>
                    <a:ext uri="{9D8B030D-6E8A-4147-A177-3AD203B41FA5}">
                      <a16:colId xmlns:a16="http://schemas.microsoft.com/office/drawing/2014/main" val="20001"/>
                    </a:ext>
                  </a:extLst>
                </a:gridCol>
                <a:gridCol w="982550">
                  <a:extLst>
                    <a:ext uri="{9D8B030D-6E8A-4147-A177-3AD203B41FA5}">
                      <a16:colId xmlns:a16="http://schemas.microsoft.com/office/drawing/2014/main" val="20002"/>
                    </a:ext>
                  </a:extLst>
                </a:gridCol>
              </a:tblGrid>
              <a:tr h="35830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t>Caractéristique</a:t>
                      </a:r>
                      <a:endParaRPr sz="18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t>Nombre</a:t>
                      </a:r>
                      <a:endParaRPr sz="18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r" rtl="0">
                        <a:lnSpc>
                          <a:spcPct val="100000"/>
                        </a:lnSpc>
                        <a:spcBef>
                          <a:spcPts val="0"/>
                        </a:spcBef>
                        <a:spcAft>
                          <a:spcPts val="0"/>
                        </a:spcAft>
                        <a:buClr>
                          <a:schemeClr val="dk1"/>
                        </a:buClr>
                        <a:buSzPts val="1800"/>
                        <a:buFont typeface="Arial"/>
                        <a:buNone/>
                      </a:pPr>
                      <a:r>
                        <a:rPr lang="fr-FR" sz="1800" b="1" u="none" strike="noStrike" cap="none"/>
                        <a:t>(%)</a:t>
                      </a:r>
                      <a:endParaRPr sz="1800" b="1"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58300">
                <a:tc>
                  <a:txBody>
                    <a:bodyPr/>
                    <a:lstStyle/>
                    <a:p>
                      <a:pPr marL="0" marR="0" lvl="0" indent="0" algn="l"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Sexe : d'hommes</a:t>
                      </a:r>
                      <a:endParaRPr sz="18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237 </a:t>
                      </a:r>
                      <a:endParaRPr sz="1800"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(47)</a:t>
                      </a:r>
                      <a:endParaRPr sz="1800"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701900">
                <a:tc>
                  <a:txBody>
                    <a:bodyPr/>
                    <a:lstStyle/>
                    <a:p>
                      <a:pPr marL="0" marR="0" lvl="0" indent="0" algn="l"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Âge (années)</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     &lt;1</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1-2</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3-4</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5-7</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7-10</a:t>
                      </a:r>
                      <a:endParaRPr sz="180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(n=507)</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150</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228</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75</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36</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18</a:t>
                      </a:r>
                      <a:endParaRPr sz="1800"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endParaRPr sz="1800" u="none" strike="noStrike" cap="none">
                        <a:solidFill>
                          <a:schemeClr val="dk1"/>
                        </a:solidFill>
                        <a:latin typeface="Arial"/>
                        <a:ea typeface="Arial"/>
                        <a:cs typeface="Arial"/>
                        <a:sym typeface="Aria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(30)</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(45)</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(15)</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(7)</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(4)</a:t>
                      </a:r>
                      <a:endParaRPr sz="1800"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970625">
                <a:tc>
                  <a:txBody>
                    <a:bodyPr/>
                    <a:lstStyle/>
                    <a:p>
                      <a:pPr marL="0" marR="0" lvl="0" indent="0" algn="l"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Symptôme primaire</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     Fièvre</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Toux</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Vomissements</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Diarrhée</a:t>
                      </a:r>
                      <a:endParaRPr sz="1800" u="none" strike="noStrike" cap="none"/>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Douleur abdominale</a:t>
                      </a:r>
                      <a:endParaRPr sz="180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fr-FR" sz="1800" i="0" u="none" strike="noStrike" cap="none">
                          <a:solidFill>
                            <a:schemeClr val="dk1"/>
                          </a:solidFill>
                          <a:latin typeface="Arial"/>
                          <a:ea typeface="Arial"/>
                          <a:cs typeface="Arial"/>
                          <a:sym typeface="Arial"/>
                        </a:rPr>
                        <a:t>     Autres</a:t>
                      </a:r>
                      <a:endParaRPr sz="180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(n=498)</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   313</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56</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47</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33</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15</a:t>
                      </a:r>
                      <a:endParaRPr sz="1800" u="none" strike="noStrike" cap="none">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33</a:t>
                      </a:r>
                      <a:endParaRPr sz="1800"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800"/>
                        <a:buFont typeface="Arial"/>
                        <a:buNone/>
                      </a:pPr>
                      <a:endParaRPr sz="1800" u="none" strike="noStrike" cap="none" dirty="0">
                        <a:solidFill>
                          <a:schemeClr val="dk1"/>
                        </a:solidFill>
                        <a:latin typeface="Arial"/>
                        <a:ea typeface="Arial"/>
                        <a:cs typeface="Arial"/>
                        <a:sym typeface="Aria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(63)</a:t>
                      </a:r>
                      <a:endParaRPr sz="1800" u="none" strike="noStrike" cap="none" dirty="0">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(11)</a:t>
                      </a:r>
                      <a:endParaRPr sz="1800" u="none" strike="noStrike" cap="none" dirty="0">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(9)</a:t>
                      </a:r>
                      <a:endParaRPr sz="1800" u="none" strike="noStrike" cap="none" dirty="0">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(7)</a:t>
                      </a:r>
                      <a:endParaRPr sz="1800" u="none" strike="noStrike" cap="none" dirty="0">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(3)</a:t>
                      </a:r>
                      <a:endParaRPr sz="1800" u="none" strike="noStrike" cap="none" dirty="0">
                        <a:solidFill>
                          <a:schemeClr val="dk1"/>
                        </a:solidFill>
                      </a:endParaRPr>
                    </a:p>
                    <a:p>
                      <a:pPr marL="0" marR="0" lvl="0" indent="0" algn="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latin typeface="Arial"/>
                          <a:ea typeface="Arial"/>
                          <a:cs typeface="Arial"/>
                          <a:sym typeface="Arial"/>
                        </a:rPr>
                        <a:t>(7)</a:t>
                      </a:r>
                      <a:endParaRPr sz="1800" u="none" strike="noStrike" cap="none" dirty="0">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517" name="Google Shape;517;p25"/>
          <p:cNvSpPr txBox="1"/>
          <p:nvPr/>
        </p:nvSpPr>
        <p:spPr>
          <a:xfrm>
            <a:off x="838200" y="1285346"/>
            <a:ext cx="10515600" cy="4099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00000"/>
              </a:buClr>
              <a:buSzPts val="2400"/>
              <a:buFont typeface="Noto Sans Symbols"/>
              <a:buNone/>
            </a:pPr>
            <a:r>
              <a:rPr lang="fr-FR" sz="2400" b="1" i="0" u="none" strike="noStrike" cap="none">
                <a:solidFill>
                  <a:srgbClr val="000000"/>
                </a:solidFill>
                <a:latin typeface="Arial"/>
                <a:ea typeface="Arial"/>
                <a:cs typeface="Arial"/>
                <a:sym typeface="Arial"/>
              </a:rPr>
              <a:t>Caractéristiques des enfants fiévreux, étude sur la fièvre en Tanzanie</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26"/>
          <p:cNvSpPr txBox="1"/>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Résumer et présenter des données </a:t>
            </a:r>
            <a:b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dans un tableau (1/3)</a:t>
            </a:r>
            <a:br>
              <a:rPr lang="fr-FR" sz="40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endParaRP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Examiner la liste des bactéries Shigella multirésistantes isolées dans des cas de diarrhée aiguë</a:t>
            </a:r>
            <a:endParaRPr dirty="0"/>
          </a:p>
          <a:p>
            <a:pPr marL="228600" lvl="0" indent="-228600" algn="l" rtl="0">
              <a:lnSpc>
                <a:spcPct val="100000"/>
              </a:lnSpc>
              <a:spcBef>
                <a:spcPts val="1000"/>
              </a:spcBef>
              <a:spcAft>
                <a:spcPts val="0"/>
              </a:spcAft>
              <a:buClr>
                <a:schemeClr val="dk1"/>
              </a:buClr>
              <a:buSzPts val="2800"/>
              <a:buChar char="•"/>
            </a:pPr>
            <a:r>
              <a:rPr lang="fr-FR" dirty="0"/>
              <a:t>Ensuite, créez : </a:t>
            </a:r>
            <a:endParaRPr dirty="0"/>
          </a:p>
          <a:p>
            <a:pPr marL="800100" lvl="1" indent="-342900" algn="l" rtl="0">
              <a:lnSpc>
                <a:spcPct val="100000"/>
              </a:lnSpc>
              <a:spcBef>
                <a:spcPts val="1000"/>
              </a:spcBef>
              <a:spcAft>
                <a:spcPts val="0"/>
              </a:spcAft>
              <a:buSzPts val="2800"/>
              <a:buFont typeface="Wingdings" panose="05000000000000000000" pitchFamily="2" charset="2"/>
              <a:buChar char="§"/>
            </a:pPr>
            <a:r>
              <a:rPr lang="fr-FR" b="1" dirty="0"/>
              <a:t>Tableau 1 </a:t>
            </a:r>
            <a:r>
              <a:rPr lang="fr-FR" dirty="0"/>
              <a:t>(distribution de fréquence) pour résumer la distribution des cas par âge. Utiliser des groupes d'âge de 10 ans</a:t>
            </a:r>
            <a:endParaRPr sz="2800" dirty="0"/>
          </a:p>
          <a:p>
            <a:pPr marL="800100" lvl="1" indent="-342900" algn="l" rtl="0">
              <a:lnSpc>
                <a:spcPct val="100000"/>
              </a:lnSpc>
              <a:spcBef>
                <a:spcPts val="1000"/>
              </a:spcBef>
              <a:spcAft>
                <a:spcPts val="0"/>
              </a:spcAft>
              <a:buSzPts val="2800"/>
              <a:buFont typeface="Wingdings" panose="05000000000000000000" pitchFamily="2" charset="2"/>
              <a:buChar char="§"/>
            </a:pPr>
            <a:r>
              <a:rPr lang="fr-FR" b="1" dirty="0"/>
              <a:t>Tableau 2 </a:t>
            </a:r>
            <a:r>
              <a:rPr lang="fr-FR" dirty="0"/>
              <a:t>(tableau à 2 variables) avec résultats par sexe</a:t>
            </a:r>
            <a:endParaRPr dirty="0"/>
          </a:p>
          <a:p>
            <a:pPr marL="1143000" lvl="2" indent="-228600" algn="l" rtl="0">
              <a:lnSpc>
                <a:spcPct val="100000"/>
              </a:lnSpc>
              <a:spcBef>
                <a:spcPts val="1000"/>
              </a:spcBef>
              <a:spcAft>
                <a:spcPts val="0"/>
              </a:spcAft>
              <a:buSzPts val="2800"/>
              <a:buChar char="‒"/>
            </a:pPr>
            <a:r>
              <a:rPr lang="fr-FR" dirty="0"/>
              <a:t>Crédit supplémentaire : Calculer le taux de létalité par sexe</a:t>
            </a:r>
            <a:endParaRPr dirty="0"/>
          </a:p>
          <a:p>
            <a:pPr marL="800100" lvl="1" indent="-342900" algn="l" rtl="0">
              <a:lnSpc>
                <a:spcPct val="100000"/>
              </a:lnSpc>
              <a:spcBef>
                <a:spcPts val="1000"/>
              </a:spcBef>
              <a:spcAft>
                <a:spcPts val="0"/>
              </a:spcAft>
              <a:buSzPts val="2800"/>
              <a:buFont typeface="Wingdings" panose="05000000000000000000" pitchFamily="2" charset="2"/>
              <a:buChar char="§"/>
            </a:pPr>
            <a:r>
              <a:rPr lang="fr-FR" b="1" dirty="0"/>
              <a:t>Tableau 3 </a:t>
            </a:r>
            <a:r>
              <a:rPr lang="fr-FR" dirty="0"/>
              <a:t>(distribution de fréquence) pour résumer l'espèce et le sérotype (le cas échéant) des isolats</a:t>
            </a:r>
            <a:endParaRPr dirty="0"/>
          </a:p>
          <a:p>
            <a:pPr marL="1143000" lvl="2" indent="-228600" algn="l" rtl="0">
              <a:lnSpc>
                <a:spcPct val="100000"/>
              </a:lnSpc>
              <a:spcBef>
                <a:spcPts val="1000"/>
              </a:spcBef>
              <a:spcAft>
                <a:spcPts val="0"/>
              </a:spcAft>
              <a:buSzPts val="2800"/>
              <a:buChar char="‒"/>
            </a:pPr>
            <a:r>
              <a:rPr lang="fr-FR" dirty="0"/>
              <a:t>Travailler avec un partenaire</a:t>
            </a:r>
            <a:endParaRPr dirty="0"/>
          </a:p>
          <a:p>
            <a:pPr marL="0" lvl="0" indent="0" algn="l" rtl="0">
              <a:lnSpc>
                <a:spcPct val="100000"/>
              </a:lnSpc>
              <a:spcBef>
                <a:spcPts val="1500"/>
              </a:spcBef>
              <a:spcAft>
                <a:spcPts val="0"/>
              </a:spcAft>
              <a:buClr>
                <a:schemeClr val="dk1"/>
              </a:buClr>
              <a:buSzPts val="2800"/>
              <a:buNone/>
            </a:pPr>
            <a:endParaRPr dirty="0"/>
          </a:p>
        </p:txBody>
      </p:sp>
      <p:sp>
        <p:nvSpPr>
          <p:cNvPr id="530" name="Google Shape;530;p27"/>
          <p:cNvSpPr txBox="1"/>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Résumer et présenter des données </a:t>
            </a:r>
            <a:b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dans un tableau (2/3)</a:t>
            </a:r>
            <a:br>
              <a:rPr lang="fr-FR" sz="40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endParaRP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2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Examiner la liste des bactéries Shigella multirésistantes isolées dans des cas de diarrhée aiguë</a:t>
            </a:r>
            <a:endParaRPr dirty="0"/>
          </a:p>
          <a:p>
            <a:pPr marL="228600" lvl="0" indent="-228600" algn="l" rtl="0">
              <a:lnSpc>
                <a:spcPct val="100000"/>
              </a:lnSpc>
              <a:spcBef>
                <a:spcPts val="1000"/>
              </a:spcBef>
              <a:spcAft>
                <a:spcPts val="0"/>
              </a:spcAft>
              <a:buClr>
                <a:schemeClr val="dk1"/>
              </a:buClr>
              <a:buSzPts val="2800"/>
              <a:buChar char="•"/>
            </a:pPr>
            <a:r>
              <a:rPr lang="fr-FR" dirty="0"/>
              <a:t>Ensuite, créez : </a:t>
            </a:r>
            <a:endParaRPr sz="2400" dirty="0"/>
          </a:p>
          <a:p>
            <a:pPr marL="800100" lvl="1" indent="-342900" algn="l" rtl="0">
              <a:lnSpc>
                <a:spcPct val="100000"/>
              </a:lnSpc>
              <a:spcBef>
                <a:spcPts val="1000"/>
              </a:spcBef>
              <a:spcAft>
                <a:spcPts val="0"/>
              </a:spcAft>
              <a:buSzPts val="2600"/>
              <a:buFont typeface="Wingdings" panose="05000000000000000000" pitchFamily="2" charset="2"/>
              <a:buChar char="§"/>
            </a:pPr>
            <a:r>
              <a:rPr lang="fr-FR" b="1" dirty="0"/>
              <a:t>Tableau 4 (</a:t>
            </a:r>
            <a:r>
              <a:rPr lang="fr-FR" dirty="0"/>
              <a:t>tableau composé) combinant les données sur l'âge, le sexe et le résultat</a:t>
            </a:r>
            <a:endParaRPr dirty="0"/>
          </a:p>
          <a:p>
            <a:pPr marL="1143000" lvl="2" indent="-228600" algn="l" rtl="0">
              <a:lnSpc>
                <a:spcPct val="100000"/>
              </a:lnSpc>
              <a:spcBef>
                <a:spcPts val="1000"/>
              </a:spcBef>
              <a:spcAft>
                <a:spcPts val="0"/>
              </a:spcAft>
              <a:buSzPts val="2600"/>
              <a:buChar char="‒"/>
            </a:pPr>
            <a:r>
              <a:rPr lang="fr-FR" dirty="0"/>
              <a:t>Travailler avec un partenaire</a:t>
            </a:r>
            <a:endParaRPr dirty="0"/>
          </a:p>
          <a:p>
            <a:pPr marL="228600" lvl="0" indent="-50800" algn="l" rtl="0">
              <a:lnSpc>
                <a:spcPct val="100000"/>
              </a:lnSpc>
              <a:spcBef>
                <a:spcPts val="15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537" name="Google Shape;537;p28"/>
          <p:cNvSpPr txBox="1"/>
          <p:nvPr/>
        </p:nvSpPr>
        <p:spPr>
          <a:xfrm>
            <a:off x="3276600" y="6285748"/>
            <a:ext cx="6311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C00000"/>
              </a:buClr>
              <a:buSzPts val="1200"/>
              <a:buFont typeface="Noto Sans Symbols"/>
              <a:buNone/>
            </a:pPr>
            <a:r>
              <a:rPr lang="fr-FR" sz="1200" b="0" i="0" u="none" strike="noStrike" cap="none">
                <a:solidFill>
                  <a:schemeClr val="dk1"/>
                </a:solidFill>
                <a:latin typeface="Arial"/>
                <a:ea typeface="Arial"/>
                <a:cs typeface="Arial"/>
                <a:sym typeface="Arial"/>
              </a:rPr>
              <a:t>Adapté de Poramathikul K, Bodhidatta L, et al. Multidrug-Resistant Shigella Infections, Cambodia, 2014-15. </a:t>
            </a:r>
            <a:r>
              <a:rPr lang="fr-FR" sz="1200" b="0" i="1" u="none" strike="noStrike" cap="none">
                <a:solidFill>
                  <a:schemeClr val="dk1"/>
                </a:solidFill>
                <a:latin typeface="Arial"/>
                <a:ea typeface="Arial"/>
                <a:cs typeface="Arial"/>
                <a:sym typeface="Arial"/>
              </a:rPr>
              <a:t>Emerg Infect Dis</a:t>
            </a:r>
            <a:r>
              <a:rPr lang="fr-FR" sz="1200" b="0" i="0" u="none" strike="noStrike" cap="none">
                <a:solidFill>
                  <a:schemeClr val="dk1"/>
                </a:solidFill>
                <a:latin typeface="Arial"/>
                <a:ea typeface="Arial"/>
                <a:cs typeface="Arial"/>
                <a:sym typeface="Arial"/>
              </a:rPr>
              <a:t>. 2016;1640-1643.</a:t>
            </a:r>
            <a:endParaRPr sz="1800" b="0" i="0" u="none" strike="noStrike" cap="none">
              <a:solidFill>
                <a:schemeClr val="dk1"/>
              </a:solidFill>
              <a:latin typeface="Arial"/>
              <a:ea typeface="Arial"/>
              <a:cs typeface="Arial"/>
              <a:sym typeface="Arial"/>
            </a:endParaRPr>
          </a:p>
        </p:txBody>
      </p:sp>
      <p:sp>
        <p:nvSpPr>
          <p:cNvPr id="538" name="Google Shape;538;p28"/>
          <p:cNvSpPr txBox="1"/>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Résumer et présenter des données </a:t>
            </a:r>
            <a:b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dans un tableau (3/3)</a:t>
            </a:r>
            <a:br>
              <a:rPr lang="fr-FR" sz="40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br>
            <a:endParaRP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29"/>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sz="5400" dirty="0">
                <a:latin typeface="Franklin Gothic Medium" panose="020B0603020102020204" pitchFamily="34" charset="0"/>
              </a:rPr>
              <a:t>Graphiques</a:t>
            </a:r>
            <a:endParaRPr dirty="0">
              <a:latin typeface="Franklin Gothic Medium" panose="020B06030201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
          <p:cNvSpPr txBox="1">
            <a:spLocks noGrp="1"/>
          </p:cNvSpPr>
          <p:nvPr>
            <p:ph type="body" idx="1"/>
          </p:nvPr>
        </p:nvSpPr>
        <p:spPr>
          <a:xfrm>
            <a:off x="838200" y="1478857"/>
            <a:ext cx="10552339"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À la fin de cette leçon, vous pourrez :</a:t>
            </a:r>
            <a:endParaRPr dirty="0">
              <a:latin typeface="Arial"/>
              <a:ea typeface="Arial"/>
              <a:cs typeface="Arial"/>
              <a:sym typeface="Arial"/>
            </a:endParaRPr>
          </a:p>
          <a:p>
            <a:pPr marL="228600">
              <a:spcBef>
                <a:spcPts val="1000"/>
              </a:spcBef>
              <a:buChar char="•"/>
            </a:pPr>
            <a:r>
              <a:rPr lang="fr-FR" b="0" dirty="0"/>
              <a:t>Expliquer l'intérêt de l'organisation et présentation des données</a:t>
            </a:r>
            <a:endParaRPr dirty="0"/>
          </a:p>
          <a:p>
            <a:pPr marL="228600">
              <a:spcBef>
                <a:spcPts val="1000"/>
              </a:spcBef>
              <a:buChar char="•"/>
            </a:pPr>
            <a:r>
              <a:rPr lang="fr-FR" b="0" dirty="0"/>
              <a:t>Décrire les méthodes d'organisation et de présentation </a:t>
            </a:r>
            <a:br>
              <a:rPr lang="fr-FR" b="0" dirty="0"/>
            </a:br>
            <a:r>
              <a:rPr lang="fr-FR" b="0" dirty="0"/>
              <a:t>des données</a:t>
            </a:r>
            <a:endParaRPr dirty="0"/>
          </a:p>
          <a:p>
            <a:pPr marL="228600" lvl="0" indent="-228600" algn="l" rtl="0">
              <a:lnSpc>
                <a:spcPct val="100000"/>
              </a:lnSpc>
              <a:spcBef>
                <a:spcPts val="1000"/>
              </a:spcBef>
              <a:spcAft>
                <a:spcPts val="0"/>
              </a:spcAft>
              <a:buClr>
                <a:schemeClr val="dk1"/>
              </a:buClr>
              <a:buSzPts val="2800"/>
              <a:buChar char="•"/>
            </a:pPr>
            <a:r>
              <a:rPr lang="fr-FR" b="0" dirty="0"/>
              <a:t>Sélectionner un tableau, un graphique ou une carte en fonction des données</a:t>
            </a:r>
            <a:endParaRPr dirty="0"/>
          </a:p>
          <a:p>
            <a:pPr marL="228600" lvl="0" indent="-228600" algn="l" rtl="0">
              <a:lnSpc>
                <a:spcPct val="100000"/>
              </a:lnSpc>
              <a:spcBef>
                <a:spcPts val="1000"/>
              </a:spcBef>
              <a:spcAft>
                <a:spcPts val="0"/>
              </a:spcAft>
              <a:buClr>
                <a:schemeClr val="dk1"/>
              </a:buClr>
              <a:buSzPts val="2800"/>
              <a:buChar char="•"/>
            </a:pPr>
            <a:r>
              <a:rPr lang="fr-FR" b="0" dirty="0"/>
              <a:t>Utiliser du papier et un crayon pour créer des tableaux, des graphiques et des cartes </a:t>
            </a:r>
            <a:endParaRPr dirty="0"/>
          </a:p>
          <a:p>
            <a:pPr marL="228600">
              <a:spcBef>
                <a:spcPts val="1000"/>
              </a:spcBef>
              <a:buChar char="•"/>
            </a:pPr>
            <a:r>
              <a:rPr lang="fr-FR" b="0" dirty="0"/>
              <a:t>Intégrer les concepts d'Une Seule Santé dans l'organisation et la présentation des données</a:t>
            </a:r>
            <a:endParaRPr dirty="0"/>
          </a:p>
          <a:p>
            <a:pPr marL="0" lvl="0" indent="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30"/>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Utilisations du graphique</a:t>
            </a:r>
            <a:endParaRPr dirty="0">
              <a:latin typeface="Franklin Gothic Medium" panose="020B0603020102020204" pitchFamily="34" charset="0"/>
            </a:endParaRPr>
          </a:p>
        </p:txBody>
      </p:sp>
      <p:sp>
        <p:nvSpPr>
          <p:cNvPr id="551" name="Google Shape;551;p30"/>
          <p:cNvSpPr txBox="1">
            <a:spLocks noGrp="1"/>
          </p:cNvSpPr>
          <p:nvPr>
            <p:ph type="body" idx="1"/>
          </p:nvPr>
        </p:nvSpPr>
        <p:spPr>
          <a:xfrm>
            <a:off x="838200" y="1893200"/>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800"/>
              <a:buNone/>
            </a:pPr>
            <a:r>
              <a:rPr lang="fr-FR" sz="2800" b="0" i="0" u="none" strike="noStrike" cap="none">
                <a:solidFill>
                  <a:srgbClr val="000000"/>
                </a:solidFill>
                <a:latin typeface="Arial"/>
                <a:ea typeface="Arial"/>
                <a:cs typeface="Arial"/>
                <a:sym typeface="Arial"/>
              </a:rPr>
              <a:t>À quoi servent le plus souvent les graphiques en épidémiologie ?</a:t>
            </a:r>
            <a:endParaRPr sz="1800" b="0" i="0" u="none" strike="noStrike" cap="none">
              <a:solidFill>
                <a:srgbClr val="000000"/>
              </a:solidFill>
              <a:latin typeface="Arial"/>
              <a:ea typeface="Arial"/>
              <a:cs typeface="Arial"/>
              <a:sym typeface="Arial"/>
            </a:endParaRPr>
          </a:p>
          <a:p>
            <a:pPr marL="0" lvl="0" indent="0" algn="l" rtl="0">
              <a:lnSpc>
                <a:spcPct val="100000"/>
              </a:lnSpc>
              <a:spcBef>
                <a:spcPts val="1000"/>
              </a:spcBef>
              <a:spcAft>
                <a:spcPts val="0"/>
              </a:spcAft>
              <a:buClr>
                <a:schemeClr val="dk1"/>
              </a:buClr>
              <a:buSzPts val="2800"/>
              <a:buNone/>
            </a:pPr>
            <a:endParaRPr/>
          </a:p>
        </p:txBody>
      </p:sp>
      <p:pic>
        <p:nvPicPr>
          <p:cNvPr id="552" name="Google Shape;552;p30" descr="Scatterplot with solid fill"/>
          <p:cNvPicPr preferRelativeResize="0"/>
          <p:nvPr/>
        </p:nvPicPr>
        <p:blipFill rotWithShape="1">
          <a:blip r:embed="rId3">
            <a:alphaModFix/>
          </a:blip>
          <a:srcRect/>
          <a:stretch/>
        </p:blipFill>
        <p:spPr>
          <a:xfrm>
            <a:off x="838200" y="2669143"/>
            <a:ext cx="2743200" cy="2743200"/>
          </a:xfrm>
          <a:prstGeom prst="rect">
            <a:avLst/>
          </a:prstGeom>
          <a:noFill/>
          <a:ln>
            <a:noFill/>
          </a:ln>
        </p:spPr>
      </p:pic>
      <p:pic>
        <p:nvPicPr>
          <p:cNvPr id="553" name="Google Shape;553;p30" descr="Pie chart with solid fill"/>
          <p:cNvPicPr preferRelativeResize="0"/>
          <p:nvPr/>
        </p:nvPicPr>
        <p:blipFill rotWithShape="1">
          <a:blip r:embed="rId4">
            <a:alphaModFix/>
          </a:blip>
          <a:srcRect/>
          <a:stretch/>
        </p:blipFill>
        <p:spPr>
          <a:xfrm>
            <a:off x="4724400" y="2752577"/>
            <a:ext cx="2743200" cy="2743200"/>
          </a:xfrm>
          <a:prstGeom prst="rect">
            <a:avLst/>
          </a:prstGeom>
          <a:noFill/>
          <a:ln>
            <a:noFill/>
          </a:ln>
        </p:spPr>
      </p:pic>
      <p:pic>
        <p:nvPicPr>
          <p:cNvPr id="554" name="Google Shape;554;p30" descr="Bar chart with solid fill"/>
          <p:cNvPicPr preferRelativeResize="0"/>
          <p:nvPr/>
        </p:nvPicPr>
        <p:blipFill rotWithShape="1">
          <a:blip r:embed="rId5">
            <a:alphaModFix/>
          </a:blip>
          <a:srcRect/>
          <a:stretch/>
        </p:blipFill>
        <p:spPr>
          <a:xfrm>
            <a:off x="8610600" y="2669143"/>
            <a:ext cx="2743200" cy="27432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1"/>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Utilisations du graphique Réponse</a:t>
            </a:r>
            <a:endParaRPr dirty="0">
              <a:latin typeface="Franklin Gothic Medium" panose="020B0603020102020204" pitchFamily="34" charset="0"/>
            </a:endParaRPr>
          </a:p>
        </p:txBody>
      </p:sp>
      <p:sp>
        <p:nvSpPr>
          <p:cNvPr id="561" name="Google Shape;561;p31"/>
          <p:cNvSpPr txBox="1">
            <a:spLocks noGrp="1"/>
          </p:cNvSpPr>
          <p:nvPr>
            <p:ph type="body" idx="1"/>
          </p:nvPr>
        </p:nvSpPr>
        <p:spPr>
          <a:xfrm>
            <a:off x="838200" y="1478857"/>
            <a:ext cx="11177016"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Les graphiques sont le plus souvent utilisés pour présenter des associations temporelles et des tendances dans les données épidémiologiques.</a:t>
            </a:r>
            <a:endParaRPr dirty="0"/>
          </a:p>
          <a:p>
            <a:pPr marL="228600" lvl="0" indent="-228600" algn="l" rtl="0">
              <a:lnSpc>
                <a:spcPct val="100000"/>
              </a:lnSpc>
              <a:spcBef>
                <a:spcPts val="1000"/>
              </a:spcBef>
              <a:spcAft>
                <a:spcPts val="0"/>
              </a:spcAft>
              <a:buClr>
                <a:schemeClr val="dk1"/>
              </a:buClr>
              <a:buSzPts val="2800"/>
              <a:buChar char="•"/>
            </a:pPr>
            <a:r>
              <a:rPr lang="fr-FR" sz="2800" dirty="0"/>
              <a:t>Les graphiques linéaires, les histogrammes (courbes épidémiques) et les graphiques </a:t>
            </a:r>
            <a:r>
              <a:rPr lang="fr-FR" dirty="0"/>
              <a:t>à</a:t>
            </a:r>
            <a:r>
              <a:rPr lang="fr-FR" sz="2800" dirty="0"/>
              <a:t> barres sont souvent utilisés.</a:t>
            </a:r>
            <a:endParaRPr dirty="0"/>
          </a:p>
          <a:p>
            <a:pPr marL="0" lvl="0" indent="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Types communs de graphiques</a:t>
            </a:r>
            <a:endParaRPr dirty="0">
              <a:latin typeface="Franklin Gothic Medium" panose="020B0603020102020204" pitchFamily="34" charset="0"/>
            </a:endParaRPr>
          </a:p>
        </p:txBody>
      </p:sp>
      <p:pic>
        <p:nvPicPr>
          <p:cNvPr id="568" name="Google Shape;568;p32"/>
          <p:cNvPicPr preferRelativeResize="0"/>
          <p:nvPr/>
        </p:nvPicPr>
        <p:blipFill rotWithShape="1">
          <a:blip r:embed="rId3">
            <a:alphaModFix/>
          </a:blip>
          <a:srcRect/>
          <a:stretch/>
        </p:blipFill>
        <p:spPr>
          <a:xfrm>
            <a:off x="838199" y="1702419"/>
            <a:ext cx="5029200" cy="2282053"/>
          </a:xfrm>
          <a:prstGeom prst="rect">
            <a:avLst/>
          </a:prstGeom>
          <a:noFill/>
          <a:ln w="9525" cap="flat" cmpd="sng">
            <a:solidFill>
              <a:srgbClr val="000000"/>
            </a:solidFill>
            <a:prstDash val="solid"/>
            <a:round/>
            <a:headEnd type="none" w="sm" len="sm"/>
            <a:tailEnd type="none" w="sm" len="sm"/>
          </a:ln>
        </p:spPr>
      </p:pic>
      <p:sp>
        <p:nvSpPr>
          <p:cNvPr id="569" name="Google Shape;569;p32"/>
          <p:cNvSpPr txBox="1"/>
          <p:nvPr/>
        </p:nvSpPr>
        <p:spPr>
          <a:xfrm>
            <a:off x="3581400" y="6240333"/>
            <a:ext cx="5029200" cy="457200"/>
          </a:xfrm>
          <a:prstGeom prst="rect">
            <a:avLst/>
          </a:prstGeom>
          <a:noFill/>
          <a:ln>
            <a:noFill/>
          </a:ln>
        </p:spPr>
        <p:txBody>
          <a:bodyPr spcFirstLastPara="1" wrap="square" lIns="91425" tIns="45700" rIns="91425" bIns="45700" anchor="t" anchorCtr="0">
            <a:noAutofit/>
          </a:bodyPr>
          <a:lstStyle/>
          <a:p>
            <a:pPr marL="342900" marR="0" lvl="0" indent="-342900" algn="ctr" rtl="0">
              <a:lnSpc>
                <a:spcPct val="100000"/>
              </a:lnSpc>
              <a:spcBef>
                <a:spcPts val="0"/>
              </a:spcBef>
              <a:spcAft>
                <a:spcPts val="0"/>
              </a:spcAft>
              <a:buClr>
                <a:srgbClr val="006600"/>
              </a:buClr>
              <a:buSzPts val="2800"/>
              <a:buFont typeface="Noto Sans Symbols"/>
              <a:buNone/>
            </a:pPr>
            <a:r>
              <a:rPr lang="fr-FR" sz="2800" b="1" i="0" u="none" strike="noStrike" cap="none">
                <a:solidFill>
                  <a:srgbClr val="000000"/>
                </a:solidFill>
                <a:latin typeface="Arial"/>
                <a:ea typeface="Arial"/>
                <a:cs typeface="Arial"/>
                <a:sym typeface="Arial"/>
              </a:rPr>
              <a:t>Graphique à barres</a:t>
            </a:r>
            <a:endParaRPr sz="1400" b="0" i="0" u="none" strike="noStrike" cap="none">
              <a:solidFill>
                <a:srgbClr val="000000"/>
              </a:solidFill>
              <a:latin typeface="Arial"/>
              <a:ea typeface="Arial"/>
              <a:cs typeface="Arial"/>
              <a:sym typeface="Arial"/>
            </a:endParaRPr>
          </a:p>
        </p:txBody>
      </p:sp>
      <p:graphicFrame>
        <p:nvGraphicFramePr>
          <p:cNvPr id="570" name="Google Shape;570;p32"/>
          <p:cNvGraphicFramePr/>
          <p:nvPr/>
        </p:nvGraphicFramePr>
        <p:xfrm>
          <a:off x="3581400" y="4015410"/>
          <a:ext cx="5029200" cy="228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71" name="Google Shape;571;p32"/>
          <p:cNvGraphicFramePr/>
          <p:nvPr>
            <p:extLst>
              <p:ext uri="{D42A27DB-BD31-4B8C-83A1-F6EECF244321}">
                <p14:modId xmlns:p14="http://schemas.microsoft.com/office/powerpoint/2010/main" val="1953407057"/>
              </p:ext>
            </p:extLst>
          </p:nvPr>
        </p:nvGraphicFramePr>
        <p:xfrm>
          <a:off x="6324600" y="1702419"/>
          <a:ext cx="5029200" cy="2286000"/>
        </p:xfrm>
        <a:graphic>
          <a:graphicData uri="http://schemas.openxmlformats.org/drawingml/2006/chart">
            <c:chart xmlns:c="http://schemas.openxmlformats.org/drawingml/2006/chart" xmlns:r="http://schemas.openxmlformats.org/officeDocument/2006/relationships" r:id="rId5"/>
          </a:graphicData>
        </a:graphic>
      </p:graphicFrame>
      <p:sp>
        <p:nvSpPr>
          <p:cNvPr id="572" name="Google Shape;572;p32"/>
          <p:cNvSpPr txBox="1"/>
          <p:nvPr/>
        </p:nvSpPr>
        <p:spPr>
          <a:xfrm>
            <a:off x="838199" y="1198568"/>
            <a:ext cx="5029200" cy="457200"/>
          </a:xfrm>
          <a:prstGeom prst="rect">
            <a:avLst/>
          </a:prstGeom>
          <a:noFill/>
          <a:ln>
            <a:noFill/>
          </a:ln>
        </p:spPr>
        <p:txBody>
          <a:bodyPr spcFirstLastPara="1" wrap="square" lIns="91425" tIns="45700" rIns="91425" bIns="45700" anchor="t" anchorCtr="0">
            <a:noAutofit/>
          </a:bodyPr>
          <a:lstStyle/>
          <a:p>
            <a:pPr marL="342900" marR="0" lvl="0" indent="-342900" algn="ctr" rtl="0">
              <a:lnSpc>
                <a:spcPct val="100000"/>
              </a:lnSpc>
              <a:spcBef>
                <a:spcPts val="0"/>
              </a:spcBef>
              <a:spcAft>
                <a:spcPts val="0"/>
              </a:spcAft>
              <a:buClr>
                <a:srgbClr val="006600"/>
              </a:buClr>
              <a:buSzPts val="2800"/>
              <a:buFont typeface="Noto Sans Symbols"/>
              <a:buNone/>
            </a:pPr>
            <a:r>
              <a:rPr lang="fr-FR" sz="2800" b="1" i="0" u="none" strike="noStrike" cap="none">
                <a:solidFill>
                  <a:srgbClr val="000000"/>
                </a:solidFill>
                <a:latin typeface="Arial"/>
                <a:ea typeface="Arial"/>
                <a:cs typeface="Arial"/>
                <a:sym typeface="Arial"/>
              </a:rPr>
              <a:t>Graphique linéaire</a:t>
            </a:r>
            <a:endParaRPr sz="1800" b="1" i="0" u="none" strike="noStrike" cap="none">
              <a:solidFill>
                <a:srgbClr val="000000"/>
              </a:solidFill>
              <a:latin typeface="Arial"/>
              <a:ea typeface="Arial"/>
              <a:cs typeface="Arial"/>
              <a:sym typeface="Arial"/>
            </a:endParaRPr>
          </a:p>
        </p:txBody>
      </p:sp>
      <p:sp>
        <p:nvSpPr>
          <p:cNvPr id="573" name="Google Shape;573;p32"/>
          <p:cNvSpPr txBox="1"/>
          <p:nvPr/>
        </p:nvSpPr>
        <p:spPr>
          <a:xfrm>
            <a:off x="6324600" y="1198903"/>
            <a:ext cx="5029200" cy="452564"/>
          </a:xfrm>
          <a:prstGeom prst="rect">
            <a:avLst/>
          </a:prstGeom>
          <a:noFill/>
          <a:ln>
            <a:noFill/>
          </a:ln>
        </p:spPr>
        <p:txBody>
          <a:bodyPr spcFirstLastPara="1" wrap="square" lIns="91425" tIns="45700" rIns="91425" bIns="45700" anchor="t" anchorCtr="0">
            <a:noAutofit/>
          </a:bodyPr>
          <a:lstStyle/>
          <a:p>
            <a:pPr marL="342900" marR="0" lvl="0" indent="-342900" algn="ctr" rtl="0">
              <a:lnSpc>
                <a:spcPct val="100000"/>
              </a:lnSpc>
              <a:spcBef>
                <a:spcPts val="0"/>
              </a:spcBef>
              <a:spcAft>
                <a:spcPts val="0"/>
              </a:spcAft>
              <a:buClr>
                <a:srgbClr val="006600"/>
              </a:buClr>
              <a:buSzPts val="2800"/>
              <a:buFont typeface="Noto Sans Symbols"/>
              <a:buNone/>
            </a:pPr>
            <a:r>
              <a:rPr lang="fr-FR" sz="2800" b="1" i="0" u="none" strike="noStrike" cap="none" dirty="0">
                <a:solidFill>
                  <a:srgbClr val="000000"/>
                </a:solidFill>
                <a:latin typeface="Arial"/>
                <a:ea typeface="Arial"/>
                <a:cs typeface="Arial"/>
                <a:sym typeface="Arial"/>
              </a:rPr>
              <a:t>Histogramme</a:t>
            </a:r>
            <a:endParaRPr sz="1800" b="1" i="0" u="none" strike="noStrike" cap="none" dirty="0">
              <a:solidFill>
                <a:srgbClr val="000000"/>
              </a:solidFill>
              <a:latin typeface="Arial"/>
              <a:ea typeface="Arial"/>
              <a:cs typeface="Arial"/>
              <a:sym typeface="Arial"/>
            </a:endParaRPr>
          </a:p>
          <a:p>
            <a:pPr marL="342900" marR="0" lvl="0" indent="-165100" algn="ctr" rtl="0">
              <a:lnSpc>
                <a:spcPct val="100000"/>
              </a:lnSpc>
              <a:spcBef>
                <a:spcPts val="560"/>
              </a:spcBef>
              <a:spcAft>
                <a:spcPts val="0"/>
              </a:spcAft>
              <a:buClr>
                <a:srgbClr val="006600"/>
              </a:buClr>
              <a:buSzPts val="2800"/>
              <a:buFont typeface="Noto Sans Symbols"/>
              <a:buNone/>
            </a:pPr>
            <a:endParaRPr sz="2800" b="0" i="0" u="none" strike="noStrike" cap="none" dirty="0">
              <a:solidFill>
                <a:srgbClr val="000000"/>
              </a:solidFill>
              <a:latin typeface="Arial"/>
              <a:ea typeface="Arial"/>
              <a:cs typeface="Arial"/>
              <a:sym typeface="Arial"/>
            </a:endParaRPr>
          </a:p>
        </p:txBody>
      </p:sp>
      <p:pic>
        <p:nvPicPr>
          <p:cNvPr id="575" name="Google Shape;575;p32"/>
          <p:cNvPicPr preferRelativeResize="0"/>
          <p:nvPr/>
        </p:nvPicPr>
        <p:blipFill rotWithShape="1">
          <a:blip r:embed="rId6">
            <a:alphaModFix/>
          </a:blip>
          <a:srcRect/>
          <a:stretch/>
        </p:blipFill>
        <p:spPr>
          <a:xfrm>
            <a:off x="888827" y="2293339"/>
            <a:ext cx="114300" cy="781050"/>
          </a:xfrm>
          <a:prstGeom prst="rect">
            <a:avLst/>
          </a:prstGeom>
          <a:noFill/>
          <a:ln>
            <a:noFill/>
          </a:ln>
        </p:spPr>
      </p:pic>
      <p:sp>
        <p:nvSpPr>
          <p:cNvPr id="2" name="TextBox 1">
            <a:extLst>
              <a:ext uri="{FF2B5EF4-FFF2-40B4-BE49-F238E27FC236}">
                <a16:creationId xmlns:a16="http://schemas.microsoft.com/office/drawing/2014/main" id="{A2BF064A-6A10-BD5B-141A-2D990DE1FED4}"/>
              </a:ext>
            </a:extLst>
          </p:cNvPr>
          <p:cNvSpPr txBox="1"/>
          <p:nvPr/>
        </p:nvSpPr>
        <p:spPr>
          <a:xfrm>
            <a:off x="2733040" y="3753640"/>
            <a:ext cx="1696720" cy="230832"/>
          </a:xfrm>
          <a:prstGeom prst="rect">
            <a:avLst/>
          </a:prstGeom>
          <a:solidFill>
            <a:schemeClr val="bg1"/>
          </a:solidFill>
        </p:spPr>
        <p:txBody>
          <a:bodyPr wrap="square" rtlCol="0">
            <a:spAutoFit/>
          </a:bodyPr>
          <a:lstStyle/>
          <a:p>
            <a:r>
              <a:rPr lang="fr-FR" sz="900" dirty="0"/>
              <a:t>Semaine épidémiologique</a:t>
            </a:r>
          </a:p>
        </p:txBody>
      </p:sp>
      <p:pic>
        <p:nvPicPr>
          <p:cNvPr id="4" name="Picture 3">
            <a:extLst>
              <a:ext uri="{FF2B5EF4-FFF2-40B4-BE49-F238E27FC236}">
                <a16:creationId xmlns:a16="http://schemas.microsoft.com/office/drawing/2014/main" id="{1B23CED9-52B0-A630-1A1B-F6F3444A77A7}"/>
              </a:ext>
            </a:extLst>
          </p:cNvPr>
          <p:cNvPicPr>
            <a:picLocks noChangeAspect="1"/>
          </p:cNvPicPr>
          <p:nvPr/>
        </p:nvPicPr>
        <p:blipFill>
          <a:blip r:embed="rId7"/>
          <a:stretch>
            <a:fillRect/>
          </a:stretch>
        </p:blipFill>
        <p:spPr>
          <a:xfrm>
            <a:off x="1690687" y="1770068"/>
            <a:ext cx="3781425" cy="2286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3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Types de variables</a:t>
            </a:r>
            <a:endParaRPr dirty="0">
              <a:latin typeface="Franklin Gothic Medium" panose="020B0603020102020204" pitchFamily="34" charset="0"/>
            </a:endParaRPr>
          </a:p>
        </p:txBody>
      </p:sp>
      <p:sp>
        <p:nvSpPr>
          <p:cNvPr id="582" name="Google Shape;582;p33"/>
          <p:cNvSpPr/>
          <p:nvPr/>
        </p:nvSpPr>
        <p:spPr>
          <a:xfrm>
            <a:off x="838198" y="1560562"/>
            <a:ext cx="8150527" cy="1920240"/>
          </a:xfrm>
          <a:prstGeom prst="roundRect">
            <a:avLst>
              <a:gd name="adj" fmla="val 16667"/>
            </a:avLst>
          </a:prstGeom>
          <a:noFill/>
          <a:ln w="412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800"/>
              <a:buFont typeface="Arial"/>
              <a:buNone/>
            </a:pPr>
            <a:endParaRPr sz="2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800"/>
              <a:buFont typeface="Arial"/>
              <a:buNone/>
            </a:pPr>
            <a:endParaRPr sz="2800" b="1" i="0" u="none" strike="noStrike" cap="none">
              <a:solidFill>
                <a:srgbClr val="000000"/>
              </a:solidFill>
              <a:latin typeface="Arial"/>
              <a:ea typeface="Arial"/>
              <a:cs typeface="Arial"/>
              <a:sym typeface="Arial"/>
            </a:endParaRPr>
          </a:p>
        </p:txBody>
      </p:sp>
      <p:sp>
        <p:nvSpPr>
          <p:cNvPr id="583" name="Google Shape;583;p33"/>
          <p:cNvSpPr/>
          <p:nvPr/>
        </p:nvSpPr>
        <p:spPr>
          <a:xfrm>
            <a:off x="936986" y="1599728"/>
            <a:ext cx="7564480" cy="14157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dirty="0">
                <a:solidFill>
                  <a:srgbClr val="000000"/>
                </a:solidFill>
                <a:latin typeface="Arial"/>
                <a:ea typeface="Arial"/>
                <a:cs typeface="Arial"/>
                <a:sym typeface="Arial"/>
              </a:rPr>
              <a:t>Quantitatives/Numériques</a:t>
            </a:r>
            <a:endParaRPr sz="26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FR" sz="2000" b="0" i="0" u="none" strike="noStrike" cap="none" dirty="0">
                <a:solidFill>
                  <a:srgbClr val="000000"/>
                </a:solidFill>
                <a:latin typeface="Arial"/>
                <a:ea typeface="Arial"/>
                <a:cs typeface="Arial"/>
                <a:sym typeface="Arial"/>
              </a:rPr>
              <a:t>Mesures numériques</a:t>
            </a:r>
            <a:endParaRPr sz="20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CA" sz="2000" b="0" i="0" u="none" strike="noStrike" cap="none" dirty="0">
                <a:solidFill>
                  <a:srgbClr val="000000"/>
                </a:solidFill>
                <a:latin typeface="Arial"/>
                <a:ea typeface="Arial"/>
                <a:cs typeface="Arial"/>
                <a:sym typeface="Arial"/>
              </a:rPr>
              <a:t>Nombres</a:t>
            </a:r>
          </a:p>
          <a:p>
            <a:pPr marL="457200" marR="0" lvl="1" indent="-457200" algn="l" rtl="0">
              <a:lnSpc>
                <a:spcPct val="100000"/>
              </a:lnSpc>
              <a:spcBef>
                <a:spcPts val="0"/>
              </a:spcBef>
              <a:spcAft>
                <a:spcPts val="0"/>
              </a:spcAft>
              <a:buClr>
                <a:srgbClr val="FFFFFF"/>
              </a:buClr>
              <a:buSzPts val="2400"/>
              <a:buFont typeface="Noto Sans Symbols"/>
              <a:buChar char="▪"/>
            </a:pPr>
            <a:r>
              <a:rPr lang="fr-FR" sz="2000" b="1" i="0" u="none" strike="noStrike" cap="none" dirty="0">
                <a:solidFill>
                  <a:srgbClr val="000000"/>
                </a:solidFill>
                <a:latin typeface="Arial"/>
                <a:ea typeface="Arial"/>
                <a:cs typeface="Arial"/>
                <a:sym typeface="Arial"/>
              </a:rPr>
              <a:t>Exemples : </a:t>
            </a:r>
            <a:r>
              <a:rPr lang="fr-FR" sz="2000" b="0" i="0" u="none" strike="noStrike" cap="none" dirty="0">
                <a:solidFill>
                  <a:srgbClr val="000000"/>
                </a:solidFill>
                <a:latin typeface="Arial"/>
                <a:ea typeface="Arial"/>
                <a:cs typeface="Arial"/>
                <a:sym typeface="Arial"/>
              </a:rPr>
              <a:t>temps, âge, nombre de cas</a:t>
            </a:r>
            <a:endParaRPr sz="2000" b="0" i="0" u="none" strike="noStrike" cap="none" dirty="0">
              <a:solidFill>
                <a:srgbClr val="C00000"/>
              </a:solidFill>
              <a:latin typeface="Arial"/>
              <a:ea typeface="Arial"/>
              <a:cs typeface="Arial"/>
              <a:sym typeface="Arial"/>
            </a:endParaRPr>
          </a:p>
        </p:txBody>
      </p:sp>
      <p:sp>
        <p:nvSpPr>
          <p:cNvPr id="584" name="Google Shape;584;p33"/>
          <p:cNvSpPr/>
          <p:nvPr/>
        </p:nvSpPr>
        <p:spPr>
          <a:xfrm>
            <a:off x="838200" y="4147893"/>
            <a:ext cx="8150526" cy="2011680"/>
          </a:xfrm>
          <a:prstGeom prst="roundRect">
            <a:avLst>
              <a:gd name="adj" fmla="val 16667"/>
            </a:avLst>
          </a:prstGeom>
          <a:noFill/>
          <a:ln w="412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800"/>
              <a:buFont typeface="Arial"/>
              <a:buNone/>
            </a:pPr>
            <a:endParaRPr sz="2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800"/>
              <a:buFont typeface="Arial"/>
              <a:buNone/>
            </a:pPr>
            <a:endParaRPr sz="2800" b="1" i="0" u="none" strike="noStrike" cap="none">
              <a:solidFill>
                <a:srgbClr val="000000"/>
              </a:solidFill>
              <a:latin typeface="Arial"/>
              <a:ea typeface="Arial"/>
              <a:cs typeface="Arial"/>
              <a:sym typeface="Arial"/>
            </a:endParaRPr>
          </a:p>
        </p:txBody>
      </p:sp>
      <p:sp>
        <p:nvSpPr>
          <p:cNvPr id="585" name="Google Shape;585;p33"/>
          <p:cNvSpPr/>
          <p:nvPr/>
        </p:nvSpPr>
        <p:spPr>
          <a:xfrm>
            <a:off x="944186" y="4169280"/>
            <a:ext cx="7564480"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dirty="0">
                <a:solidFill>
                  <a:srgbClr val="000000"/>
                </a:solidFill>
                <a:latin typeface="Arial"/>
                <a:ea typeface="Arial"/>
                <a:cs typeface="Arial"/>
                <a:sym typeface="Arial"/>
              </a:rPr>
              <a:t>Qualitatives/Nominales/Catégoriques</a:t>
            </a:r>
            <a:endParaRPr sz="26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FR" sz="2000" b="0" i="0" u="none" strike="noStrike" cap="none" dirty="0">
                <a:solidFill>
                  <a:srgbClr val="000000"/>
                </a:solidFill>
                <a:latin typeface="Arial"/>
                <a:ea typeface="Arial"/>
                <a:cs typeface="Arial"/>
                <a:sym typeface="Arial"/>
              </a:rPr>
              <a:t>Descriptions</a:t>
            </a:r>
            <a:endParaRPr sz="20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FR" sz="2000" b="0" i="0" u="none" strike="noStrike" cap="none" dirty="0">
                <a:solidFill>
                  <a:srgbClr val="000000"/>
                </a:solidFill>
                <a:latin typeface="Arial"/>
                <a:ea typeface="Arial"/>
                <a:cs typeface="Arial"/>
                <a:sym typeface="Arial"/>
              </a:rPr>
              <a:t>Données non numériques</a:t>
            </a:r>
            <a:endParaRPr sz="20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FR" sz="2000" b="0" i="0" u="none" strike="noStrike" cap="none" dirty="0">
                <a:solidFill>
                  <a:srgbClr val="000000"/>
                </a:solidFill>
                <a:latin typeface="Arial"/>
                <a:ea typeface="Arial"/>
                <a:cs typeface="Arial"/>
                <a:sym typeface="Arial"/>
              </a:rPr>
              <a:t>Données ordonnées</a:t>
            </a:r>
            <a:r>
              <a:rPr lang="fr-FR" sz="2000" dirty="0"/>
              <a:t> </a:t>
            </a:r>
            <a:r>
              <a:rPr lang="fr-FR" sz="2000" b="0" i="0" u="none" strike="noStrike" cap="none" dirty="0">
                <a:solidFill>
                  <a:srgbClr val="000000"/>
                </a:solidFill>
                <a:latin typeface="Arial"/>
                <a:ea typeface="Arial"/>
                <a:cs typeface="Arial"/>
                <a:sym typeface="Arial"/>
              </a:rPr>
              <a:t>(non quantitatives)</a:t>
            </a:r>
            <a:endParaRPr sz="2000" b="0" i="0" u="none" strike="noStrike" cap="none" dirty="0">
              <a:solidFill>
                <a:srgbClr val="000000"/>
              </a:solidFill>
              <a:latin typeface="Arial"/>
              <a:ea typeface="Arial"/>
              <a:cs typeface="Arial"/>
              <a:sym typeface="Arial"/>
            </a:endParaRPr>
          </a:p>
          <a:p>
            <a:pPr marL="457200" marR="0" lvl="1" indent="-457200" algn="l" rtl="0">
              <a:lnSpc>
                <a:spcPct val="100000"/>
              </a:lnSpc>
              <a:spcBef>
                <a:spcPts val="0"/>
              </a:spcBef>
              <a:spcAft>
                <a:spcPts val="0"/>
              </a:spcAft>
              <a:buClr>
                <a:srgbClr val="FFFFFF"/>
              </a:buClr>
              <a:buSzPts val="2400"/>
              <a:buFont typeface="Noto Sans Symbols"/>
              <a:buChar char="▪"/>
            </a:pPr>
            <a:r>
              <a:rPr lang="fr-FR" sz="2000" b="1" i="0" u="none" strike="noStrike" cap="none" dirty="0">
                <a:solidFill>
                  <a:srgbClr val="000000"/>
                </a:solidFill>
                <a:latin typeface="Arial"/>
                <a:ea typeface="Arial"/>
                <a:cs typeface="Arial"/>
                <a:sym typeface="Arial"/>
              </a:rPr>
              <a:t>Exemples : </a:t>
            </a:r>
            <a:r>
              <a:rPr lang="fr-FR" sz="2000" b="0" i="0" u="none" strike="noStrike" cap="none" dirty="0">
                <a:solidFill>
                  <a:srgbClr val="000000"/>
                </a:solidFill>
                <a:latin typeface="Arial"/>
                <a:ea typeface="Arial"/>
                <a:cs typeface="Arial"/>
                <a:sym typeface="Arial"/>
              </a:rPr>
              <a:t>Malade ? (oui/non), district, profession, race</a:t>
            </a:r>
            <a:endParaRPr sz="1400" b="0" i="0" u="none" strike="noStrike" cap="none" dirty="0">
              <a:solidFill>
                <a:srgbClr val="000000"/>
              </a:solidFill>
              <a:latin typeface="Arial"/>
              <a:ea typeface="Arial"/>
              <a:cs typeface="Arial"/>
              <a:sym typeface="Arial"/>
            </a:endParaRPr>
          </a:p>
        </p:txBody>
      </p:sp>
      <p:sp>
        <p:nvSpPr>
          <p:cNvPr id="586" name="Google Shape;586;p33"/>
          <p:cNvSpPr txBox="1"/>
          <p:nvPr/>
        </p:nvSpPr>
        <p:spPr>
          <a:xfrm>
            <a:off x="7386497" y="1914391"/>
            <a:ext cx="3961303" cy="1015622"/>
          </a:xfrm>
          <a:prstGeom prst="rect">
            <a:avLst/>
          </a:prstGeom>
          <a:solidFill>
            <a:srgbClr val="C4E0B2"/>
          </a:solidFill>
          <a:ln w="2540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dirty="0"/>
              <a:t>« </a:t>
            </a:r>
            <a:r>
              <a:rPr lang="fr-FR" sz="2000" b="1" i="0" u="none" strike="noStrike" cap="none" dirty="0">
                <a:solidFill>
                  <a:srgbClr val="000000"/>
                </a:solidFill>
                <a:latin typeface="Arial"/>
                <a:ea typeface="Arial"/>
                <a:cs typeface="Arial"/>
                <a:sym typeface="Arial"/>
              </a:rPr>
              <a:t>données continues » -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fr-FR" sz="2000" b="1" dirty="0"/>
              <a:t>u</a:t>
            </a:r>
            <a:r>
              <a:rPr lang="fr-FR" sz="2000" b="1" i="0" u="none" strike="noStrike" cap="none" dirty="0">
                <a:solidFill>
                  <a:srgbClr val="000000"/>
                </a:solidFill>
                <a:latin typeface="Arial"/>
                <a:ea typeface="Arial"/>
                <a:cs typeface="Arial"/>
                <a:sym typeface="Arial"/>
              </a:rPr>
              <a:t>tiliser un graphique linéaire ou un histogramme</a:t>
            </a:r>
            <a:endParaRPr sz="1600" b="0" i="0" u="none" strike="noStrike" cap="none" dirty="0">
              <a:solidFill>
                <a:srgbClr val="000000"/>
              </a:solidFill>
              <a:latin typeface="Arial"/>
              <a:ea typeface="Arial"/>
              <a:cs typeface="Arial"/>
              <a:sym typeface="Arial"/>
            </a:endParaRPr>
          </a:p>
        </p:txBody>
      </p:sp>
      <p:sp>
        <p:nvSpPr>
          <p:cNvPr id="587" name="Google Shape;587;p33"/>
          <p:cNvSpPr txBox="1"/>
          <p:nvPr/>
        </p:nvSpPr>
        <p:spPr>
          <a:xfrm>
            <a:off x="7386497" y="4763005"/>
            <a:ext cx="3961303" cy="707846"/>
          </a:xfrm>
          <a:prstGeom prst="rect">
            <a:avLst/>
          </a:prstGeom>
          <a:solidFill>
            <a:srgbClr val="C4E0B2"/>
          </a:solidFill>
          <a:ln w="2540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dirty="0"/>
              <a:t>« </a:t>
            </a:r>
            <a:r>
              <a:rPr lang="fr-FR" sz="2000" b="1" i="0" u="none" strike="noStrike" cap="none" dirty="0">
                <a:solidFill>
                  <a:srgbClr val="000000"/>
                </a:solidFill>
                <a:latin typeface="Arial"/>
                <a:ea typeface="Arial"/>
                <a:cs typeface="Arial"/>
                <a:sym typeface="Arial"/>
              </a:rPr>
              <a:t>données non continues » - </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utiliser un graphique à barres</a:t>
            </a:r>
            <a:endParaRPr sz="16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3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linéaire : Exemple</a:t>
            </a:r>
            <a:endParaRPr dirty="0">
              <a:latin typeface="Franklin Gothic Medium" panose="020B0603020102020204" pitchFamily="34" charset="0"/>
            </a:endParaRPr>
          </a:p>
        </p:txBody>
      </p:sp>
      <p:sp>
        <p:nvSpPr>
          <p:cNvPr id="594" name="Google Shape;594;p34"/>
          <p:cNvSpPr txBox="1">
            <a:spLocks noGrp="1"/>
          </p:cNvSpPr>
          <p:nvPr>
            <p:ph type="body" idx="2"/>
          </p:nvPr>
        </p:nvSpPr>
        <p:spPr>
          <a:xfrm>
            <a:off x="4105836" y="6373903"/>
            <a:ext cx="5417023" cy="30480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rgbClr val="0A0A0A"/>
              </a:buClr>
              <a:buSzPts val="1200"/>
              <a:buNone/>
            </a:pPr>
            <a:r>
              <a:rPr lang="fr-FR" sz="1200" b="0" i="0" u="none" strike="noStrike" cap="none">
                <a:solidFill>
                  <a:srgbClr val="0A0A0A"/>
                </a:solidFill>
                <a:latin typeface="Arial"/>
                <a:ea typeface="Arial"/>
                <a:cs typeface="Arial"/>
                <a:sym typeface="Arial"/>
              </a:rPr>
              <a:t>Données provenant du dépôt de données de l'Observatoire mondial de la santé de l'OMS, consulté le 1er octobre 2018.</a:t>
            </a:r>
            <a:endParaRPr sz="1400" b="0" i="0" u="none" strike="noStrike" cap="none">
              <a:solidFill>
                <a:srgbClr val="000000"/>
              </a:solidFill>
              <a:latin typeface="Arial"/>
              <a:ea typeface="Arial"/>
              <a:cs typeface="Arial"/>
              <a:sym typeface="Arial"/>
            </a:endParaRPr>
          </a:p>
          <a:p>
            <a:pPr marL="0" lvl="0" indent="0" algn="r" rtl="0">
              <a:lnSpc>
                <a:spcPct val="90000"/>
              </a:lnSpc>
              <a:spcBef>
                <a:spcPts val="1000"/>
              </a:spcBef>
              <a:spcAft>
                <a:spcPts val="0"/>
              </a:spcAft>
              <a:buClr>
                <a:schemeClr val="dk1"/>
              </a:buClr>
              <a:buSzPts val="1200"/>
              <a:buNone/>
            </a:pPr>
            <a:endParaRPr/>
          </a:p>
        </p:txBody>
      </p:sp>
      <p:graphicFrame>
        <p:nvGraphicFramePr>
          <p:cNvPr id="595" name="Google Shape;595;p34"/>
          <p:cNvGraphicFramePr/>
          <p:nvPr>
            <p:extLst>
              <p:ext uri="{D42A27DB-BD31-4B8C-83A1-F6EECF244321}">
                <p14:modId xmlns:p14="http://schemas.microsoft.com/office/powerpoint/2010/main" val="1349133482"/>
              </p:ext>
            </p:extLst>
          </p:nvPr>
        </p:nvGraphicFramePr>
        <p:xfrm>
          <a:off x="834413" y="2319448"/>
          <a:ext cx="10358195" cy="3830258"/>
        </p:xfrm>
        <a:graphic>
          <a:graphicData uri="http://schemas.openxmlformats.org/drawingml/2006/chart">
            <c:chart xmlns:c="http://schemas.openxmlformats.org/drawingml/2006/chart" xmlns:r="http://schemas.openxmlformats.org/officeDocument/2006/relationships" r:id="rId3"/>
          </a:graphicData>
        </a:graphic>
      </p:graphicFrame>
      <p:sp>
        <p:nvSpPr>
          <p:cNvPr id="596" name="Google Shape;596;p34"/>
          <p:cNvSpPr txBox="1"/>
          <p:nvPr/>
        </p:nvSpPr>
        <p:spPr>
          <a:xfrm>
            <a:off x="1382344" y="1474074"/>
            <a:ext cx="9975242"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Nombre de cas déclarés de leishmaniose viscérale et cutanée, </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Pays X, 2010-2022</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graphicFrame>
        <p:nvGraphicFramePr>
          <p:cNvPr id="602" name="Google Shape;602;p35"/>
          <p:cNvGraphicFramePr/>
          <p:nvPr>
            <p:extLst>
              <p:ext uri="{D42A27DB-BD31-4B8C-83A1-F6EECF244321}">
                <p14:modId xmlns:p14="http://schemas.microsoft.com/office/powerpoint/2010/main" val="424861562"/>
              </p:ext>
            </p:extLst>
          </p:nvPr>
        </p:nvGraphicFramePr>
        <p:xfrm>
          <a:off x="834413" y="2101871"/>
          <a:ext cx="10358195" cy="3830258"/>
        </p:xfrm>
        <a:graphic>
          <a:graphicData uri="http://schemas.openxmlformats.org/drawingml/2006/chart">
            <c:chart xmlns:c="http://schemas.openxmlformats.org/drawingml/2006/chart" xmlns:r="http://schemas.openxmlformats.org/officeDocument/2006/relationships" r:id="rId3"/>
          </a:graphicData>
        </a:graphic>
      </p:graphicFrame>
      <p:sp>
        <p:nvSpPr>
          <p:cNvPr id="603" name="Google Shape;603;p3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Composantes du graphique linéaire</a:t>
            </a:r>
            <a:endParaRPr dirty="0">
              <a:latin typeface="Franklin Gothic Medium" panose="020B0603020102020204" pitchFamily="34" charset="0"/>
            </a:endParaRPr>
          </a:p>
        </p:txBody>
      </p:sp>
      <p:sp>
        <p:nvSpPr>
          <p:cNvPr id="604" name="Google Shape;604;p35"/>
          <p:cNvSpPr txBox="1"/>
          <p:nvPr/>
        </p:nvSpPr>
        <p:spPr>
          <a:xfrm>
            <a:off x="9995054" y="392426"/>
            <a:ext cx="984417" cy="478435"/>
          </a:xfrm>
          <a:prstGeom prst="rect">
            <a:avLst/>
          </a:prstGeom>
          <a:solidFill>
            <a:schemeClr val="lt1"/>
          </a:solidFill>
          <a:ln w="19050" cap="flat" cmpd="sng">
            <a:solidFill>
              <a:srgbClr val="0065A4"/>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5A4"/>
              </a:buClr>
              <a:buSzPts val="2400"/>
              <a:buFont typeface="Arial"/>
              <a:buNone/>
            </a:pPr>
            <a:r>
              <a:rPr lang="fr-FR" sz="2400" b="1" i="0" u="none" strike="noStrike" cap="none">
                <a:solidFill>
                  <a:srgbClr val="0065A4"/>
                </a:solidFill>
                <a:latin typeface="Arial"/>
                <a:ea typeface="Arial"/>
                <a:cs typeface="Arial"/>
                <a:sym typeface="Arial"/>
              </a:rPr>
              <a:t>Titre</a:t>
            </a:r>
            <a:endParaRPr sz="1800" b="0" i="0" u="none" strike="noStrike" cap="none">
              <a:solidFill>
                <a:srgbClr val="000000"/>
              </a:solidFill>
              <a:latin typeface="Arial"/>
              <a:ea typeface="Arial"/>
              <a:cs typeface="Arial"/>
              <a:sym typeface="Arial"/>
            </a:endParaRPr>
          </a:p>
        </p:txBody>
      </p:sp>
      <p:sp>
        <p:nvSpPr>
          <p:cNvPr id="605" name="Google Shape;605;p35"/>
          <p:cNvSpPr txBox="1"/>
          <p:nvPr/>
        </p:nvSpPr>
        <p:spPr>
          <a:xfrm>
            <a:off x="10689911" y="2280522"/>
            <a:ext cx="1280160" cy="400069"/>
          </a:xfrm>
          <a:prstGeom prst="rect">
            <a:avLst/>
          </a:prstGeom>
          <a:solidFill>
            <a:schemeClr val="lt1"/>
          </a:solidFill>
          <a:ln w="19050" cap="flat" cmpd="sng">
            <a:solidFill>
              <a:srgbClr val="0065A4"/>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65A4"/>
              </a:buClr>
              <a:buSzPts val="2000"/>
              <a:buFont typeface="Arial"/>
              <a:buNone/>
            </a:pPr>
            <a:r>
              <a:rPr lang="fr-FR" sz="2000" b="1" i="0" u="none" strike="noStrike" cap="none">
                <a:solidFill>
                  <a:srgbClr val="0065A4"/>
                </a:solidFill>
                <a:latin typeface="Arial"/>
                <a:ea typeface="Arial"/>
                <a:cs typeface="Arial"/>
                <a:sym typeface="Arial"/>
              </a:rPr>
              <a:t>Légende</a:t>
            </a:r>
            <a:endParaRPr sz="1600" b="0" i="0" u="none" strike="noStrike" cap="none">
              <a:solidFill>
                <a:srgbClr val="000000"/>
              </a:solidFill>
              <a:latin typeface="Arial"/>
              <a:ea typeface="Arial"/>
              <a:cs typeface="Arial"/>
              <a:sym typeface="Arial"/>
            </a:endParaRPr>
          </a:p>
        </p:txBody>
      </p:sp>
      <p:sp>
        <p:nvSpPr>
          <p:cNvPr id="606" name="Google Shape;606;p35"/>
          <p:cNvSpPr txBox="1"/>
          <p:nvPr/>
        </p:nvSpPr>
        <p:spPr>
          <a:xfrm>
            <a:off x="190975" y="1989582"/>
            <a:ext cx="1428870" cy="400069"/>
          </a:xfrm>
          <a:prstGeom prst="rect">
            <a:avLst/>
          </a:prstGeom>
          <a:solidFill>
            <a:schemeClr val="lt1"/>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2000"/>
              <a:buFont typeface="Arial"/>
              <a:buNone/>
            </a:pPr>
            <a:r>
              <a:rPr lang="fr-FR" sz="2000" b="1" i="0" u="none" strike="noStrike" cap="none" dirty="0">
                <a:solidFill>
                  <a:srgbClr val="F7941D"/>
                </a:solidFill>
                <a:latin typeface="Arial"/>
                <a:ea typeface="Arial"/>
                <a:cs typeface="Arial"/>
                <a:sym typeface="Arial"/>
              </a:rPr>
              <a:t>axe des y</a:t>
            </a:r>
            <a:endParaRPr sz="1600" b="0" i="0" u="none" strike="noStrike" cap="none" dirty="0">
              <a:solidFill>
                <a:srgbClr val="000000"/>
              </a:solidFill>
              <a:latin typeface="Arial"/>
              <a:ea typeface="Arial"/>
              <a:cs typeface="Arial"/>
              <a:sym typeface="Arial"/>
            </a:endParaRPr>
          </a:p>
        </p:txBody>
      </p:sp>
      <p:sp>
        <p:nvSpPr>
          <p:cNvPr id="607" name="Google Shape;607;p35"/>
          <p:cNvSpPr txBox="1"/>
          <p:nvPr/>
        </p:nvSpPr>
        <p:spPr>
          <a:xfrm>
            <a:off x="10733681" y="4128912"/>
            <a:ext cx="1280160" cy="400069"/>
          </a:xfrm>
          <a:prstGeom prst="rect">
            <a:avLst/>
          </a:prstGeom>
          <a:solidFill>
            <a:schemeClr val="lt1"/>
          </a:solidFill>
          <a:ln w="1905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953A"/>
              </a:buClr>
              <a:buSzPts val="2000"/>
              <a:buFont typeface="Arial"/>
              <a:buNone/>
            </a:pPr>
            <a:r>
              <a:rPr lang="fr-FR" sz="2000" b="1" i="0" u="none" strike="noStrike" cap="none" dirty="0">
                <a:solidFill>
                  <a:srgbClr val="00953A"/>
                </a:solidFill>
                <a:latin typeface="Arial"/>
                <a:ea typeface="Arial"/>
                <a:cs typeface="Arial"/>
                <a:sym typeface="Arial"/>
              </a:rPr>
              <a:t>Données</a:t>
            </a:r>
            <a:endParaRPr sz="1600" b="0" i="0" u="none" strike="noStrike" cap="none" dirty="0">
              <a:solidFill>
                <a:srgbClr val="000000"/>
              </a:solidFill>
              <a:latin typeface="Arial"/>
              <a:ea typeface="Arial"/>
              <a:cs typeface="Arial"/>
              <a:sym typeface="Arial"/>
            </a:endParaRPr>
          </a:p>
        </p:txBody>
      </p:sp>
      <p:sp>
        <p:nvSpPr>
          <p:cNvPr id="608" name="Google Shape;608;p35"/>
          <p:cNvSpPr/>
          <p:nvPr/>
        </p:nvSpPr>
        <p:spPr>
          <a:xfrm rot="-5400000">
            <a:off x="6417124" y="840023"/>
            <a:ext cx="457200" cy="8858623"/>
          </a:xfrm>
          <a:prstGeom prst="roundRect">
            <a:avLst>
              <a:gd name="adj" fmla="val 16667"/>
            </a:avLst>
          </a:prstGeom>
          <a:noFill/>
          <a:ln w="317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609" name="Google Shape;609;p35"/>
          <p:cNvSpPr txBox="1"/>
          <p:nvPr/>
        </p:nvSpPr>
        <p:spPr>
          <a:xfrm>
            <a:off x="6436001" y="5532925"/>
            <a:ext cx="4297680" cy="707846"/>
          </a:xfrm>
          <a:prstGeom prst="rect">
            <a:avLst/>
          </a:prstGeom>
          <a:noFill/>
          <a:ln w="19050" cap="flat" cmpd="sng">
            <a:solidFill>
              <a:srgbClr val="F7941D"/>
            </a:solidFill>
            <a:prstDash val="solid"/>
            <a:round/>
            <a:headEnd type="none" w="sm" len="sm"/>
            <a:tailEnd type="none" w="sm" len="sm"/>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F7941D"/>
              </a:buClr>
              <a:buSzPts val="2000"/>
              <a:buFont typeface="Arial"/>
              <a:buNone/>
            </a:pPr>
            <a:r>
              <a:rPr lang="fr-FR" sz="2000" b="1" i="0" u="none" strike="noStrike" cap="none" dirty="0">
                <a:solidFill>
                  <a:srgbClr val="F7941D"/>
                </a:solidFill>
                <a:latin typeface="Arial"/>
                <a:ea typeface="Arial"/>
                <a:cs typeface="Arial"/>
                <a:sym typeface="Arial"/>
              </a:rPr>
              <a:t>Les intervalles sur l'axe des x sont égaux </a:t>
            </a:r>
            <a:endParaRPr sz="1600" b="0" i="0" u="none" strike="noStrike" cap="none" dirty="0">
              <a:solidFill>
                <a:srgbClr val="000000"/>
              </a:solidFill>
              <a:latin typeface="Arial"/>
              <a:ea typeface="Arial"/>
              <a:cs typeface="Arial"/>
              <a:sym typeface="Arial"/>
            </a:endParaRPr>
          </a:p>
        </p:txBody>
      </p:sp>
      <p:sp>
        <p:nvSpPr>
          <p:cNvPr id="610" name="Google Shape;610;p35"/>
          <p:cNvSpPr txBox="1"/>
          <p:nvPr/>
        </p:nvSpPr>
        <p:spPr>
          <a:xfrm>
            <a:off x="1382344" y="1270874"/>
            <a:ext cx="9975242"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rgbClr val="000000"/>
                </a:solidFill>
                <a:latin typeface="Arial"/>
                <a:ea typeface="Arial"/>
                <a:cs typeface="Arial"/>
                <a:sym typeface="Arial"/>
              </a:rPr>
              <a:t>Nombre de cas déclarés de leishmaniose viscérale et cutanée, </a:t>
            </a: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rgbClr val="000000"/>
                </a:solidFill>
                <a:latin typeface="Arial"/>
                <a:ea typeface="Arial"/>
                <a:cs typeface="Arial"/>
                <a:sym typeface="Arial"/>
              </a:rPr>
              <a:t>Pays X, 2010-2022</a:t>
            </a:r>
            <a:endParaRPr sz="1600" b="0" i="0" u="none" strike="noStrike" cap="none">
              <a:solidFill>
                <a:srgbClr val="000000"/>
              </a:solidFill>
              <a:latin typeface="Arial"/>
              <a:ea typeface="Arial"/>
              <a:cs typeface="Arial"/>
              <a:sym typeface="Arial"/>
            </a:endParaRPr>
          </a:p>
        </p:txBody>
      </p:sp>
      <p:sp>
        <p:nvSpPr>
          <p:cNvPr id="611" name="Google Shape;611;p35"/>
          <p:cNvSpPr txBox="1"/>
          <p:nvPr/>
        </p:nvSpPr>
        <p:spPr>
          <a:xfrm>
            <a:off x="604632" y="5653685"/>
            <a:ext cx="4352656" cy="1015622"/>
          </a:xfrm>
          <a:prstGeom prst="rect">
            <a:avLst/>
          </a:prstGeom>
          <a:solidFill>
            <a:srgbClr val="FFFFFF"/>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2000"/>
              <a:buFont typeface="Arial"/>
              <a:buNone/>
            </a:pPr>
            <a:r>
              <a:rPr lang="fr-FR" sz="2000" b="1" i="0" u="none" strike="noStrike" cap="none">
                <a:solidFill>
                  <a:srgbClr val="F7941D"/>
                </a:solidFill>
                <a:latin typeface="Arial"/>
                <a:ea typeface="Arial"/>
                <a:cs typeface="Arial"/>
                <a:sym typeface="Arial"/>
              </a:rPr>
              <a:t>L'axe des y commence à 0 ;</a:t>
            </a: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F7941D"/>
              </a:buClr>
              <a:buSzPts val="2000"/>
              <a:buFont typeface="Arial"/>
              <a:buNone/>
            </a:pPr>
            <a:r>
              <a:rPr lang="fr-FR" sz="2000" b="1" i="0" u="none" strike="noStrike" cap="none">
                <a:solidFill>
                  <a:srgbClr val="F7941D"/>
                </a:solidFill>
                <a:latin typeface="Arial"/>
                <a:ea typeface="Arial"/>
                <a:cs typeface="Arial"/>
                <a:sym typeface="Arial"/>
              </a:rPr>
              <a:t>Les intervalles sur l'axe des y sont égaux </a:t>
            </a:r>
            <a:endParaRPr sz="1600" b="0" i="0" u="none" strike="noStrike" cap="none">
              <a:solidFill>
                <a:srgbClr val="000000"/>
              </a:solidFill>
              <a:latin typeface="Arial"/>
              <a:ea typeface="Arial"/>
              <a:cs typeface="Arial"/>
              <a:sym typeface="Arial"/>
            </a:endParaRPr>
          </a:p>
        </p:txBody>
      </p:sp>
      <p:sp>
        <p:nvSpPr>
          <p:cNvPr id="612" name="Google Shape;612;p35"/>
          <p:cNvSpPr txBox="1"/>
          <p:nvPr/>
        </p:nvSpPr>
        <p:spPr>
          <a:xfrm>
            <a:off x="10979471" y="5512988"/>
            <a:ext cx="1097280" cy="707846"/>
          </a:xfrm>
          <a:prstGeom prst="rect">
            <a:avLst/>
          </a:prstGeom>
          <a:solidFill>
            <a:schemeClr val="lt1"/>
          </a:solidFill>
          <a:ln w="1905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7941D"/>
              </a:buClr>
              <a:buSzPts val="2000"/>
              <a:buFont typeface="Arial"/>
              <a:buNone/>
            </a:pPr>
            <a:r>
              <a:rPr lang="fr-FR" sz="2000" b="1" i="0" u="none" strike="noStrike" cap="none">
                <a:solidFill>
                  <a:srgbClr val="F7941D"/>
                </a:solidFill>
                <a:latin typeface="Arial"/>
                <a:ea typeface="Arial"/>
                <a:cs typeface="Arial"/>
                <a:sym typeface="Arial"/>
              </a:rPr>
              <a:t>Axe des x</a:t>
            </a:r>
            <a:endParaRPr sz="1600" b="0" i="0" u="none" strike="noStrike" cap="none">
              <a:solidFill>
                <a:srgbClr val="000000"/>
              </a:solidFill>
              <a:latin typeface="Arial"/>
              <a:ea typeface="Arial"/>
              <a:cs typeface="Arial"/>
              <a:sym typeface="Arial"/>
            </a:endParaRPr>
          </a:p>
        </p:txBody>
      </p:sp>
      <p:sp>
        <p:nvSpPr>
          <p:cNvPr id="613" name="Google Shape;613;p35"/>
          <p:cNvSpPr/>
          <p:nvPr/>
        </p:nvSpPr>
        <p:spPr>
          <a:xfrm>
            <a:off x="1382344" y="1297433"/>
            <a:ext cx="10047180" cy="675746"/>
          </a:xfrm>
          <a:prstGeom prst="roundRect">
            <a:avLst>
              <a:gd name="adj" fmla="val 16667"/>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cxnSp>
        <p:nvCxnSpPr>
          <p:cNvPr id="614" name="Google Shape;614;p35"/>
          <p:cNvCxnSpPr>
            <a:cxnSpLocks/>
            <a:stCxn id="604" idx="2"/>
          </p:cNvCxnSpPr>
          <p:nvPr/>
        </p:nvCxnSpPr>
        <p:spPr>
          <a:xfrm>
            <a:off x="10487263" y="870861"/>
            <a:ext cx="0" cy="386439"/>
          </a:xfrm>
          <a:prstGeom prst="straightConnector1">
            <a:avLst/>
          </a:prstGeom>
          <a:noFill/>
          <a:ln w="19050" cap="flat" cmpd="sng">
            <a:solidFill>
              <a:schemeClr val="accent1"/>
            </a:solidFill>
            <a:prstDash val="solid"/>
            <a:miter lim="800000"/>
            <a:headEnd type="none" w="sm" len="sm"/>
            <a:tailEnd type="none" w="sm" len="sm"/>
          </a:ln>
        </p:spPr>
      </p:cxnSp>
      <p:sp>
        <p:nvSpPr>
          <p:cNvPr id="615" name="Google Shape;615;p35"/>
          <p:cNvSpPr/>
          <p:nvPr/>
        </p:nvSpPr>
        <p:spPr>
          <a:xfrm>
            <a:off x="7381568" y="2287002"/>
            <a:ext cx="3190588" cy="450720"/>
          </a:xfrm>
          <a:prstGeom prst="roundRect">
            <a:avLst>
              <a:gd name="adj" fmla="val 16667"/>
            </a:avLst>
          </a:prstGeom>
          <a:noFill/>
          <a:ln w="28575" cap="flat" cmpd="sng">
            <a:solidFill>
              <a:srgbClr val="0065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cxnSp>
        <p:nvCxnSpPr>
          <p:cNvPr id="616" name="Google Shape;616;p35"/>
          <p:cNvCxnSpPr>
            <a:cxnSpLocks/>
            <a:stCxn id="605" idx="1"/>
          </p:cNvCxnSpPr>
          <p:nvPr/>
        </p:nvCxnSpPr>
        <p:spPr>
          <a:xfrm flipH="1">
            <a:off x="10572011" y="2480557"/>
            <a:ext cx="117900" cy="28500"/>
          </a:xfrm>
          <a:prstGeom prst="straightConnector1">
            <a:avLst/>
          </a:prstGeom>
          <a:noFill/>
          <a:ln w="19050" cap="flat" cmpd="sng">
            <a:solidFill>
              <a:schemeClr val="accent1"/>
            </a:solidFill>
            <a:prstDash val="solid"/>
            <a:miter lim="800000"/>
            <a:headEnd type="none" w="sm" len="sm"/>
            <a:tailEnd type="none" w="sm" len="sm"/>
          </a:ln>
        </p:spPr>
      </p:cxnSp>
      <p:sp>
        <p:nvSpPr>
          <p:cNvPr id="617" name="Google Shape;617;p35"/>
          <p:cNvSpPr/>
          <p:nvPr/>
        </p:nvSpPr>
        <p:spPr>
          <a:xfrm>
            <a:off x="2288349" y="2866414"/>
            <a:ext cx="8858622" cy="1262554"/>
          </a:xfrm>
          <a:prstGeom prst="roundRect">
            <a:avLst>
              <a:gd name="adj" fmla="val 16667"/>
            </a:avLst>
          </a:prstGeom>
          <a:noFill/>
          <a:ln w="285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18" name="Google Shape;618;p35"/>
          <p:cNvSpPr/>
          <p:nvPr/>
        </p:nvSpPr>
        <p:spPr>
          <a:xfrm>
            <a:off x="2288349" y="4563107"/>
            <a:ext cx="8858622" cy="378939"/>
          </a:xfrm>
          <a:prstGeom prst="roundRect">
            <a:avLst>
              <a:gd name="adj" fmla="val 16667"/>
            </a:avLst>
          </a:prstGeom>
          <a:noFill/>
          <a:ln w="28575" cap="flat" cmpd="sng">
            <a:solidFill>
              <a:srgbClr val="10964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cxnSp>
        <p:nvCxnSpPr>
          <p:cNvPr id="619" name="Google Shape;619;p35"/>
          <p:cNvCxnSpPr>
            <a:stCxn id="617" idx="3"/>
            <a:endCxn id="607" idx="0"/>
          </p:cNvCxnSpPr>
          <p:nvPr/>
        </p:nvCxnSpPr>
        <p:spPr>
          <a:xfrm>
            <a:off x="11146971" y="3497691"/>
            <a:ext cx="226800" cy="631200"/>
          </a:xfrm>
          <a:prstGeom prst="straightConnector1">
            <a:avLst/>
          </a:prstGeom>
          <a:noFill/>
          <a:ln w="19050" cap="flat" cmpd="sng">
            <a:solidFill>
              <a:srgbClr val="109648"/>
            </a:solidFill>
            <a:prstDash val="solid"/>
            <a:miter lim="800000"/>
            <a:headEnd type="none" w="sm" len="sm"/>
            <a:tailEnd type="none" w="sm" len="sm"/>
          </a:ln>
        </p:spPr>
      </p:cxnSp>
      <p:cxnSp>
        <p:nvCxnSpPr>
          <p:cNvPr id="620" name="Google Shape;620;p35"/>
          <p:cNvCxnSpPr>
            <a:stCxn id="618" idx="3"/>
            <a:endCxn id="607" idx="2"/>
          </p:cNvCxnSpPr>
          <p:nvPr/>
        </p:nvCxnSpPr>
        <p:spPr>
          <a:xfrm rot="10800000" flipH="1">
            <a:off x="11146971" y="4529077"/>
            <a:ext cx="226800" cy="223500"/>
          </a:xfrm>
          <a:prstGeom prst="straightConnector1">
            <a:avLst/>
          </a:prstGeom>
          <a:noFill/>
          <a:ln w="19050" cap="flat" cmpd="sng">
            <a:solidFill>
              <a:srgbClr val="109648"/>
            </a:solidFill>
            <a:prstDash val="solid"/>
            <a:miter lim="800000"/>
            <a:headEnd type="none" w="sm" len="sm"/>
            <a:tailEnd type="none" w="sm" len="sm"/>
          </a:ln>
        </p:spPr>
      </p:cxnSp>
      <p:sp>
        <p:nvSpPr>
          <p:cNvPr id="621" name="Google Shape;621;p35"/>
          <p:cNvSpPr/>
          <p:nvPr/>
        </p:nvSpPr>
        <p:spPr>
          <a:xfrm>
            <a:off x="603164" y="2384905"/>
            <a:ext cx="182880" cy="2834640"/>
          </a:xfrm>
          <a:prstGeom prst="leftBrace">
            <a:avLst>
              <a:gd name="adj1" fmla="val 8333"/>
              <a:gd name="adj2" fmla="val 50000"/>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22" name="Google Shape;622;p35"/>
          <p:cNvSpPr/>
          <p:nvPr/>
        </p:nvSpPr>
        <p:spPr>
          <a:xfrm rot="10800000">
            <a:off x="11353799" y="4918171"/>
            <a:ext cx="71075" cy="563630"/>
          </a:xfrm>
          <a:prstGeom prst="leftBrace">
            <a:avLst>
              <a:gd name="adj1" fmla="val 8333"/>
              <a:gd name="adj2" fmla="val 50000"/>
            </a:avLst>
          </a:prstGeom>
          <a:noFill/>
          <a:ln w="28575"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23" name="Google Shape;623;p35"/>
          <p:cNvSpPr/>
          <p:nvPr/>
        </p:nvSpPr>
        <p:spPr>
          <a:xfrm flipH="1">
            <a:off x="1164579" y="2471994"/>
            <a:ext cx="1051832" cy="2747551"/>
          </a:xfrm>
          <a:prstGeom prst="roundRect">
            <a:avLst>
              <a:gd name="adj" fmla="val 16667"/>
            </a:avLst>
          </a:prstGeom>
          <a:noFill/>
          <a:ln w="31750" cap="flat" cmpd="sng">
            <a:solidFill>
              <a:srgbClr val="F7941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cxnSp>
        <p:nvCxnSpPr>
          <p:cNvPr id="624" name="Google Shape;624;p35"/>
          <p:cNvCxnSpPr>
            <a:stCxn id="623" idx="2"/>
          </p:cNvCxnSpPr>
          <p:nvPr/>
        </p:nvCxnSpPr>
        <p:spPr>
          <a:xfrm>
            <a:off x="1690495" y="5219545"/>
            <a:ext cx="0" cy="434100"/>
          </a:xfrm>
          <a:prstGeom prst="straightConnector1">
            <a:avLst/>
          </a:prstGeom>
          <a:noFill/>
          <a:ln w="38100" cap="flat" cmpd="sng">
            <a:solidFill>
              <a:srgbClr val="F7941D"/>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0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1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0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2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0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0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3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graphique linéaire</a:t>
            </a:r>
            <a:endParaRPr dirty="0">
              <a:latin typeface="Franklin Gothic Medium" panose="020B0603020102020204" pitchFamily="34" charset="0"/>
            </a:endParaRPr>
          </a:p>
        </p:txBody>
      </p:sp>
      <p:sp>
        <p:nvSpPr>
          <p:cNvPr id="631" name="Google Shape;631;p36"/>
          <p:cNvSpPr/>
          <p:nvPr/>
        </p:nvSpPr>
        <p:spPr>
          <a:xfrm>
            <a:off x="2212813" y="3075018"/>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lvl="0">
              <a:buSzPts val="2000"/>
            </a:pPr>
            <a:r>
              <a:rPr lang="fr-FR" sz="2000" b="1" i="0" u="none" strike="noStrike" cap="none" dirty="0">
                <a:solidFill>
                  <a:srgbClr val="000000"/>
                </a:solidFill>
                <a:latin typeface="Arial"/>
                <a:ea typeface="Arial"/>
                <a:cs typeface="Arial"/>
                <a:sym typeface="Arial"/>
              </a:rPr>
              <a:t>Compléter et étiqueter </a:t>
            </a:r>
            <a:r>
              <a:rPr lang="fr-FR" sz="2000" b="1" dirty="0"/>
              <a:t>l'axe des x et des y</a:t>
            </a:r>
            <a:endParaRPr sz="1600" b="0" i="0" u="none" strike="noStrike" cap="none" dirty="0">
              <a:solidFill>
                <a:srgbClr val="000000"/>
              </a:solidFill>
              <a:latin typeface="Arial"/>
              <a:ea typeface="Arial"/>
              <a:cs typeface="Arial"/>
              <a:sym typeface="Arial"/>
            </a:endParaRPr>
          </a:p>
        </p:txBody>
      </p:sp>
      <p:sp>
        <p:nvSpPr>
          <p:cNvPr id="632" name="Google Shape;632;p36"/>
          <p:cNvSpPr/>
          <p:nvPr/>
        </p:nvSpPr>
        <p:spPr>
          <a:xfrm>
            <a:off x="2212813" y="2253922"/>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230187" algn="l"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   </a:t>
            </a:r>
            <a:r>
              <a:rPr lang="fr-FR" sz="2000" b="1" i="0" u="none" strike="noStrike" cap="none" dirty="0">
                <a:solidFill>
                  <a:srgbClr val="000000"/>
                </a:solidFill>
                <a:latin typeface="Arial"/>
                <a:ea typeface="Arial"/>
                <a:cs typeface="Arial"/>
                <a:sym typeface="Arial"/>
              </a:rPr>
              <a:t>Tracer les lignes de l'axe des x et des y (ordonnées)</a:t>
            </a:r>
            <a:endParaRPr sz="1800" b="0" i="0" u="none" strike="noStrike" cap="none" dirty="0">
              <a:solidFill>
                <a:srgbClr val="000000"/>
              </a:solidFill>
              <a:latin typeface="Arial"/>
              <a:ea typeface="Arial"/>
              <a:cs typeface="Arial"/>
              <a:sym typeface="Arial"/>
            </a:endParaRPr>
          </a:p>
        </p:txBody>
      </p:sp>
      <p:sp>
        <p:nvSpPr>
          <p:cNvPr id="633" name="Google Shape;633;p36"/>
          <p:cNvSpPr/>
          <p:nvPr/>
        </p:nvSpPr>
        <p:spPr>
          <a:xfrm>
            <a:off x="2212813" y="3857897"/>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Ajouter les données</a:t>
            </a:r>
            <a:endParaRPr sz="1600" b="0" i="0" u="none" strike="noStrike" cap="none" dirty="0">
              <a:solidFill>
                <a:srgbClr val="000000"/>
              </a:solidFill>
              <a:latin typeface="Arial"/>
              <a:ea typeface="Arial"/>
              <a:cs typeface="Arial"/>
              <a:sym typeface="Arial"/>
            </a:endParaRPr>
          </a:p>
        </p:txBody>
      </p:sp>
      <p:sp>
        <p:nvSpPr>
          <p:cNvPr id="634" name="Google Shape;634;p36"/>
          <p:cNvSpPr/>
          <p:nvPr/>
        </p:nvSpPr>
        <p:spPr>
          <a:xfrm>
            <a:off x="2206787" y="4637698"/>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9300"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Ajouter un titre </a:t>
            </a:r>
            <a:r>
              <a:rPr lang="fr-FR" sz="2000" b="1" dirty="0"/>
              <a:t>: </a:t>
            </a:r>
            <a:r>
              <a:rPr lang="fr-FR" sz="2000" b="1" i="0" u="none" strike="noStrike" cap="none" dirty="0">
                <a:solidFill>
                  <a:srgbClr val="000000"/>
                </a:solidFill>
                <a:latin typeface="Arial"/>
                <a:ea typeface="Arial"/>
                <a:cs typeface="Arial"/>
                <a:sym typeface="Arial"/>
              </a:rPr>
              <a:t>quoi, où, quand</a:t>
            </a:r>
            <a:endParaRPr sz="1400" b="0" i="0" u="none" strike="noStrike" cap="none" dirty="0">
              <a:solidFill>
                <a:srgbClr val="000000"/>
              </a:solidFill>
              <a:latin typeface="Arial"/>
              <a:ea typeface="Arial"/>
              <a:cs typeface="Arial"/>
              <a:sym typeface="Arial"/>
            </a:endParaRPr>
          </a:p>
        </p:txBody>
      </p:sp>
      <p:sp>
        <p:nvSpPr>
          <p:cNvPr id="635" name="Google Shape;635;p36"/>
          <p:cNvSpPr/>
          <p:nvPr/>
        </p:nvSpPr>
        <p:spPr>
          <a:xfrm>
            <a:off x="2206787" y="5416962"/>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9300"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Ajouter une légende, les commentaires, les notes de bas de page, les sources</a:t>
            </a:r>
            <a:endParaRPr sz="1600" b="0" i="0" u="none" strike="noStrike" cap="none" dirty="0">
              <a:solidFill>
                <a:srgbClr val="000000"/>
              </a:solidFill>
              <a:latin typeface="Arial"/>
              <a:ea typeface="Arial"/>
              <a:cs typeface="Arial"/>
              <a:sym typeface="Arial"/>
            </a:endParaRPr>
          </a:p>
        </p:txBody>
      </p:sp>
      <p:sp>
        <p:nvSpPr>
          <p:cNvPr id="636" name="Google Shape;636;p36"/>
          <p:cNvSpPr txBox="1"/>
          <p:nvPr/>
        </p:nvSpPr>
        <p:spPr>
          <a:xfrm>
            <a:off x="2328592" y="5383059"/>
            <a:ext cx="48603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6</a:t>
            </a:r>
            <a:endParaRPr sz="1800" b="0" i="0" u="none" strike="noStrike" cap="none">
              <a:solidFill>
                <a:srgbClr val="000000"/>
              </a:solidFill>
              <a:latin typeface="Arial"/>
              <a:ea typeface="Arial"/>
              <a:cs typeface="Arial"/>
              <a:sym typeface="Arial"/>
            </a:endParaRPr>
          </a:p>
        </p:txBody>
      </p:sp>
      <p:sp>
        <p:nvSpPr>
          <p:cNvPr id="637" name="Google Shape;637;p36"/>
          <p:cNvSpPr txBox="1"/>
          <p:nvPr/>
        </p:nvSpPr>
        <p:spPr>
          <a:xfrm>
            <a:off x="2252404" y="3823994"/>
            <a:ext cx="64008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4</a:t>
            </a:r>
            <a:endParaRPr sz="1800" b="0" i="0" u="none" strike="noStrike" cap="none">
              <a:solidFill>
                <a:srgbClr val="000000"/>
              </a:solidFill>
              <a:latin typeface="Arial"/>
              <a:ea typeface="Arial"/>
              <a:cs typeface="Arial"/>
              <a:sym typeface="Arial"/>
            </a:endParaRPr>
          </a:p>
        </p:txBody>
      </p:sp>
      <p:sp>
        <p:nvSpPr>
          <p:cNvPr id="638" name="Google Shape;638;p36"/>
          <p:cNvSpPr txBox="1"/>
          <p:nvPr/>
        </p:nvSpPr>
        <p:spPr>
          <a:xfrm>
            <a:off x="2251568" y="4603795"/>
            <a:ext cx="64008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5</a:t>
            </a:r>
            <a:endParaRPr sz="1800" b="0" i="0" u="none" strike="noStrike" cap="none">
              <a:solidFill>
                <a:srgbClr val="000000"/>
              </a:solidFill>
              <a:latin typeface="Arial"/>
              <a:ea typeface="Arial"/>
              <a:cs typeface="Arial"/>
              <a:sym typeface="Arial"/>
            </a:endParaRPr>
          </a:p>
        </p:txBody>
      </p:sp>
      <p:sp>
        <p:nvSpPr>
          <p:cNvPr id="639" name="Google Shape;639;p36"/>
          <p:cNvSpPr txBox="1"/>
          <p:nvPr/>
        </p:nvSpPr>
        <p:spPr>
          <a:xfrm>
            <a:off x="2251568" y="3041115"/>
            <a:ext cx="64008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3</a:t>
            </a:r>
            <a:endParaRPr sz="1800" b="0" i="0" u="none" strike="noStrike" cap="none">
              <a:solidFill>
                <a:srgbClr val="000000"/>
              </a:solidFill>
              <a:latin typeface="Arial"/>
              <a:ea typeface="Arial"/>
              <a:cs typeface="Arial"/>
              <a:sym typeface="Arial"/>
            </a:endParaRPr>
          </a:p>
        </p:txBody>
      </p:sp>
      <p:sp>
        <p:nvSpPr>
          <p:cNvPr id="640" name="Google Shape;640;p36"/>
          <p:cNvSpPr txBox="1"/>
          <p:nvPr/>
        </p:nvSpPr>
        <p:spPr>
          <a:xfrm>
            <a:off x="2251568" y="2224218"/>
            <a:ext cx="64008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2</a:t>
            </a:r>
            <a:endParaRPr sz="1800" b="0" i="0" u="none" strike="noStrike" cap="none">
              <a:solidFill>
                <a:srgbClr val="000000"/>
              </a:solidFill>
              <a:latin typeface="Arial"/>
              <a:ea typeface="Arial"/>
              <a:cs typeface="Arial"/>
              <a:sym typeface="Arial"/>
            </a:endParaRPr>
          </a:p>
        </p:txBody>
      </p:sp>
      <p:sp>
        <p:nvSpPr>
          <p:cNvPr id="641" name="Google Shape;641;p36"/>
          <p:cNvSpPr/>
          <p:nvPr/>
        </p:nvSpPr>
        <p:spPr>
          <a:xfrm>
            <a:off x="2212813" y="1468797"/>
            <a:ext cx="7772400" cy="6400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Examiner les données que vous prévoyez représenter sous forme de graphique</a:t>
            </a:r>
            <a:endParaRPr sz="1600" b="0" i="0" u="none" strike="noStrike" cap="none" dirty="0">
              <a:solidFill>
                <a:srgbClr val="000000"/>
              </a:solidFill>
              <a:latin typeface="Arial"/>
              <a:ea typeface="Arial"/>
              <a:cs typeface="Arial"/>
              <a:sym typeface="Arial"/>
            </a:endParaRPr>
          </a:p>
        </p:txBody>
      </p:sp>
      <p:sp>
        <p:nvSpPr>
          <p:cNvPr id="642" name="Google Shape;642;p36"/>
          <p:cNvSpPr txBox="1"/>
          <p:nvPr/>
        </p:nvSpPr>
        <p:spPr>
          <a:xfrm>
            <a:off x="2251568" y="1445760"/>
            <a:ext cx="640080" cy="707886"/>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1</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3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3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37"/>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2800" dirty="0">
                <a:latin typeface="Franklin Gothic Medium" panose="020B0603020102020204" pitchFamily="34" charset="0"/>
              </a:rPr>
              <a:t>Création d'un graphique linéaire</a:t>
            </a:r>
            <a:br>
              <a:rPr lang="fr-FR" sz="2800" dirty="0">
                <a:latin typeface="Franklin Gothic Medium" panose="020B0603020102020204" pitchFamily="34" charset="0"/>
              </a:rPr>
            </a:br>
            <a:r>
              <a:rPr lang="fr-FR" sz="2800" dirty="0">
                <a:solidFill>
                  <a:srgbClr val="000000"/>
                </a:solidFill>
                <a:latin typeface="Franklin Gothic Medium" panose="020B0603020102020204" pitchFamily="34" charset="0"/>
              </a:rPr>
              <a:t>Étape 1. Passer en revue les données que vous prévoyez représenter sous forme de graphique</a:t>
            </a:r>
            <a:endParaRPr sz="1800" dirty="0">
              <a:latin typeface="Franklin Gothic Medium" panose="020B0603020102020204" pitchFamily="34" charset="0"/>
            </a:endParaRPr>
          </a:p>
        </p:txBody>
      </p:sp>
      <p:graphicFrame>
        <p:nvGraphicFramePr>
          <p:cNvPr id="649" name="Google Shape;649;p37"/>
          <p:cNvGraphicFramePr/>
          <p:nvPr/>
        </p:nvGraphicFramePr>
        <p:xfrm>
          <a:off x="838200" y="1824043"/>
          <a:ext cx="2377450" cy="4348590"/>
        </p:xfrm>
        <a:graphic>
          <a:graphicData uri="http://schemas.openxmlformats.org/drawingml/2006/table">
            <a:tbl>
              <a:tblPr>
                <a:noFill/>
                <a:tableStyleId>{03440802-5A11-45D5-9182-550AEF46CEDC}</a:tableStyleId>
              </a:tblPr>
              <a:tblGrid>
                <a:gridCol w="1188725">
                  <a:extLst>
                    <a:ext uri="{9D8B030D-6E8A-4147-A177-3AD203B41FA5}">
                      <a16:colId xmlns:a16="http://schemas.microsoft.com/office/drawing/2014/main" val="20000"/>
                    </a:ext>
                  </a:extLst>
                </a:gridCol>
                <a:gridCol w="1188725">
                  <a:extLst>
                    <a:ext uri="{9D8B030D-6E8A-4147-A177-3AD203B41FA5}">
                      <a16:colId xmlns:a16="http://schemas.microsoft.com/office/drawing/2014/main" val="20001"/>
                    </a:ext>
                  </a:extLst>
                </a:gridCol>
              </a:tblGrid>
              <a:tr h="6400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Semaine</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Nombre de cas</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5</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4</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5</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6</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7</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0</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8</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9</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10</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14</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650" name="Google Shape;650;p37"/>
          <p:cNvGraphicFramePr/>
          <p:nvPr/>
        </p:nvGraphicFramePr>
        <p:xfrm>
          <a:off x="3486150" y="1824043"/>
          <a:ext cx="2377450" cy="4348590"/>
        </p:xfrm>
        <a:graphic>
          <a:graphicData uri="http://schemas.openxmlformats.org/drawingml/2006/table">
            <a:tbl>
              <a:tblPr>
                <a:noFill/>
                <a:tableStyleId>{03440802-5A11-45D5-9182-550AEF46CEDC}</a:tableStyleId>
              </a:tblPr>
              <a:tblGrid>
                <a:gridCol w="1188725">
                  <a:extLst>
                    <a:ext uri="{9D8B030D-6E8A-4147-A177-3AD203B41FA5}">
                      <a16:colId xmlns:a16="http://schemas.microsoft.com/office/drawing/2014/main" val="20000"/>
                    </a:ext>
                  </a:extLst>
                </a:gridCol>
                <a:gridCol w="1188725">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Semaine</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Nombre de cas</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11</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12</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7</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13</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9</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14</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4</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15</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16</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17</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18</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18</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19</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20</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13</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651" name="Google Shape;651;p37"/>
          <p:cNvGraphicFramePr/>
          <p:nvPr/>
        </p:nvGraphicFramePr>
        <p:xfrm>
          <a:off x="6134100" y="1825021"/>
          <a:ext cx="2377450" cy="4348590"/>
        </p:xfrm>
        <a:graphic>
          <a:graphicData uri="http://schemas.openxmlformats.org/drawingml/2006/table">
            <a:tbl>
              <a:tblPr>
                <a:noFill/>
                <a:tableStyleId>{03440802-5A11-45D5-9182-550AEF46CEDC}</a:tableStyleId>
              </a:tblPr>
              <a:tblGrid>
                <a:gridCol w="1188725">
                  <a:extLst>
                    <a:ext uri="{9D8B030D-6E8A-4147-A177-3AD203B41FA5}">
                      <a16:colId xmlns:a16="http://schemas.microsoft.com/office/drawing/2014/main" val="20000"/>
                    </a:ext>
                  </a:extLst>
                </a:gridCol>
                <a:gridCol w="1188725">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Semaine</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Nombre de cas</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21</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15</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22</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17</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23</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24</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24</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15</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25</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18</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26</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28</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27</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23</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28</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29</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35</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30</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56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652" name="Google Shape;652;p37"/>
          <p:cNvGraphicFramePr/>
          <p:nvPr/>
        </p:nvGraphicFramePr>
        <p:xfrm>
          <a:off x="8782050" y="1824043"/>
          <a:ext cx="2377450" cy="1752640"/>
        </p:xfrm>
        <a:graphic>
          <a:graphicData uri="http://schemas.openxmlformats.org/drawingml/2006/table">
            <a:tbl>
              <a:tblPr>
                <a:noFill/>
                <a:tableStyleId>{03440802-5A11-45D5-9182-550AEF46CEDC}</a:tableStyleId>
              </a:tblPr>
              <a:tblGrid>
                <a:gridCol w="1188725">
                  <a:extLst>
                    <a:ext uri="{9D8B030D-6E8A-4147-A177-3AD203B41FA5}">
                      <a16:colId xmlns:a16="http://schemas.microsoft.com/office/drawing/2014/main" val="20000"/>
                    </a:ext>
                  </a:extLst>
                </a:gridCol>
                <a:gridCol w="1188725">
                  <a:extLst>
                    <a:ext uri="{9D8B030D-6E8A-4147-A177-3AD203B41FA5}">
                      <a16:colId xmlns:a16="http://schemas.microsoft.com/office/drawing/2014/main" val="20001"/>
                    </a:ext>
                  </a:extLst>
                </a:gridCol>
              </a:tblGrid>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Semaine</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latin typeface="Arial"/>
                          <a:ea typeface="Arial"/>
                          <a:cs typeface="Arial"/>
                          <a:sym typeface="Arial"/>
                        </a:rPr>
                        <a:t>Nombre de cas</a:t>
                      </a:r>
                      <a:endParaRPr sz="18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31</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38</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32</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86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70850">
                <a:tc>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latin typeface="Arial"/>
                          <a:ea typeface="Arial"/>
                          <a:cs typeface="Arial"/>
                          <a:sym typeface="Arial"/>
                        </a:rPr>
                        <a:t>33</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106</a:t>
                      </a:r>
                      <a:endParaRPr sz="1600" u="none" strike="noStrike" cap="none"/>
                    </a:p>
                  </a:txBody>
                  <a:tcPr marL="9525" marR="9525" marT="9525"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653" name="Google Shape;653;p37"/>
          <p:cNvSpPr/>
          <p:nvPr/>
        </p:nvSpPr>
        <p:spPr>
          <a:xfrm>
            <a:off x="449035" y="1289957"/>
            <a:ext cx="11293929"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Nombre de cas confirmés de grippe par semaine, Pays N, semaines 1-33, 2019</a:t>
            </a:r>
            <a:endParaRPr sz="1600" b="0" i="0" u="none" strike="noStrike" cap="none" dirty="0">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38"/>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600" dirty="0">
                <a:latin typeface="Franklin Gothic Medium" panose="020B0603020102020204" pitchFamily="34" charset="0"/>
              </a:rPr>
              <a:t>Création d'un graphique linéaire</a:t>
            </a:r>
            <a:br>
              <a:rPr lang="fr-FR" sz="3200" dirty="0">
                <a:latin typeface="Franklin Gothic Medium" panose="020B0603020102020204" pitchFamily="34" charset="0"/>
              </a:rPr>
            </a:br>
            <a:r>
              <a:rPr lang="fr-FR" sz="3200" dirty="0">
                <a:latin typeface="Franklin Gothic Medium" panose="020B0603020102020204" pitchFamily="34" charset="0"/>
              </a:rPr>
              <a:t>Étape 2 : Tracer les lignes de l'axe des x et de l'axe des y</a:t>
            </a:r>
            <a:endParaRPr dirty="0">
              <a:latin typeface="Franklin Gothic Medium" panose="020B0603020102020204" pitchFamily="34" charset="0"/>
            </a:endParaRPr>
          </a:p>
        </p:txBody>
      </p:sp>
      <p:sp>
        <p:nvSpPr>
          <p:cNvPr id="660" name="Google Shape;660;p38"/>
          <p:cNvSpPr txBox="1"/>
          <p:nvPr/>
        </p:nvSpPr>
        <p:spPr>
          <a:xfrm>
            <a:off x="10517377" y="5231029"/>
            <a:ext cx="1558107" cy="400069"/>
          </a:xfrm>
          <a:prstGeom prst="rect">
            <a:avLst/>
          </a:prstGeom>
          <a:noFill/>
          <a:ln w="19050" cap="flat" cmpd="sng">
            <a:solidFill>
              <a:srgbClr val="00953A"/>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2000"/>
              <a:buFont typeface="Arial"/>
              <a:buNone/>
            </a:pPr>
            <a:r>
              <a:rPr lang="fr-FR" sz="2000" b="1" i="0" u="none" strike="noStrike" cap="none" dirty="0">
                <a:solidFill>
                  <a:srgbClr val="109648"/>
                </a:solidFill>
                <a:latin typeface="Arial"/>
                <a:ea typeface="Arial"/>
                <a:cs typeface="Arial"/>
                <a:sym typeface="Arial"/>
              </a:rPr>
              <a:t>axe des x</a:t>
            </a:r>
            <a:endParaRPr sz="1600" b="0" i="0" u="none" strike="noStrike" cap="none" dirty="0">
              <a:solidFill>
                <a:srgbClr val="000000"/>
              </a:solidFill>
              <a:latin typeface="Arial"/>
              <a:ea typeface="Arial"/>
              <a:cs typeface="Arial"/>
              <a:sym typeface="Arial"/>
            </a:endParaRPr>
          </a:p>
        </p:txBody>
      </p:sp>
      <p:sp>
        <p:nvSpPr>
          <p:cNvPr id="661" name="Google Shape;661;p38"/>
          <p:cNvSpPr txBox="1"/>
          <p:nvPr/>
        </p:nvSpPr>
        <p:spPr>
          <a:xfrm>
            <a:off x="2149581" y="1557713"/>
            <a:ext cx="1605768" cy="400069"/>
          </a:xfrm>
          <a:prstGeom prst="rect">
            <a:avLst/>
          </a:prstGeom>
          <a:noFill/>
          <a:ln w="19050" cap="flat" cmpd="sng">
            <a:solidFill>
              <a:srgbClr val="00953A"/>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09648"/>
              </a:buClr>
              <a:buSzPts val="2000"/>
              <a:buFont typeface="Arial"/>
              <a:buNone/>
            </a:pPr>
            <a:r>
              <a:rPr lang="fr-FR" sz="2000" b="1" i="0" u="none" strike="noStrike" cap="none" dirty="0">
                <a:solidFill>
                  <a:srgbClr val="109648"/>
                </a:solidFill>
                <a:latin typeface="Arial"/>
                <a:ea typeface="Arial"/>
                <a:cs typeface="Arial"/>
                <a:sym typeface="Arial"/>
              </a:rPr>
              <a:t>axe des y</a:t>
            </a:r>
            <a:endParaRPr sz="1600" b="0" i="0" u="none" strike="noStrike" cap="none" dirty="0">
              <a:solidFill>
                <a:srgbClr val="000000"/>
              </a:solidFill>
              <a:latin typeface="Arial"/>
              <a:ea typeface="Arial"/>
              <a:cs typeface="Arial"/>
              <a:sym typeface="Arial"/>
            </a:endParaRPr>
          </a:p>
        </p:txBody>
      </p:sp>
      <p:sp>
        <p:nvSpPr>
          <p:cNvPr id="662" name="Google Shape;662;p38"/>
          <p:cNvSpPr/>
          <p:nvPr/>
        </p:nvSpPr>
        <p:spPr>
          <a:xfrm>
            <a:off x="2038065" y="2124080"/>
            <a:ext cx="914400" cy="350701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63" name="Google Shape;663;p38"/>
          <p:cNvSpPr/>
          <p:nvPr/>
        </p:nvSpPr>
        <p:spPr>
          <a:xfrm rot="5400000">
            <a:off x="6039457" y="2541037"/>
            <a:ext cx="914400" cy="684408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664" name="Google Shape;664;p38"/>
          <p:cNvGrpSpPr/>
          <p:nvPr/>
        </p:nvGrpSpPr>
        <p:grpSpPr>
          <a:xfrm>
            <a:off x="1981200" y="2124080"/>
            <a:ext cx="8229600" cy="4114800"/>
            <a:chOff x="1981200" y="2124080"/>
            <a:chExt cx="8229600" cy="4114800"/>
          </a:xfrm>
        </p:grpSpPr>
        <p:graphicFrame>
          <p:nvGraphicFramePr>
            <p:cNvPr id="665" name="Google Shape;665;p38"/>
            <p:cNvGraphicFramePr/>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cxnSp>
          <p:nvCxnSpPr>
            <p:cNvPr id="666" name="Google Shape;666;p38"/>
            <p:cNvCxnSpPr/>
            <p:nvPr/>
          </p:nvCxnSpPr>
          <p:spPr>
            <a:xfrm>
              <a:off x="3037394" y="5358810"/>
              <a:ext cx="1477926" cy="0"/>
            </a:xfrm>
            <a:prstGeom prst="straightConnector1">
              <a:avLst/>
            </a:prstGeom>
            <a:noFill/>
            <a:ln w="19050" cap="flat" cmpd="sng">
              <a:solidFill>
                <a:schemeClr val="dk1"/>
              </a:solidFill>
              <a:prstDash val="solid"/>
              <a:miter lim="800000"/>
              <a:headEnd type="none" w="sm" len="sm"/>
              <a:tailEnd type="none" w="sm" len="sm"/>
            </a:ln>
          </p:spPr>
        </p:cxnSp>
      </p:grpSp>
      <p:sp>
        <p:nvSpPr>
          <p:cNvPr id="667" name="Google Shape;667;p38"/>
          <p:cNvSpPr/>
          <p:nvPr/>
        </p:nvSpPr>
        <p:spPr>
          <a:xfrm rot="-5400000">
            <a:off x="1198956" y="3530732"/>
            <a:ext cx="3507018" cy="723330"/>
          </a:xfrm>
          <a:prstGeom prst="flowChartConnector">
            <a:avLst/>
          </a:prstGeom>
          <a:noFill/>
          <a:ln w="3175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668" name="Google Shape;668;p38"/>
          <p:cNvSpPr/>
          <p:nvPr/>
        </p:nvSpPr>
        <p:spPr>
          <a:xfrm rot="-5400000">
            <a:off x="6144251" y="1560816"/>
            <a:ext cx="819675" cy="7774171"/>
          </a:xfrm>
          <a:prstGeom prst="flowChartConnector">
            <a:avLst/>
          </a:prstGeom>
          <a:noFill/>
          <a:ln w="3175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39"/>
          <p:cNvSpPr/>
          <p:nvPr/>
        </p:nvSpPr>
        <p:spPr>
          <a:xfrm>
            <a:off x="3072809" y="5454499"/>
            <a:ext cx="6985591" cy="296367"/>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75" name="Google Shape;675;p39"/>
          <p:cNvSpPr txBox="1">
            <a:spLocks noGrp="1"/>
          </p:cNvSpPr>
          <p:nvPr>
            <p:ph type="title"/>
          </p:nvPr>
        </p:nvSpPr>
        <p:spPr>
          <a:xfrm>
            <a:off x="838200" y="0"/>
            <a:ext cx="110913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Création d'un graphique </a:t>
            </a:r>
            <a:r>
              <a:rPr lang="fr-FR" sz="3600" dirty="0">
                <a:latin typeface="Franklin Gothic Medium" panose="020B0603020102020204" pitchFamily="34" charset="0"/>
              </a:rPr>
              <a:t>linéaire</a:t>
            </a:r>
            <a:br>
              <a:rPr lang="fr-FR" sz="4000" dirty="0">
                <a:latin typeface="Franklin Gothic Medium" panose="020B0603020102020204" pitchFamily="34" charset="0"/>
              </a:rPr>
            </a:br>
            <a:r>
              <a:rPr lang="fr-FR" sz="4000" dirty="0">
                <a:latin typeface="Franklin Gothic Medium" panose="020B0603020102020204" pitchFamily="34" charset="0"/>
              </a:rPr>
              <a:t>Étape 3a. Compléter et étiqueter </a:t>
            </a:r>
            <a:r>
              <a:rPr lang="fr-FR" sz="4000" dirty="0">
                <a:solidFill>
                  <a:srgbClr val="009900"/>
                </a:solidFill>
                <a:latin typeface="Franklin Gothic Medium" panose="020B0603020102020204" pitchFamily="34" charset="0"/>
              </a:rPr>
              <a:t>l'a</a:t>
            </a:r>
            <a:r>
              <a:rPr lang="fr-FR" sz="4000" dirty="0">
                <a:solidFill>
                  <a:srgbClr val="00820C"/>
                </a:solidFill>
                <a:latin typeface="Franklin Gothic Medium" panose="020B0603020102020204" pitchFamily="34" charset="0"/>
              </a:rPr>
              <a:t>xe des x</a:t>
            </a:r>
            <a:endParaRPr sz="2800" dirty="0">
              <a:solidFill>
                <a:srgbClr val="00820C"/>
              </a:solidFill>
              <a:latin typeface="Franklin Gothic Medium" panose="020B0603020102020204" pitchFamily="34" charset="0"/>
            </a:endParaRPr>
          </a:p>
        </p:txBody>
      </p:sp>
      <p:sp>
        <p:nvSpPr>
          <p:cNvPr id="676" name="Google Shape;676;p39"/>
          <p:cNvSpPr txBox="1"/>
          <p:nvPr/>
        </p:nvSpPr>
        <p:spPr>
          <a:xfrm>
            <a:off x="3596650" y="1565101"/>
            <a:ext cx="4998600" cy="76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dirty="0">
                <a:solidFill>
                  <a:srgbClr val="000000"/>
                </a:solidFill>
                <a:latin typeface="Arial"/>
                <a:ea typeface="Arial"/>
                <a:cs typeface="Arial"/>
                <a:sym typeface="Arial"/>
              </a:rPr>
              <a:t>Baser les intervalles de l'axe des x sur des données :</a:t>
            </a:r>
            <a:endParaRPr sz="2200" b="0" i="0" u="none" strike="noStrike" cap="none" dirty="0">
              <a:solidFill>
                <a:srgbClr val="000000"/>
              </a:solidFill>
              <a:latin typeface="Arial"/>
              <a:ea typeface="Arial"/>
              <a:cs typeface="Arial"/>
              <a:sym typeface="Arial"/>
            </a:endParaRPr>
          </a:p>
        </p:txBody>
      </p:sp>
      <p:sp>
        <p:nvSpPr>
          <p:cNvPr id="677" name="Google Shape;677;p39"/>
          <p:cNvSpPr/>
          <p:nvPr/>
        </p:nvSpPr>
        <p:spPr>
          <a:xfrm>
            <a:off x="5433011" y="1914884"/>
            <a:ext cx="2417585"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820C"/>
              </a:buClr>
              <a:buSzPts val="2200"/>
              <a:buFont typeface="Arial"/>
              <a:buNone/>
            </a:pPr>
            <a:r>
              <a:rPr lang="fr-FR" sz="2200" b="1" i="0" u="none" strike="noStrike" cap="none" dirty="0">
                <a:solidFill>
                  <a:srgbClr val="00820C"/>
                </a:solidFill>
                <a:latin typeface="Arial"/>
                <a:ea typeface="Arial"/>
                <a:cs typeface="Arial"/>
                <a:sym typeface="Arial"/>
              </a:rPr>
              <a:t>Semaines 1 - 33</a:t>
            </a:r>
            <a:endParaRPr sz="2200" b="0" i="0" u="none" strike="noStrike" cap="none" dirty="0">
              <a:solidFill>
                <a:srgbClr val="000000"/>
              </a:solidFill>
              <a:latin typeface="Arial"/>
              <a:ea typeface="Arial"/>
              <a:cs typeface="Arial"/>
              <a:sym typeface="Arial"/>
            </a:endParaRPr>
          </a:p>
        </p:txBody>
      </p:sp>
      <p:sp>
        <p:nvSpPr>
          <p:cNvPr id="678" name="Google Shape;678;p39"/>
          <p:cNvSpPr txBox="1"/>
          <p:nvPr/>
        </p:nvSpPr>
        <p:spPr>
          <a:xfrm>
            <a:off x="3596640" y="2389354"/>
            <a:ext cx="3276600"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Décider de l'intervalle</a:t>
            </a:r>
            <a:endParaRPr sz="2200" b="0" i="0" u="none" strike="noStrike" cap="none">
              <a:solidFill>
                <a:srgbClr val="000000"/>
              </a:solidFill>
              <a:latin typeface="Arial"/>
              <a:ea typeface="Arial"/>
              <a:cs typeface="Arial"/>
              <a:sym typeface="Arial"/>
            </a:endParaRPr>
          </a:p>
        </p:txBody>
      </p:sp>
      <p:sp>
        <p:nvSpPr>
          <p:cNvPr id="679" name="Google Shape;679;p39"/>
          <p:cNvSpPr txBox="1"/>
          <p:nvPr/>
        </p:nvSpPr>
        <p:spPr>
          <a:xfrm>
            <a:off x="3596640" y="2968697"/>
            <a:ext cx="4998600"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dirty="0">
                <a:solidFill>
                  <a:srgbClr val="000000"/>
                </a:solidFill>
                <a:latin typeface="Arial"/>
                <a:ea typeface="Arial"/>
                <a:cs typeface="Arial"/>
                <a:sym typeface="Arial"/>
              </a:rPr>
              <a:t>N'oubliez pas d'étiqueter l'axe des x</a:t>
            </a:r>
            <a:endParaRPr sz="2200" b="0" i="0" u="none" strike="noStrike" cap="none" dirty="0">
              <a:solidFill>
                <a:srgbClr val="000000"/>
              </a:solidFill>
              <a:latin typeface="Arial"/>
              <a:ea typeface="Arial"/>
              <a:cs typeface="Arial"/>
              <a:sym typeface="Arial"/>
            </a:endParaRPr>
          </a:p>
        </p:txBody>
      </p:sp>
      <p:graphicFrame>
        <p:nvGraphicFramePr>
          <p:cNvPr id="680" name="Google Shape;680;p39"/>
          <p:cNvGraphicFramePr/>
          <p:nvPr>
            <p:extLst>
              <p:ext uri="{D42A27DB-BD31-4B8C-83A1-F6EECF244321}">
                <p14:modId xmlns:p14="http://schemas.microsoft.com/office/powerpoint/2010/main" val="3976998681"/>
              </p:ext>
            </p:extLst>
          </p:nvPr>
        </p:nvGraphicFramePr>
        <p:xfrm>
          <a:off x="1914485" y="1914884"/>
          <a:ext cx="8229600" cy="4323996"/>
        </p:xfrm>
        <a:graphic>
          <a:graphicData uri="http://schemas.openxmlformats.org/drawingml/2006/chart">
            <c:chart xmlns:c="http://schemas.openxmlformats.org/drawingml/2006/chart" xmlns:r="http://schemas.openxmlformats.org/officeDocument/2006/relationships" r:id="rId3"/>
          </a:graphicData>
        </a:graphic>
      </p:graphicFrame>
      <p:cxnSp>
        <p:nvCxnSpPr>
          <p:cNvPr id="681" name="Google Shape;681;p39"/>
          <p:cNvCxnSpPr>
            <a:cxnSpLocks/>
          </p:cNvCxnSpPr>
          <p:nvPr/>
        </p:nvCxnSpPr>
        <p:spPr>
          <a:xfrm>
            <a:off x="3072809" y="5245215"/>
            <a:ext cx="1553782" cy="0"/>
          </a:xfrm>
          <a:prstGeom prst="straightConnector1">
            <a:avLst/>
          </a:prstGeom>
          <a:noFill/>
          <a:ln w="19050" cap="flat" cmpd="sng">
            <a:solidFill>
              <a:schemeClr val="dk1"/>
            </a:solidFill>
            <a:prstDash val="solid"/>
            <a:miter lim="800000"/>
            <a:headEnd type="none" w="sm" len="sm"/>
            <a:tailEnd type="none" w="sm" len="sm"/>
          </a:ln>
        </p:spPr>
      </p:cxnSp>
      <p:sp>
        <p:nvSpPr>
          <p:cNvPr id="682" name="Google Shape;682;p39"/>
          <p:cNvSpPr/>
          <p:nvPr/>
        </p:nvSpPr>
        <p:spPr>
          <a:xfrm>
            <a:off x="1754372" y="2124080"/>
            <a:ext cx="1180214" cy="333041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83" name="Google Shape;683;p39"/>
          <p:cNvSpPr/>
          <p:nvPr/>
        </p:nvSpPr>
        <p:spPr>
          <a:xfrm>
            <a:off x="3094699" y="5392727"/>
            <a:ext cx="7137991" cy="29636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84" name="Google Shape;684;p39"/>
          <p:cNvSpPr/>
          <p:nvPr/>
        </p:nvSpPr>
        <p:spPr>
          <a:xfrm>
            <a:off x="2920409" y="5722353"/>
            <a:ext cx="7137991" cy="296368"/>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685" name="Google Shape;685;p39"/>
          <p:cNvPicPr preferRelativeResize="0"/>
          <p:nvPr/>
        </p:nvPicPr>
        <p:blipFill rotWithShape="1">
          <a:blip r:embed="rId4">
            <a:alphaModFix/>
          </a:blip>
          <a:srcRect/>
          <a:stretch/>
        </p:blipFill>
        <p:spPr>
          <a:xfrm>
            <a:off x="3009454" y="5212842"/>
            <a:ext cx="7137990" cy="4762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1"/>
                                          </p:stCondLst>
                                        </p:cTn>
                                        <p:tgtEl>
                                          <p:spTgt spid="68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1"/>
                                          </p:stCondLst>
                                        </p:cTn>
                                        <p:tgtEl>
                                          <p:spTgt spid="68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7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1"/>
                                          </p:stCondLst>
                                        </p:cTn>
                                        <p:tgtEl>
                                          <p:spTgt spid="6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
          <p:cNvSpPr txBox="1">
            <a:spLocks noGrp="1"/>
          </p:cNvSpPr>
          <p:nvPr>
            <p:ph type="title"/>
          </p:nvPr>
        </p:nvSpPr>
        <p:spPr>
          <a:xfrm>
            <a:off x="3494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a:rPr>
              <a:t>Organisation et présentation des données</a:t>
            </a:r>
            <a:endParaRPr dirty="0">
              <a:latin typeface="Franklin Gothic Medium"/>
            </a:endParaRPr>
          </a:p>
        </p:txBody>
      </p:sp>
      <p:sp>
        <p:nvSpPr>
          <p:cNvPr id="308" name="Google Shape;308;p4"/>
          <p:cNvSpPr txBox="1">
            <a:spLocks noGrp="1"/>
          </p:cNvSpPr>
          <p:nvPr>
            <p:ph type="body" idx="1"/>
          </p:nvPr>
        </p:nvSpPr>
        <p:spPr>
          <a:xfrm>
            <a:off x="571500" y="1362014"/>
            <a:ext cx="110490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fr-FR" dirty="0"/>
              <a:t>Pourquoi est-il important d'organiser et de présenter les données ?</a:t>
            </a:r>
            <a:endParaRPr dirty="0"/>
          </a:p>
        </p:txBody>
      </p:sp>
      <p:pic>
        <p:nvPicPr>
          <p:cNvPr id="309" name="Google Shape;309;p4"/>
          <p:cNvPicPr preferRelativeResize="0"/>
          <p:nvPr/>
        </p:nvPicPr>
        <p:blipFill rotWithShape="1">
          <a:blip r:embed="rId3">
            <a:alphaModFix/>
          </a:blip>
          <a:srcRect/>
          <a:stretch/>
        </p:blipFill>
        <p:spPr>
          <a:xfrm>
            <a:off x="3280846" y="2376437"/>
            <a:ext cx="5630308" cy="3729600"/>
          </a:xfrm>
          <a:prstGeom prst="rect">
            <a:avLst/>
          </a:prstGeom>
          <a:noFill/>
          <a:ln w="12700">
            <a:solidFill>
              <a:schemeClr val="tx1"/>
            </a:solid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4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Création d'un graphique linéaire</a:t>
            </a:r>
            <a:br>
              <a:rPr lang="fr-FR" sz="4000" dirty="0">
                <a:latin typeface="Franklin Gothic Medium" panose="020B0603020102020204" pitchFamily="34" charset="0"/>
              </a:rPr>
            </a:br>
            <a:r>
              <a:rPr lang="fr-FR" sz="4000" dirty="0">
                <a:latin typeface="Franklin Gothic Medium" panose="020B0603020102020204" pitchFamily="34" charset="0"/>
              </a:rPr>
              <a:t>Étape 3b : Compléter et étiqueter </a:t>
            </a:r>
            <a:r>
              <a:rPr lang="fr-FR" sz="4000" dirty="0">
                <a:solidFill>
                  <a:srgbClr val="009900"/>
                </a:solidFill>
                <a:latin typeface="Franklin Gothic Medium" panose="020B0603020102020204" pitchFamily="34" charset="0"/>
              </a:rPr>
              <a:t>l'a</a:t>
            </a:r>
            <a:r>
              <a:rPr lang="fr-FR" sz="4000" dirty="0">
                <a:solidFill>
                  <a:srgbClr val="00820C"/>
                </a:solidFill>
                <a:latin typeface="Franklin Gothic Medium" panose="020B0603020102020204" pitchFamily="34" charset="0"/>
              </a:rPr>
              <a:t>xe des y</a:t>
            </a:r>
            <a:endParaRPr dirty="0">
              <a:latin typeface="Franklin Gothic Medium" panose="020B0603020102020204" pitchFamily="34" charset="0"/>
            </a:endParaRPr>
          </a:p>
        </p:txBody>
      </p:sp>
      <p:sp>
        <p:nvSpPr>
          <p:cNvPr id="692" name="Google Shape;692;p40"/>
          <p:cNvSpPr txBox="1"/>
          <p:nvPr/>
        </p:nvSpPr>
        <p:spPr>
          <a:xfrm>
            <a:off x="3799115" y="1468905"/>
            <a:ext cx="7554685" cy="7694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dirty="0">
                <a:solidFill>
                  <a:srgbClr val="000000"/>
                </a:solidFill>
                <a:latin typeface="Arial"/>
                <a:ea typeface="Arial"/>
                <a:cs typeface="Arial"/>
                <a:sym typeface="Arial"/>
              </a:rPr>
              <a:t>Baser le sommet des intervalles de l'axe des y sur la plus grande valeur observée :</a:t>
            </a:r>
            <a:endParaRPr sz="2200" b="0" i="0" u="none" strike="noStrike" cap="none" dirty="0">
              <a:solidFill>
                <a:srgbClr val="000000"/>
              </a:solidFill>
              <a:latin typeface="Arial"/>
              <a:ea typeface="Arial"/>
              <a:cs typeface="Arial"/>
              <a:sym typeface="Arial"/>
            </a:endParaRPr>
          </a:p>
        </p:txBody>
      </p:sp>
      <p:sp>
        <p:nvSpPr>
          <p:cNvPr id="693" name="Google Shape;693;p40"/>
          <p:cNvSpPr/>
          <p:nvPr/>
        </p:nvSpPr>
        <p:spPr>
          <a:xfrm>
            <a:off x="7003863" y="1815383"/>
            <a:ext cx="3837845"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820C"/>
              </a:buClr>
              <a:buSzPts val="2200"/>
              <a:buFont typeface="Arial"/>
              <a:buNone/>
            </a:pPr>
            <a:r>
              <a:rPr lang="fr-FR" sz="2200" b="1" i="0" u="none" strike="noStrike" cap="none">
                <a:solidFill>
                  <a:srgbClr val="00820C"/>
                </a:solidFill>
                <a:latin typeface="Arial"/>
                <a:ea typeface="Arial"/>
                <a:cs typeface="Arial"/>
                <a:sym typeface="Arial"/>
              </a:rPr>
              <a:t>106 cas dans la semaine 33</a:t>
            </a:r>
            <a:endParaRPr sz="2200" b="0" i="0" u="none" strike="noStrike" cap="none">
              <a:solidFill>
                <a:srgbClr val="000000"/>
              </a:solidFill>
              <a:latin typeface="Arial"/>
              <a:ea typeface="Arial"/>
              <a:cs typeface="Arial"/>
              <a:sym typeface="Arial"/>
            </a:endParaRPr>
          </a:p>
        </p:txBody>
      </p:sp>
      <p:sp>
        <p:nvSpPr>
          <p:cNvPr id="694" name="Google Shape;694;p40"/>
          <p:cNvSpPr txBox="1"/>
          <p:nvPr/>
        </p:nvSpPr>
        <p:spPr>
          <a:xfrm>
            <a:off x="3799115" y="2432964"/>
            <a:ext cx="3276600"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Décider de l'intervalle</a:t>
            </a:r>
            <a:endParaRPr sz="2200" b="0" i="0" u="none" strike="noStrike" cap="none">
              <a:solidFill>
                <a:srgbClr val="000000"/>
              </a:solidFill>
              <a:latin typeface="Arial"/>
              <a:ea typeface="Arial"/>
              <a:cs typeface="Arial"/>
              <a:sym typeface="Arial"/>
            </a:endParaRPr>
          </a:p>
        </p:txBody>
      </p:sp>
      <p:sp>
        <p:nvSpPr>
          <p:cNvPr id="695" name="Google Shape;695;p40"/>
          <p:cNvSpPr txBox="1"/>
          <p:nvPr/>
        </p:nvSpPr>
        <p:spPr>
          <a:xfrm>
            <a:off x="3799114" y="2966136"/>
            <a:ext cx="6149557" cy="4308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fr-FR" sz="2200" b="0" i="0" u="none" strike="noStrike" cap="none" dirty="0">
                <a:solidFill>
                  <a:srgbClr val="000000"/>
                </a:solidFill>
                <a:latin typeface="Arial"/>
                <a:ea typeface="Arial"/>
                <a:cs typeface="Arial"/>
                <a:sym typeface="Arial"/>
              </a:rPr>
              <a:t>N'oublier pas d'étiqueter l'axe des ordonnées</a:t>
            </a:r>
            <a:endParaRPr sz="2200" b="0" i="0" u="none" strike="noStrike" cap="none" dirty="0">
              <a:solidFill>
                <a:srgbClr val="000000"/>
              </a:solidFill>
              <a:latin typeface="Arial"/>
              <a:ea typeface="Arial"/>
              <a:cs typeface="Arial"/>
              <a:sym typeface="Arial"/>
            </a:endParaRPr>
          </a:p>
        </p:txBody>
      </p:sp>
      <p:graphicFrame>
        <p:nvGraphicFramePr>
          <p:cNvPr id="696" name="Google Shape;696;p40"/>
          <p:cNvGraphicFramePr/>
          <p:nvPr>
            <p:extLst>
              <p:ext uri="{D42A27DB-BD31-4B8C-83A1-F6EECF244321}">
                <p14:modId xmlns:p14="http://schemas.microsoft.com/office/powerpoint/2010/main" val="436363222"/>
              </p:ext>
            </p:extLst>
          </p:nvPr>
        </p:nvGraphicFramePr>
        <p:xfrm>
          <a:off x="1981200" y="2246231"/>
          <a:ext cx="8229600" cy="4195050"/>
        </p:xfrm>
        <a:graphic>
          <a:graphicData uri="http://schemas.openxmlformats.org/drawingml/2006/chart">
            <c:chart xmlns:c="http://schemas.openxmlformats.org/drawingml/2006/chart" xmlns:r="http://schemas.openxmlformats.org/officeDocument/2006/relationships" r:id="rId3"/>
          </a:graphicData>
        </a:graphic>
      </p:graphicFrame>
      <p:sp>
        <p:nvSpPr>
          <p:cNvPr id="698" name="Google Shape;698;p40"/>
          <p:cNvSpPr/>
          <p:nvPr/>
        </p:nvSpPr>
        <p:spPr>
          <a:xfrm>
            <a:off x="2118822" y="2432964"/>
            <a:ext cx="364022" cy="31412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699" name="Google Shape;699;p40"/>
          <p:cNvSpPr/>
          <p:nvPr/>
        </p:nvSpPr>
        <p:spPr>
          <a:xfrm>
            <a:off x="2501355" y="2432964"/>
            <a:ext cx="364022" cy="340960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cxnSp>
        <p:nvCxnSpPr>
          <p:cNvPr id="2" name="Google Shape;681;p39">
            <a:extLst>
              <a:ext uri="{FF2B5EF4-FFF2-40B4-BE49-F238E27FC236}">
                <a16:creationId xmlns:a16="http://schemas.microsoft.com/office/drawing/2014/main" id="{F909013B-E658-C29A-53AE-C8C2350B7ACB}"/>
              </a:ext>
            </a:extLst>
          </p:cNvPr>
          <p:cNvCxnSpPr>
            <a:cxnSpLocks/>
          </p:cNvCxnSpPr>
          <p:nvPr/>
        </p:nvCxnSpPr>
        <p:spPr>
          <a:xfrm>
            <a:off x="3113752" y="5518171"/>
            <a:ext cx="1553782" cy="0"/>
          </a:xfrm>
          <a:prstGeom prst="straightConnector1">
            <a:avLst/>
          </a:prstGeom>
          <a:noFill/>
          <a:ln w="19050" cap="flat"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1"/>
                                          </p:stCondLst>
                                        </p:cTn>
                                        <p:tgtEl>
                                          <p:spTgt spid="69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9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1"/>
                                          </p:stCondLst>
                                        </p:cTn>
                                        <p:tgtEl>
                                          <p:spTgt spid="6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graphicFrame>
        <p:nvGraphicFramePr>
          <p:cNvPr id="705" name="Google Shape;705;p41"/>
          <p:cNvGraphicFramePr/>
          <p:nvPr/>
        </p:nvGraphicFramePr>
        <p:xfrm>
          <a:off x="1981200" y="2124080"/>
          <a:ext cx="8229600" cy="4114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06" name="Google Shape;706;p41"/>
          <p:cNvGraphicFramePr/>
          <p:nvPr/>
        </p:nvGraphicFramePr>
        <p:xfrm>
          <a:off x="1981200" y="2114072"/>
          <a:ext cx="8229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707" name="Google Shape;707;p4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graphique linéaire</a:t>
            </a:r>
            <a:br>
              <a:rPr lang="fr-FR" dirty="0">
                <a:latin typeface="Franklin Gothic Medium" panose="020B0603020102020204" pitchFamily="34" charset="0"/>
              </a:rPr>
            </a:br>
            <a:r>
              <a:rPr lang="fr-FR" dirty="0">
                <a:latin typeface="Franklin Gothic Medium" panose="020B0603020102020204" pitchFamily="34" charset="0"/>
              </a:rPr>
              <a:t>Étape 4 : Tracer les données</a:t>
            </a:r>
            <a:endParaRPr sz="3200" dirty="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42"/>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graphique linéaire</a:t>
            </a:r>
            <a:br>
              <a:rPr lang="fr-FR" dirty="0">
                <a:latin typeface="Franklin Gothic Medium" panose="020B0603020102020204" pitchFamily="34" charset="0"/>
              </a:rPr>
            </a:br>
            <a:r>
              <a:rPr lang="fr-FR" dirty="0">
                <a:latin typeface="Franklin Gothic Medium" panose="020B0603020102020204" pitchFamily="34" charset="0"/>
              </a:rPr>
              <a:t>Étape 5 : Ajouter un titre - Quoi, Où, Quand </a:t>
            </a:r>
            <a:endParaRPr dirty="0">
              <a:latin typeface="Franklin Gothic Medium" panose="020B0603020102020204" pitchFamily="34" charset="0"/>
            </a:endParaRPr>
          </a:p>
        </p:txBody>
      </p:sp>
      <p:graphicFrame>
        <p:nvGraphicFramePr>
          <p:cNvPr id="714" name="Google Shape;714;p42"/>
          <p:cNvGraphicFramePr/>
          <p:nvPr/>
        </p:nvGraphicFramePr>
        <p:xfrm>
          <a:off x="1981200" y="2123946"/>
          <a:ext cx="8229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715" name="Google Shape;715;p42"/>
          <p:cNvSpPr txBox="1"/>
          <p:nvPr/>
        </p:nvSpPr>
        <p:spPr>
          <a:xfrm>
            <a:off x="838200" y="1292949"/>
            <a:ext cx="1051560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Nombre de </a:t>
            </a:r>
            <a:r>
              <a:rPr lang="fr-FR" sz="2400" b="1" i="0" u="none" strike="noStrike" cap="none" dirty="0">
                <a:solidFill>
                  <a:srgbClr val="109648"/>
                </a:solidFill>
                <a:latin typeface="Arial"/>
                <a:ea typeface="Arial"/>
                <a:cs typeface="Arial"/>
                <a:sym typeface="Arial"/>
              </a:rPr>
              <a:t>cas de grippe confirmés par semaine, </a:t>
            </a:r>
            <a:endParaRPr sz="18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109648"/>
              </a:buClr>
              <a:buSzPts val="2400"/>
              <a:buFont typeface="Arial"/>
              <a:buNone/>
            </a:pPr>
            <a:r>
              <a:rPr lang="fr-FR" sz="2400" b="1" i="0" u="none" strike="noStrike" cap="none" dirty="0">
                <a:solidFill>
                  <a:srgbClr val="109648"/>
                </a:solidFill>
                <a:latin typeface="Arial"/>
                <a:ea typeface="Arial"/>
                <a:cs typeface="Arial"/>
                <a:sym typeface="Arial"/>
              </a:rPr>
              <a:t>Pays X, 1er janvier </a:t>
            </a:r>
            <a:r>
              <a:rPr lang="fr-FR" sz="2400" b="1" dirty="0"/>
              <a:t>–</a:t>
            </a:r>
            <a:r>
              <a:rPr lang="fr-FR" sz="2400" b="1" i="0" u="none" strike="noStrike" cap="none" dirty="0">
                <a:solidFill>
                  <a:srgbClr val="000000"/>
                </a:solidFill>
                <a:latin typeface="Arial"/>
                <a:ea typeface="Arial"/>
                <a:cs typeface="Arial"/>
                <a:sym typeface="Arial"/>
              </a:rPr>
              <a:t>16 août 2019</a:t>
            </a:r>
            <a:endParaRPr sz="18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43"/>
          <p:cNvSpPr txBox="1">
            <a:spLocks noGrp="1"/>
          </p:cNvSpPr>
          <p:nvPr>
            <p:ph type="title"/>
          </p:nvPr>
        </p:nvSpPr>
        <p:spPr>
          <a:xfrm>
            <a:off x="838200" y="219191"/>
            <a:ext cx="10515600" cy="10790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600" dirty="0">
                <a:latin typeface="Franklin Gothic Medium" panose="020B0603020102020204" pitchFamily="34" charset="0"/>
              </a:rPr>
              <a:t>Création d'un graphique linéaire</a:t>
            </a:r>
            <a:br>
              <a:rPr lang="fr-FR" dirty="0">
                <a:latin typeface="Franklin Gothic Medium" panose="020B0603020102020204" pitchFamily="34" charset="0"/>
              </a:rPr>
            </a:br>
            <a:r>
              <a:rPr lang="fr-FR" sz="2800" dirty="0">
                <a:latin typeface="Franklin Gothic Medium" panose="020B0603020102020204" pitchFamily="34" charset="0"/>
              </a:rPr>
              <a:t>Étape 6. Ajouter la légende, les commentaires, les notes, la source</a:t>
            </a:r>
            <a:endParaRPr sz="2800" dirty="0">
              <a:latin typeface="Franklin Gothic Medium" panose="020B0603020102020204" pitchFamily="34" charset="0"/>
            </a:endParaRPr>
          </a:p>
        </p:txBody>
      </p:sp>
      <p:sp>
        <p:nvSpPr>
          <p:cNvPr id="722" name="Google Shape;722;p43"/>
          <p:cNvSpPr txBox="1"/>
          <p:nvPr/>
        </p:nvSpPr>
        <p:spPr>
          <a:xfrm>
            <a:off x="838200" y="1298101"/>
            <a:ext cx="1051560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Nombre de cas de grippe confirmés par semaine, </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Pays N, 1er janvier - 16 août 2019</a:t>
            </a:r>
            <a:endParaRPr sz="1800" b="0" i="0" u="none" strike="noStrike" cap="none">
              <a:solidFill>
                <a:srgbClr val="000000"/>
              </a:solidFill>
              <a:latin typeface="Arial"/>
              <a:ea typeface="Arial"/>
              <a:cs typeface="Arial"/>
              <a:sym typeface="Arial"/>
            </a:endParaRPr>
          </a:p>
        </p:txBody>
      </p:sp>
      <p:sp>
        <p:nvSpPr>
          <p:cNvPr id="723" name="Google Shape;723;p43"/>
          <p:cNvSpPr txBox="1"/>
          <p:nvPr/>
        </p:nvSpPr>
        <p:spPr>
          <a:xfrm>
            <a:off x="1981200" y="6310462"/>
            <a:ext cx="760356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Source : Rapport hebdomadaire de surveillance du pays N, 19 août 2019</a:t>
            </a:r>
            <a:endParaRPr sz="1800" b="0" i="0" u="none" strike="noStrike" cap="none">
              <a:solidFill>
                <a:srgbClr val="000000"/>
              </a:solidFill>
              <a:latin typeface="Arial"/>
              <a:ea typeface="Arial"/>
              <a:cs typeface="Arial"/>
              <a:sym typeface="Arial"/>
            </a:endParaRPr>
          </a:p>
        </p:txBody>
      </p:sp>
      <p:graphicFrame>
        <p:nvGraphicFramePr>
          <p:cNvPr id="724" name="Google Shape;724;p43"/>
          <p:cNvGraphicFramePr/>
          <p:nvPr/>
        </p:nvGraphicFramePr>
        <p:xfrm>
          <a:off x="1981200" y="2123946"/>
          <a:ext cx="8229600" cy="411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4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linéaire : Exemple</a:t>
            </a:r>
            <a:endParaRPr dirty="0">
              <a:latin typeface="Franklin Gothic Medium" panose="020B0603020102020204" pitchFamily="34" charset="0"/>
            </a:endParaRPr>
          </a:p>
        </p:txBody>
      </p:sp>
      <p:graphicFrame>
        <p:nvGraphicFramePr>
          <p:cNvPr id="731" name="Google Shape;731;p44"/>
          <p:cNvGraphicFramePr/>
          <p:nvPr>
            <p:extLst>
              <p:ext uri="{D42A27DB-BD31-4B8C-83A1-F6EECF244321}">
                <p14:modId xmlns:p14="http://schemas.microsoft.com/office/powerpoint/2010/main" val="3590693959"/>
              </p:ext>
            </p:extLst>
          </p:nvPr>
        </p:nvGraphicFramePr>
        <p:xfrm>
          <a:off x="834425" y="2402750"/>
          <a:ext cx="10358100" cy="3885000"/>
        </p:xfrm>
        <a:graphic>
          <a:graphicData uri="http://schemas.openxmlformats.org/drawingml/2006/chart">
            <c:chart xmlns:c="http://schemas.openxmlformats.org/drawingml/2006/chart" xmlns:r="http://schemas.openxmlformats.org/officeDocument/2006/relationships" r:id="rId3"/>
          </a:graphicData>
        </a:graphic>
      </p:graphicFrame>
      <p:sp>
        <p:nvSpPr>
          <p:cNvPr id="732" name="Google Shape;732;p44"/>
          <p:cNvSpPr txBox="1"/>
          <p:nvPr/>
        </p:nvSpPr>
        <p:spPr>
          <a:xfrm>
            <a:off x="762475" y="1474074"/>
            <a:ext cx="10595112"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Nombre de cas de leishmaniose viscérale et cutanée notitiés, </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Pays X, 2010-2022</a:t>
            </a:r>
            <a:endParaRPr sz="1800" b="0" i="0" u="none" strike="noStrike" cap="none">
              <a:solidFill>
                <a:srgbClr val="000000"/>
              </a:solidFill>
              <a:latin typeface="Arial"/>
              <a:ea typeface="Arial"/>
              <a:cs typeface="Arial"/>
              <a:sym typeface="Arial"/>
            </a:endParaRPr>
          </a:p>
        </p:txBody>
      </p:sp>
      <p:sp>
        <p:nvSpPr>
          <p:cNvPr id="733" name="Google Shape;733;p44"/>
          <p:cNvSpPr txBox="1"/>
          <p:nvPr/>
        </p:nvSpPr>
        <p:spPr>
          <a:xfrm>
            <a:off x="2111348" y="6400800"/>
            <a:ext cx="7804254" cy="39979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C00000"/>
              </a:buClr>
              <a:buSzPts val="1600"/>
              <a:buFont typeface="Noto Sans Symbols"/>
              <a:buNone/>
            </a:pPr>
            <a:r>
              <a:rPr lang="fr-FR" sz="1600" b="0" i="0" u="none" strike="noStrike" cap="none" dirty="0">
                <a:solidFill>
                  <a:srgbClr val="0A0A0A"/>
                </a:solidFill>
                <a:latin typeface="Arial"/>
                <a:ea typeface="Arial"/>
                <a:cs typeface="Arial"/>
                <a:sym typeface="Arial"/>
              </a:rPr>
              <a:t>Données provenant des données de l'Observatoire mondial de la santé de l'OMS</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Google Shape;739;p4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linéaire (1/2)</a:t>
            </a:r>
            <a:endParaRPr dirty="0">
              <a:latin typeface="Franklin Gothic Medium" panose="020B06030201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4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Revoir le tableau du nombre de cas d'anthrax humain et bovin notifiés dans le district X en 2024</a:t>
            </a:r>
            <a:endParaRPr dirty="0"/>
          </a:p>
          <a:p>
            <a:pPr marL="228600" lvl="0" indent="-228600" algn="l" rtl="0">
              <a:lnSpc>
                <a:spcPct val="100000"/>
              </a:lnSpc>
              <a:spcBef>
                <a:spcPts val="1000"/>
              </a:spcBef>
              <a:spcAft>
                <a:spcPts val="0"/>
              </a:spcAft>
              <a:buClr>
                <a:schemeClr val="dk1"/>
              </a:buClr>
              <a:buSzPts val="2800"/>
              <a:buChar char="•"/>
            </a:pPr>
            <a:r>
              <a:rPr lang="fr-FR" dirty="0"/>
              <a:t>Créez un graphique linéaire qui montre le nombre de cas d'anthrax humain et bovin notifiés par mois dans le district X</a:t>
            </a:r>
            <a:endParaRP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dirty="0"/>
              <a:t>Du papier graphique est fourni</a:t>
            </a:r>
            <a:endParaRP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dirty="0"/>
              <a:t>Assurez-vous d’inclure les étiquettes et les titres appropriés</a:t>
            </a:r>
            <a:endParaRPr dirty="0"/>
          </a:p>
          <a:p>
            <a:pPr marL="228600" lvl="0" indent="-50800" algn="l" rtl="0">
              <a:lnSpc>
                <a:spcPct val="100000"/>
              </a:lnSpc>
              <a:spcBef>
                <a:spcPts val="15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746" name="Google Shape;746;p46"/>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linéaire (2/2)</a:t>
            </a:r>
            <a:endParaRPr dirty="0">
              <a:latin typeface="Franklin Gothic Medium" panose="020B06030201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47"/>
          <p:cNvSpPr txBox="1">
            <a:spLocks noGrp="1"/>
          </p:cNvSpPr>
          <p:nvPr>
            <p:ph type="title"/>
          </p:nvPr>
        </p:nvSpPr>
        <p:spPr>
          <a:xfrm>
            <a:off x="838200" y="447675"/>
            <a:ext cx="9752215" cy="800100"/>
          </a:xfrm>
          <a:prstGeom prst="rect">
            <a:avLst/>
          </a:prstGeom>
          <a:solidFill>
            <a:srgbClr val="FFE699"/>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linéaire Réponse</a:t>
            </a:r>
            <a:endParaRPr dirty="0">
              <a:latin typeface="Franklin Gothic Medium" panose="020B0603020102020204" pitchFamily="34" charset="0"/>
            </a:endParaRPr>
          </a:p>
        </p:txBody>
      </p:sp>
      <p:sp>
        <p:nvSpPr>
          <p:cNvPr id="753" name="Google Shape;753;p47"/>
          <p:cNvSpPr txBox="1"/>
          <p:nvPr/>
        </p:nvSpPr>
        <p:spPr>
          <a:xfrm>
            <a:off x="838199" y="4966777"/>
            <a:ext cx="9094695" cy="178506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1600"/>
              <a:buFont typeface="Libre Franklin Medium"/>
              <a:buAutoNum type="arabicPeriod"/>
            </a:pPr>
            <a:r>
              <a:rPr lang="fr-FR" sz="1600" b="0" i="0" u="none" strike="noStrike" cap="none" dirty="0">
                <a:solidFill>
                  <a:srgbClr val="000000"/>
                </a:solidFill>
                <a:latin typeface="Arial"/>
                <a:ea typeface="Arial"/>
                <a:cs typeface="Arial"/>
                <a:sym typeface="Arial"/>
              </a:rPr>
              <a:t>Décrire le schéma des cas bovins.</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1600"/>
              <a:buFont typeface="Libre Franklin Medium"/>
              <a:buAutoNum type="arabicPeriod"/>
            </a:pPr>
            <a:r>
              <a:rPr lang="fr-FR" sz="1600" b="0" i="0" u="none" strike="noStrike" cap="none" dirty="0">
                <a:solidFill>
                  <a:srgbClr val="000000"/>
                </a:solidFill>
                <a:latin typeface="Arial"/>
                <a:ea typeface="Arial"/>
                <a:cs typeface="Arial"/>
                <a:sym typeface="Arial"/>
              </a:rPr>
              <a:t>Décrire le schéma des cas humains.</a:t>
            </a:r>
            <a:endParaRPr sz="16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600"/>
              </a:spcBef>
              <a:spcAft>
                <a:spcPts val="0"/>
              </a:spcAft>
              <a:buClr>
                <a:srgbClr val="000000"/>
              </a:buClr>
              <a:buSzPts val="1600"/>
              <a:buFont typeface="Libre Franklin Medium"/>
              <a:buAutoNum type="arabicPeriod"/>
            </a:pPr>
            <a:r>
              <a:rPr lang="fr-FR" sz="1600" b="0" i="0" u="none" strike="noStrike" cap="none" dirty="0">
                <a:solidFill>
                  <a:srgbClr val="000000"/>
                </a:solidFill>
                <a:latin typeface="Arial"/>
                <a:ea typeface="Arial"/>
                <a:cs typeface="Arial"/>
                <a:sym typeface="Arial"/>
              </a:rPr>
              <a:t>Quand les responsables vétérinaires du district auraient-ils pu avertir les responsables de la santé humaine de l'existence d’une flambée</a:t>
            </a:r>
            <a:r>
              <a:rPr lang="fr-FR" sz="1600" i="0" u="none" strike="noStrike" cap="none" dirty="0">
                <a:solidFill>
                  <a:srgbClr val="000000"/>
                </a:solidFill>
                <a:latin typeface="Arial"/>
                <a:ea typeface="Arial"/>
                <a:cs typeface="Arial"/>
                <a:sym typeface="Arial"/>
              </a:rPr>
              <a:t> ? </a:t>
            </a:r>
            <a:endParaRPr sz="1600" i="0" u="none" strike="noStrike" cap="none" dirty="0">
              <a:solidFill>
                <a:srgbClr val="000000"/>
              </a:solidFill>
              <a:latin typeface="Arial"/>
              <a:ea typeface="Arial"/>
              <a:cs typeface="Arial"/>
              <a:sym typeface="Arial"/>
            </a:endParaRPr>
          </a:p>
          <a:p>
            <a:pPr marL="457200" marR="0" lvl="0" indent="-457200" algn="l" rtl="0">
              <a:lnSpc>
                <a:spcPct val="100000"/>
              </a:lnSpc>
              <a:spcBef>
                <a:spcPts val="600"/>
              </a:spcBef>
              <a:spcAft>
                <a:spcPts val="0"/>
              </a:spcAft>
              <a:buClr>
                <a:srgbClr val="000000"/>
              </a:buClr>
              <a:buSzPts val="1600"/>
              <a:buFont typeface="Libre Franklin Medium"/>
              <a:buAutoNum type="arabicPeriod"/>
            </a:pPr>
            <a:r>
              <a:rPr lang="fr-FR" sz="1600" b="0" i="0" u="none" strike="noStrike" cap="none" dirty="0">
                <a:solidFill>
                  <a:srgbClr val="000000"/>
                </a:solidFill>
                <a:latin typeface="Arial"/>
                <a:ea typeface="Arial"/>
                <a:cs typeface="Arial"/>
                <a:sym typeface="Arial"/>
              </a:rPr>
              <a:t>Quels sont les facteurs susceptibles d'entraîner une diminution des cas de maladie bovine ?</a:t>
            </a: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Arial"/>
              <a:ea typeface="Arial"/>
              <a:cs typeface="Arial"/>
              <a:sym typeface="Arial"/>
            </a:endParaRPr>
          </a:p>
        </p:txBody>
      </p:sp>
      <p:graphicFrame>
        <p:nvGraphicFramePr>
          <p:cNvPr id="754" name="Google Shape;754;p47"/>
          <p:cNvGraphicFramePr/>
          <p:nvPr>
            <p:extLst>
              <p:ext uri="{D42A27DB-BD31-4B8C-83A1-F6EECF244321}">
                <p14:modId xmlns:p14="http://schemas.microsoft.com/office/powerpoint/2010/main" val="124865571"/>
              </p:ext>
            </p:extLst>
          </p:nvPr>
        </p:nvGraphicFramePr>
        <p:xfrm>
          <a:off x="838199" y="1119277"/>
          <a:ext cx="10515600" cy="39311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5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Google Shape;760;p4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sz="2400" dirty="0"/>
              <a:t>Représentation graphique de l'apparition de la maladie dans le temps</a:t>
            </a:r>
            <a:endParaRPr dirty="0"/>
          </a:p>
          <a:p>
            <a:pPr marL="228600" lvl="0" indent="-228600" algn="l" rtl="0">
              <a:lnSpc>
                <a:spcPct val="100000"/>
              </a:lnSpc>
              <a:spcBef>
                <a:spcPts val="1000"/>
              </a:spcBef>
              <a:spcAft>
                <a:spcPts val="0"/>
              </a:spcAft>
              <a:buClr>
                <a:schemeClr val="dk1"/>
              </a:buClr>
              <a:buSzPts val="2800"/>
              <a:buChar char="•"/>
            </a:pPr>
            <a:r>
              <a:rPr lang="fr-FR" sz="2400" dirty="0"/>
              <a:t>L'axe des X représente presque toujours le temps</a:t>
            </a:r>
            <a:endParaRPr dirty="0"/>
          </a:p>
          <a:p>
            <a:pPr marL="228600" lvl="0" indent="-228600" algn="l" rtl="0">
              <a:lnSpc>
                <a:spcPct val="100000"/>
              </a:lnSpc>
              <a:spcBef>
                <a:spcPts val="1000"/>
              </a:spcBef>
              <a:spcAft>
                <a:spcPts val="0"/>
              </a:spcAft>
              <a:buClr>
                <a:schemeClr val="dk1"/>
              </a:buClr>
              <a:buSzPts val="2800"/>
              <a:buChar char="•"/>
            </a:pPr>
            <a:r>
              <a:rPr lang="fr-FR" sz="2400" dirty="0"/>
              <a:t>L'axe des y (ordonnées) peut être constitué de nombres, de proportions ou </a:t>
            </a:r>
            <a:br>
              <a:rPr lang="fr-FR" sz="2400" dirty="0"/>
            </a:br>
            <a:r>
              <a:rPr lang="fr-FR" sz="2400" dirty="0"/>
              <a:t>de taux</a:t>
            </a:r>
            <a:endParaRPr sz="2000" dirty="0"/>
          </a:p>
          <a:p>
            <a:pPr marL="685800" lvl="1" indent="-228600" algn="l" rtl="0">
              <a:lnSpc>
                <a:spcPct val="100000"/>
              </a:lnSpc>
              <a:spcBef>
                <a:spcPts val="1000"/>
              </a:spcBef>
              <a:spcAft>
                <a:spcPts val="0"/>
              </a:spcAft>
              <a:buSzPts val="2800"/>
              <a:buChar char="▪"/>
            </a:pPr>
            <a:r>
              <a:rPr lang="fr-FR" sz="2000" dirty="0"/>
              <a:t>Commence à 0, se termine par le nombre rond suivant plus grand que la plus   grande valeur</a:t>
            </a:r>
            <a:endParaRPr dirty="0"/>
          </a:p>
          <a:p>
            <a:pPr marL="228600" lvl="0" indent="-228600" algn="l" rtl="0">
              <a:lnSpc>
                <a:spcPct val="100000"/>
              </a:lnSpc>
              <a:spcBef>
                <a:spcPts val="1000"/>
              </a:spcBef>
              <a:spcAft>
                <a:spcPts val="0"/>
              </a:spcAft>
              <a:buClr>
                <a:schemeClr val="dk1"/>
              </a:buClr>
              <a:buSzPts val="2800"/>
              <a:buChar char="•"/>
            </a:pPr>
            <a:r>
              <a:rPr lang="fr-FR" sz="2400" dirty="0"/>
              <a:t>Les intervalles le long de l'axe des x doivent être égaux</a:t>
            </a:r>
            <a:endParaRPr dirty="0"/>
          </a:p>
          <a:p>
            <a:pPr marL="228600" lvl="0" indent="-228600" algn="l" rtl="0">
              <a:lnSpc>
                <a:spcPct val="100000"/>
              </a:lnSpc>
              <a:spcBef>
                <a:spcPts val="1000"/>
              </a:spcBef>
              <a:spcAft>
                <a:spcPts val="0"/>
              </a:spcAft>
              <a:buClr>
                <a:schemeClr val="dk1"/>
              </a:buClr>
              <a:buSzPts val="2800"/>
              <a:buChar char="•"/>
            </a:pPr>
            <a:r>
              <a:rPr lang="fr-FR" sz="2400" dirty="0"/>
              <a:t>Les intervalles le long de l'axe des ordonnées doivent être égaux</a:t>
            </a:r>
            <a:endParaRPr dirty="0"/>
          </a:p>
          <a:p>
            <a:pPr marL="228600" lvl="0" indent="-228600" algn="l" rtl="0">
              <a:lnSpc>
                <a:spcPct val="100000"/>
              </a:lnSpc>
              <a:spcBef>
                <a:spcPts val="1000"/>
              </a:spcBef>
              <a:spcAft>
                <a:spcPts val="0"/>
              </a:spcAft>
              <a:buClr>
                <a:schemeClr val="dk1"/>
              </a:buClr>
              <a:buSzPts val="2800"/>
              <a:buChar char="•"/>
            </a:pPr>
            <a:r>
              <a:rPr lang="fr-FR" sz="2400" dirty="0"/>
              <a:t>Ne pas oublier d'inclure les étiquettes des axes, la légende et le titre</a:t>
            </a:r>
            <a:endParaRPr dirty="0"/>
          </a:p>
          <a:p>
            <a:pPr marL="228600" lvl="0" indent="-228600" algn="l" rtl="0">
              <a:lnSpc>
                <a:spcPct val="100000"/>
              </a:lnSpc>
              <a:spcBef>
                <a:spcPts val="1000"/>
              </a:spcBef>
              <a:spcAft>
                <a:spcPts val="0"/>
              </a:spcAft>
              <a:buClr>
                <a:schemeClr val="dk1"/>
              </a:buClr>
              <a:buSzPts val="2800"/>
              <a:buChar char="•"/>
            </a:pPr>
            <a:r>
              <a:rPr lang="fr-FR" sz="2400" dirty="0"/>
              <a:t>Bon pour comparer deux ou plusieurs ensembles de données </a:t>
            </a:r>
            <a:endParaRPr dirty="0"/>
          </a:p>
          <a:p>
            <a:pPr marL="287020" lvl="0" indent="-109220" algn="l" rtl="0">
              <a:lnSpc>
                <a:spcPct val="100000"/>
              </a:lnSpc>
              <a:spcBef>
                <a:spcPts val="1600"/>
              </a:spcBef>
              <a:spcAft>
                <a:spcPts val="0"/>
              </a:spcAft>
              <a:buClr>
                <a:schemeClr val="dk1"/>
              </a:buClr>
              <a:buSzPts val="2800"/>
              <a:buNone/>
            </a:pPr>
            <a:endParaRPr sz="2400" dirty="0"/>
          </a:p>
          <a:p>
            <a:pPr marL="287020" lvl="0" indent="-109220" algn="l" rtl="0">
              <a:lnSpc>
                <a:spcPct val="100000"/>
              </a:lnSpc>
              <a:spcBef>
                <a:spcPts val="1000"/>
              </a:spcBef>
              <a:spcAft>
                <a:spcPts val="0"/>
              </a:spcAft>
              <a:buClr>
                <a:schemeClr val="dk1"/>
              </a:buClr>
              <a:buSzPts val="2800"/>
              <a:buNone/>
            </a:pPr>
            <a:endParaRPr sz="2400" dirty="0"/>
          </a:p>
          <a:p>
            <a:pPr marL="0" lvl="0" indent="0" algn="l" rtl="0">
              <a:lnSpc>
                <a:spcPct val="100000"/>
              </a:lnSpc>
              <a:spcBef>
                <a:spcPts val="1000"/>
              </a:spcBef>
              <a:spcAft>
                <a:spcPts val="0"/>
              </a:spcAft>
              <a:buClr>
                <a:schemeClr val="dk1"/>
              </a:buClr>
              <a:buSzPts val="2800"/>
              <a:buNone/>
            </a:pPr>
            <a:endParaRPr dirty="0"/>
          </a:p>
        </p:txBody>
      </p:sp>
      <p:sp>
        <p:nvSpPr>
          <p:cNvPr id="761" name="Google Shape;761;p4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linéaire : Résumé</a:t>
            </a:r>
            <a:endParaRPr dirty="0">
              <a:latin typeface="Franklin Gothic Medium" panose="020B06030201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4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Histogramme : Un outil important pour les flambées épidémiques</a:t>
            </a:r>
            <a:endParaRPr dirty="0">
              <a:latin typeface="Franklin Gothic Medium" panose="020B0603020102020204" pitchFamily="34" charset="0"/>
            </a:endParaRPr>
          </a:p>
        </p:txBody>
      </p:sp>
      <p:sp>
        <p:nvSpPr>
          <p:cNvPr id="768" name="Google Shape;768;p4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Distribution de fréquence des données quantitatives</a:t>
            </a:r>
            <a:endParaRPr dirty="0"/>
          </a:p>
          <a:p>
            <a:pPr marL="228600" lvl="0" indent="-228600" algn="l" rtl="0">
              <a:lnSpc>
                <a:spcPct val="100000"/>
              </a:lnSpc>
              <a:spcBef>
                <a:spcPts val="1000"/>
              </a:spcBef>
              <a:spcAft>
                <a:spcPts val="0"/>
              </a:spcAft>
              <a:buClr>
                <a:schemeClr val="dk1"/>
              </a:buClr>
              <a:buSzPts val="2800"/>
              <a:buChar char="•"/>
            </a:pPr>
            <a:r>
              <a:rPr lang="fr-FR" dirty="0"/>
              <a:t>Souvent utilisé pour les flambées épidémiques </a:t>
            </a:r>
            <a:br>
              <a:rPr lang="fr-FR" dirty="0"/>
            </a:br>
            <a:r>
              <a:rPr lang="fr-FR" dirty="0"/>
              <a:t>(« courbe épidémique »)</a:t>
            </a:r>
            <a:endParaRPr dirty="0"/>
          </a:p>
          <a:p>
            <a:pPr marL="228600" lvl="0" indent="-228600" algn="l" rtl="0">
              <a:lnSpc>
                <a:spcPct val="100000"/>
              </a:lnSpc>
              <a:spcBef>
                <a:spcPts val="1000"/>
              </a:spcBef>
              <a:spcAft>
                <a:spcPts val="0"/>
              </a:spcAft>
              <a:buClr>
                <a:schemeClr val="dk1"/>
              </a:buClr>
              <a:buSzPts val="2800"/>
              <a:buChar char="•"/>
            </a:pPr>
            <a:r>
              <a:rPr lang="fr-FR" dirty="0"/>
              <a:t>L'axe des X indique généralement le temps (date d'apparition des symptômes ou date du diagnostic)</a:t>
            </a:r>
            <a:endParaRPr dirty="0"/>
          </a:p>
          <a:p>
            <a:pPr marL="685800" lvl="1" indent="-228600" algn="l" rtl="0">
              <a:lnSpc>
                <a:spcPct val="100000"/>
              </a:lnSpc>
              <a:spcBef>
                <a:spcPts val="1000"/>
              </a:spcBef>
              <a:spcAft>
                <a:spcPts val="0"/>
              </a:spcAft>
              <a:buSzPts val="2400"/>
              <a:buChar char="▪"/>
            </a:pPr>
            <a:r>
              <a:rPr lang="fr-FR" dirty="0"/>
              <a:t>Pas d'espace entre les colonnes adjacentes</a:t>
            </a:r>
            <a:endParaRPr dirty="0"/>
          </a:p>
          <a:p>
            <a:pPr marL="685800" lvl="1" indent="-228600" algn="l" rtl="0">
              <a:lnSpc>
                <a:spcPct val="100000"/>
              </a:lnSpc>
              <a:spcBef>
                <a:spcPts val="1000"/>
              </a:spcBef>
              <a:spcAft>
                <a:spcPts val="0"/>
              </a:spcAft>
              <a:buSzPts val="2400"/>
              <a:buChar char="▪"/>
            </a:pPr>
            <a:r>
              <a:rPr lang="fr-FR" dirty="0"/>
              <a:t>Utiliser des intervalles égaux le long de l'axe des x</a:t>
            </a:r>
            <a:endParaRPr dirty="0"/>
          </a:p>
          <a:p>
            <a:pPr marL="228600" lvl="0" indent="-228600" algn="l" rtl="0">
              <a:lnSpc>
                <a:spcPct val="100000"/>
              </a:lnSpc>
              <a:spcBef>
                <a:spcPts val="1000"/>
              </a:spcBef>
              <a:spcAft>
                <a:spcPts val="0"/>
              </a:spcAft>
              <a:buClr>
                <a:schemeClr val="dk1"/>
              </a:buClr>
              <a:buSzPts val="2800"/>
              <a:buChar char="•"/>
            </a:pPr>
            <a:r>
              <a:rPr lang="fr-FR" dirty="0"/>
              <a:t>L'axe des ordonnées représente la fréquence (nombre de cas)</a:t>
            </a:r>
            <a:endParaRPr dirty="0"/>
          </a:p>
          <a:p>
            <a:pPr marL="685800" lvl="1" indent="-228600" algn="l" rtl="0">
              <a:lnSpc>
                <a:spcPct val="100000"/>
              </a:lnSpc>
              <a:spcBef>
                <a:spcPts val="1000"/>
              </a:spcBef>
              <a:spcAft>
                <a:spcPts val="0"/>
              </a:spcAft>
              <a:buSzPts val="2400"/>
              <a:buChar char="▪"/>
            </a:pPr>
            <a:r>
              <a:rPr lang="fr-FR" dirty="0"/>
              <a:t>Hauteur de la colonne proportionnelle au nombre d'observations dans cet intervalle</a:t>
            </a:r>
            <a:endParaRPr dirty="0"/>
          </a:p>
          <a:p>
            <a:pPr marL="228600" lvl="0" indent="-50800" algn="l" rtl="0">
              <a:lnSpc>
                <a:spcPct val="100000"/>
              </a:lnSpc>
              <a:spcBef>
                <a:spcPts val="15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
          <p:cNvSpPr txBox="1">
            <a:spLocks noGrp="1"/>
          </p:cNvSpPr>
          <p:nvPr>
            <p:ph type="title"/>
          </p:nvPr>
        </p:nvSpPr>
        <p:spPr>
          <a:xfrm>
            <a:off x="838200" y="36195"/>
            <a:ext cx="9752215" cy="1188720"/>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a:rPr>
              <a:t>Organisation et présentation des données Réponse</a:t>
            </a:r>
            <a:endParaRPr dirty="0">
              <a:latin typeface="Franklin Gothic Medium"/>
            </a:endParaRPr>
          </a:p>
        </p:txBody>
      </p:sp>
      <p:sp>
        <p:nvSpPr>
          <p:cNvPr id="316" name="Google Shape;316;p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Comprendre les données avant de les analyser</a:t>
            </a:r>
            <a:endParaRPr dirty="0"/>
          </a:p>
          <a:p>
            <a:pPr marL="228600" lvl="0" indent="-228600" algn="l" rtl="0">
              <a:lnSpc>
                <a:spcPct val="100000"/>
              </a:lnSpc>
              <a:spcBef>
                <a:spcPts val="1000"/>
              </a:spcBef>
              <a:spcAft>
                <a:spcPts val="0"/>
              </a:spcAft>
              <a:buClr>
                <a:schemeClr val="dk1"/>
              </a:buClr>
              <a:buSzPts val="2800"/>
              <a:buChar char="•"/>
            </a:pPr>
            <a:r>
              <a:rPr lang="fr-FR" dirty="0"/>
              <a:t>Identifier les erreurs</a:t>
            </a:r>
            <a:endParaRPr dirty="0"/>
          </a:p>
          <a:p>
            <a:pPr marL="228600" lvl="0" indent="-228600" algn="l" rtl="0">
              <a:lnSpc>
                <a:spcPct val="100000"/>
              </a:lnSpc>
              <a:spcBef>
                <a:spcPts val="1000"/>
              </a:spcBef>
              <a:spcAft>
                <a:spcPts val="0"/>
              </a:spcAft>
              <a:buClr>
                <a:schemeClr val="dk1"/>
              </a:buClr>
              <a:buSzPts val="2800"/>
              <a:buChar char="•"/>
            </a:pPr>
            <a:r>
              <a:rPr lang="fr-FR" dirty="0"/>
              <a:t>Identifier et afficher :</a:t>
            </a:r>
            <a:endParaRPr dirty="0"/>
          </a:p>
          <a:p>
            <a:pPr marL="685800" lvl="1" indent="-228600" algn="l" rtl="0">
              <a:lnSpc>
                <a:spcPct val="100000"/>
              </a:lnSpc>
              <a:spcBef>
                <a:spcPts val="500"/>
              </a:spcBef>
              <a:spcAft>
                <a:spcPts val="0"/>
              </a:spcAft>
              <a:buSzPts val="2400"/>
              <a:buFont typeface="Noto Sans Symbols"/>
              <a:buChar char="▪"/>
            </a:pPr>
            <a:r>
              <a:rPr lang="fr-FR" dirty="0"/>
              <a:t>Modèles</a:t>
            </a:r>
            <a:endParaRPr dirty="0"/>
          </a:p>
          <a:p>
            <a:pPr marL="685800" lvl="1" indent="-228600" algn="l" rtl="0">
              <a:lnSpc>
                <a:spcPct val="100000"/>
              </a:lnSpc>
              <a:spcBef>
                <a:spcPts val="500"/>
              </a:spcBef>
              <a:spcAft>
                <a:spcPts val="0"/>
              </a:spcAft>
              <a:buSzPts val="2400"/>
              <a:buFont typeface="Noto Sans Symbols"/>
              <a:buChar char="▪"/>
            </a:pPr>
            <a:r>
              <a:rPr lang="fr-FR" dirty="0"/>
              <a:t>Tendances</a:t>
            </a:r>
            <a:endParaRPr dirty="0"/>
          </a:p>
          <a:p>
            <a:pPr marL="685800" lvl="1" indent="-228600" algn="l" rtl="0">
              <a:lnSpc>
                <a:spcPct val="100000"/>
              </a:lnSpc>
              <a:spcBef>
                <a:spcPts val="500"/>
              </a:spcBef>
              <a:spcAft>
                <a:spcPts val="0"/>
              </a:spcAft>
              <a:buSzPts val="2400"/>
              <a:buFont typeface="Noto Sans Symbols"/>
              <a:buChar char="▪"/>
            </a:pPr>
            <a:r>
              <a:rPr lang="fr-FR" dirty="0"/>
              <a:t>Relations</a:t>
            </a:r>
            <a:endParaRPr dirty="0"/>
          </a:p>
          <a:p>
            <a:pPr marL="685800" lvl="1" indent="-228600" algn="l" rtl="0">
              <a:lnSpc>
                <a:spcPct val="100000"/>
              </a:lnSpc>
              <a:spcBef>
                <a:spcPts val="500"/>
              </a:spcBef>
              <a:spcAft>
                <a:spcPts val="0"/>
              </a:spcAft>
              <a:buSzPts val="2400"/>
              <a:buFont typeface="Noto Sans Symbols"/>
              <a:buChar char="▪"/>
            </a:pPr>
            <a:r>
              <a:rPr lang="fr-FR" dirty="0"/>
              <a:t>Exceptions et valeurs aberrantes</a:t>
            </a:r>
            <a:endParaRPr dirty="0"/>
          </a:p>
          <a:p>
            <a:pPr marL="228600" lvl="0" indent="-228600" algn="l" rtl="0">
              <a:lnSpc>
                <a:spcPct val="100000"/>
              </a:lnSpc>
              <a:spcBef>
                <a:spcPts val="1000"/>
              </a:spcBef>
              <a:spcAft>
                <a:spcPts val="0"/>
              </a:spcAft>
              <a:buClr>
                <a:schemeClr val="dk1"/>
              </a:buClr>
              <a:buSzPts val="2800"/>
              <a:buChar char="•"/>
            </a:pPr>
            <a:r>
              <a:rPr lang="fr-FR" dirty="0"/>
              <a:t>Faciliter l'analyse</a:t>
            </a:r>
            <a:endParaRPr dirty="0"/>
          </a:p>
          <a:p>
            <a:pPr marL="228600" lvl="0" indent="-228600" algn="l" rtl="0">
              <a:lnSpc>
                <a:spcPct val="100000"/>
              </a:lnSpc>
              <a:spcBef>
                <a:spcPts val="1000"/>
              </a:spcBef>
              <a:spcAft>
                <a:spcPts val="0"/>
              </a:spcAft>
              <a:buClr>
                <a:schemeClr val="dk1"/>
              </a:buClr>
              <a:buSzPts val="2800"/>
              <a:buChar char="•"/>
            </a:pPr>
            <a:r>
              <a:rPr lang="fr-FR" dirty="0"/>
              <a:t>Communiquer des informations à d'autres personnes</a:t>
            </a:r>
            <a:endParaRPr dirty="0"/>
          </a:p>
          <a:p>
            <a:pPr marL="228600" lvl="0" indent="-5080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5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000"/>
              <a:buNone/>
            </a:pPr>
            <a:r>
              <a:rPr lang="fr-FR" sz="2000" b="1"/>
              <a:t>Nombre de cas de diphtérie parmi les réfugiés rohingyas par date d'apparition, </a:t>
            </a:r>
            <a:br>
              <a:rPr lang="fr-FR" sz="2000" b="1"/>
            </a:br>
            <a:r>
              <a:rPr lang="fr-FR" sz="2000" b="1"/>
              <a:t>Cox's Bazar, Bangladesh, du 3 novembre au 12 décembre 2017</a:t>
            </a:r>
            <a:endParaRPr b="1"/>
          </a:p>
          <a:p>
            <a:pPr marL="0" lvl="0" indent="0" algn="l" rtl="0">
              <a:lnSpc>
                <a:spcPct val="100000"/>
              </a:lnSpc>
              <a:spcBef>
                <a:spcPts val="1000"/>
              </a:spcBef>
              <a:spcAft>
                <a:spcPts val="0"/>
              </a:spcAft>
              <a:buClr>
                <a:schemeClr val="dk1"/>
              </a:buClr>
              <a:buSzPts val="2800"/>
              <a:buNone/>
            </a:pPr>
            <a:endParaRPr/>
          </a:p>
        </p:txBody>
      </p:sp>
      <p:sp>
        <p:nvSpPr>
          <p:cNvPr id="775" name="Google Shape;775;p5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a:latin typeface="Franklin Gothic Medium" panose="020B0603020102020204" pitchFamily="34" charset="0"/>
              </a:rPr>
              <a:t>Histogramme : Exemple</a:t>
            </a:r>
            <a:endParaRPr>
              <a:latin typeface="Franklin Gothic Medium" panose="020B0603020102020204" pitchFamily="34" charset="0"/>
            </a:endParaRPr>
          </a:p>
        </p:txBody>
      </p:sp>
      <p:graphicFrame>
        <p:nvGraphicFramePr>
          <p:cNvPr id="776" name="Google Shape;776;p50"/>
          <p:cNvGraphicFramePr/>
          <p:nvPr>
            <p:extLst>
              <p:ext uri="{D42A27DB-BD31-4B8C-83A1-F6EECF244321}">
                <p14:modId xmlns:p14="http://schemas.microsoft.com/office/powerpoint/2010/main" val="788565477"/>
              </p:ext>
            </p:extLst>
          </p:nvPr>
        </p:nvGraphicFramePr>
        <p:xfrm>
          <a:off x="838200" y="2219735"/>
          <a:ext cx="105156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777" name="Google Shape;777;p50"/>
          <p:cNvSpPr txBox="1"/>
          <p:nvPr/>
        </p:nvSpPr>
        <p:spPr>
          <a:xfrm>
            <a:off x="2144903" y="6312305"/>
            <a:ext cx="6801873" cy="4218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C00000"/>
              </a:buClr>
              <a:buSzPts val="1400"/>
              <a:buFont typeface="Noto Sans Symbols"/>
              <a:buNone/>
            </a:pPr>
            <a:r>
              <a:rPr lang="fr-FR" sz="1400" b="0" i="0" u="none" strike="noStrike" cap="none">
                <a:solidFill>
                  <a:srgbClr val="000000"/>
                </a:solidFill>
                <a:latin typeface="Arial"/>
                <a:ea typeface="Arial"/>
                <a:cs typeface="Arial"/>
                <a:sym typeface="Arial"/>
              </a:rPr>
              <a:t>Source : Nouvelles de l'OMS sur les flambées épidémiques. 13 décembre 2017</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5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a:t>
            </a:r>
            <a:endParaRPr dirty="0">
              <a:latin typeface="Franklin Gothic Medium" panose="020B0603020102020204" pitchFamily="34" charset="0"/>
            </a:endParaRPr>
          </a:p>
        </p:txBody>
      </p:sp>
      <p:sp>
        <p:nvSpPr>
          <p:cNvPr id="784" name="Google Shape;784;p51"/>
          <p:cNvSpPr/>
          <p:nvPr/>
        </p:nvSpPr>
        <p:spPr>
          <a:xfrm>
            <a:off x="2209800" y="2458245"/>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Attribuer une colonne à chaque intervalle</a:t>
            </a:r>
            <a:endParaRPr sz="1600" b="0" i="0" u="none" strike="noStrike" cap="none" dirty="0">
              <a:solidFill>
                <a:srgbClr val="000000"/>
              </a:solidFill>
              <a:latin typeface="Arial"/>
              <a:ea typeface="Arial"/>
              <a:cs typeface="Arial"/>
              <a:sym typeface="Arial"/>
            </a:endParaRPr>
          </a:p>
        </p:txBody>
      </p:sp>
      <p:sp>
        <p:nvSpPr>
          <p:cNvPr id="785" name="Google Shape;785;p51"/>
          <p:cNvSpPr/>
          <p:nvPr/>
        </p:nvSpPr>
        <p:spPr>
          <a:xfrm>
            <a:off x="2209800" y="1474402"/>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Diviser l'étendue des données quantitatives en intervalles de largeur égale qui ne se chevauchant pas</a:t>
            </a:r>
            <a:endParaRPr sz="1600" b="0" i="0" u="none" strike="noStrike" cap="none" dirty="0">
              <a:solidFill>
                <a:srgbClr val="000000"/>
              </a:solidFill>
              <a:latin typeface="Arial"/>
              <a:ea typeface="Arial"/>
              <a:cs typeface="Arial"/>
              <a:sym typeface="Arial"/>
            </a:endParaRPr>
          </a:p>
        </p:txBody>
      </p:sp>
      <p:sp>
        <p:nvSpPr>
          <p:cNvPr id="786" name="Google Shape;786;p51"/>
          <p:cNvSpPr/>
          <p:nvPr/>
        </p:nvSpPr>
        <p:spPr>
          <a:xfrm>
            <a:off x="2209800" y="3442088"/>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Compter le nombre de fois où chaque intervalle apparaît ; complétez l'axe des ordonnées</a:t>
            </a:r>
            <a:endParaRPr sz="1400" b="0" i="0" u="none" strike="noStrike" cap="none" dirty="0">
              <a:solidFill>
                <a:srgbClr val="000000"/>
              </a:solidFill>
              <a:latin typeface="Arial"/>
              <a:ea typeface="Arial"/>
              <a:cs typeface="Arial"/>
              <a:sym typeface="Arial"/>
            </a:endParaRPr>
          </a:p>
        </p:txBody>
      </p:sp>
      <p:sp>
        <p:nvSpPr>
          <p:cNvPr id="787" name="Google Shape;787;p51"/>
          <p:cNvSpPr/>
          <p:nvPr/>
        </p:nvSpPr>
        <p:spPr>
          <a:xfrm>
            <a:off x="2209800" y="4425039"/>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682625"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Assurer que la hauteur de la colonne est égale à la fréquence de chaque intervalle</a:t>
            </a:r>
            <a:endParaRPr sz="1400" b="0" i="0" u="none" strike="noStrike" cap="none" dirty="0">
              <a:solidFill>
                <a:srgbClr val="000000"/>
              </a:solidFill>
              <a:latin typeface="Arial"/>
              <a:ea typeface="Arial"/>
              <a:cs typeface="Arial"/>
              <a:sym typeface="Arial"/>
            </a:endParaRPr>
          </a:p>
        </p:txBody>
      </p:sp>
      <p:sp>
        <p:nvSpPr>
          <p:cNvPr id="788" name="Google Shape;788;p51"/>
          <p:cNvSpPr/>
          <p:nvPr/>
        </p:nvSpPr>
        <p:spPr>
          <a:xfrm>
            <a:off x="2209800" y="5412296"/>
            <a:ext cx="7772400" cy="822960"/>
          </a:xfrm>
          <a:prstGeom prst="roundRect">
            <a:avLst>
              <a:gd name="adj" fmla="val 16667"/>
            </a:avLst>
          </a:prstGeom>
          <a:noFill/>
          <a:ln w="28575"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685800" marR="0" lvl="1" indent="-635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Inclure des étiquettes d'axe avec des unités et un </a:t>
            </a:r>
            <a:br>
              <a:rPr lang="fr-FR" sz="2000" b="1" i="0" u="none" strike="noStrike" cap="none" dirty="0">
                <a:solidFill>
                  <a:srgbClr val="000000"/>
                </a:solidFill>
                <a:latin typeface="Arial"/>
                <a:ea typeface="Arial"/>
                <a:cs typeface="Arial"/>
                <a:sym typeface="Arial"/>
              </a:rPr>
            </a:br>
            <a:r>
              <a:rPr lang="fr-FR" sz="2000" b="1" i="0" u="none" strike="noStrike" cap="none" dirty="0">
                <a:solidFill>
                  <a:srgbClr val="000000"/>
                </a:solidFill>
                <a:latin typeface="Arial"/>
                <a:ea typeface="Arial"/>
                <a:cs typeface="Arial"/>
                <a:sym typeface="Arial"/>
              </a:rPr>
              <a:t>titre descriptif</a:t>
            </a:r>
            <a:endParaRPr sz="1400" b="0" i="0" u="none" strike="noStrike" cap="none" dirty="0">
              <a:solidFill>
                <a:srgbClr val="000000"/>
              </a:solidFill>
              <a:latin typeface="Arial"/>
              <a:ea typeface="Arial"/>
              <a:cs typeface="Arial"/>
              <a:sym typeface="Arial"/>
            </a:endParaRPr>
          </a:p>
        </p:txBody>
      </p:sp>
      <p:sp>
        <p:nvSpPr>
          <p:cNvPr id="789" name="Google Shape;789;p51"/>
          <p:cNvSpPr txBox="1"/>
          <p:nvPr/>
        </p:nvSpPr>
        <p:spPr>
          <a:xfrm>
            <a:off x="2317744" y="5458016"/>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5</a:t>
            </a:r>
            <a:endParaRPr sz="1800" b="0" i="0" u="none" strike="noStrike" cap="none">
              <a:solidFill>
                <a:srgbClr val="000000"/>
              </a:solidFill>
              <a:latin typeface="Arial"/>
              <a:ea typeface="Arial"/>
              <a:cs typeface="Arial"/>
              <a:sym typeface="Arial"/>
            </a:endParaRPr>
          </a:p>
        </p:txBody>
      </p:sp>
      <p:sp>
        <p:nvSpPr>
          <p:cNvPr id="790" name="Google Shape;790;p51"/>
          <p:cNvSpPr txBox="1"/>
          <p:nvPr/>
        </p:nvSpPr>
        <p:spPr>
          <a:xfrm>
            <a:off x="2317744" y="3487808"/>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3</a:t>
            </a:r>
            <a:endParaRPr sz="1800" b="0" i="0" u="none" strike="noStrike" cap="none">
              <a:solidFill>
                <a:srgbClr val="000000"/>
              </a:solidFill>
              <a:latin typeface="Arial"/>
              <a:ea typeface="Arial"/>
              <a:cs typeface="Arial"/>
              <a:sym typeface="Arial"/>
            </a:endParaRPr>
          </a:p>
        </p:txBody>
      </p:sp>
      <p:sp>
        <p:nvSpPr>
          <p:cNvPr id="791" name="Google Shape;791;p51"/>
          <p:cNvSpPr txBox="1"/>
          <p:nvPr/>
        </p:nvSpPr>
        <p:spPr>
          <a:xfrm>
            <a:off x="2288444" y="4470340"/>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4</a:t>
            </a:r>
            <a:endParaRPr sz="1800" b="0" i="0" u="none" strike="noStrike" cap="none">
              <a:solidFill>
                <a:srgbClr val="000000"/>
              </a:solidFill>
              <a:latin typeface="Arial"/>
              <a:ea typeface="Arial"/>
              <a:cs typeface="Arial"/>
              <a:sym typeface="Arial"/>
            </a:endParaRPr>
          </a:p>
        </p:txBody>
      </p:sp>
      <p:sp>
        <p:nvSpPr>
          <p:cNvPr id="792" name="Google Shape;792;p51"/>
          <p:cNvSpPr txBox="1"/>
          <p:nvPr/>
        </p:nvSpPr>
        <p:spPr>
          <a:xfrm>
            <a:off x="2317744" y="2503965"/>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2</a:t>
            </a:r>
            <a:endParaRPr sz="1800" b="0" i="0" u="none" strike="noStrike" cap="none">
              <a:solidFill>
                <a:srgbClr val="000000"/>
              </a:solidFill>
              <a:latin typeface="Arial"/>
              <a:ea typeface="Arial"/>
              <a:cs typeface="Arial"/>
              <a:sym typeface="Arial"/>
            </a:endParaRPr>
          </a:p>
        </p:txBody>
      </p:sp>
      <p:sp>
        <p:nvSpPr>
          <p:cNvPr id="793" name="Google Shape;793;p51"/>
          <p:cNvSpPr txBox="1"/>
          <p:nvPr/>
        </p:nvSpPr>
        <p:spPr>
          <a:xfrm>
            <a:off x="2288444" y="1445748"/>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1</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9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9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8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graphicFrame>
        <p:nvGraphicFramePr>
          <p:cNvPr id="799" name="Google Shape;799;p52"/>
          <p:cNvGraphicFramePr/>
          <p:nvPr>
            <p:extLst>
              <p:ext uri="{D42A27DB-BD31-4B8C-83A1-F6EECF244321}">
                <p14:modId xmlns:p14="http://schemas.microsoft.com/office/powerpoint/2010/main" val="2334940705"/>
              </p:ext>
            </p:extLst>
          </p:nvPr>
        </p:nvGraphicFramePr>
        <p:xfrm>
          <a:off x="839807" y="1932132"/>
          <a:ext cx="2758775" cy="4191000"/>
        </p:xfrm>
        <a:graphic>
          <a:graphicData uri="http://schemas.openxmlformats.org/drawingml/2006/table">
            <a:tbl>
              <a:tblPr>
                <a:noFill/>
                <a:tableStyleId>{03440802-5A11-45D5-9182-550AEF46CEDC}</a:tableStyleId>
              </a:tblPr>
              <a:tblGrid>
                <a:gridCol w="1245350">
                  <a:extLst>
                    <a:ext uri="{9D8B030D-6E8A-4147-A177-3AD203B41FA5}">
                      <a16:colId xmlns:a16="http://schemas.microsoft.com/office/drawing/2014/main" val="20000"/>
                    </a:ext>
                  </a:extLst>
                </a:gridCol>
                <a:gridCol w="1513425">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Âge </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(années</a:t>
                      </a:r>
                      <a:r>
                        <a:rPr lang="fr-FR" sz="1800" b="1" i="0" u="sng" strike="noStrike" cap="none" dirty="0">
                          <a:solidFill>
                            <a:srgbClr val="000000"/>
                          </a:solidFill>
                          <a:latin typeface="Arial"/>
                          <a:ea typeface="Arial"/>
                          <a:cs typeface="Arial"/>
                          <a:sym typeface="Arial"/>
                        </a:rPr>
                        <a:t>)</a:t>
                      </a:r>
                      <a:endParaRPr sz="18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a:solidFill>
                            <a:srgbClr val="000000"/>
                          </a:solidFill>
                          <a:latin typeface="Arial"/>
                          <a:ea typeface="Arial"/>
                          <a:cs typeface="Arial"/>
                          <a:sym typeface="Arial"/>
                        </a:rPr>
                        <a:t>Fréquence</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00" name="Google Shape;800;p52"/>
          <p:cNvSpPr txBox="1">
            <a:spLocks noGrp="1"/>
          </p:cNvSpPr>
          <p:nvPr>
            <p:ph type="title"/>
          </p:nvPr>
        </p:nvSpPr>
        <p:spPr>
          <a:xfrm>
            <a:off x="838200" y="457200"/>
            <a:ext cx="1080244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 : Exemple (1/5)</a:t>
            </a:r>
            <a:endParaRPr dirty="0">
              <a:latin typeface="Franklin Gothic Medium" panose="020B0603020102020204" pitchFamily="34" charset="0"/>
            </a:endParaRPr>
          </a:p>
        </p:txBody>
      </p:sp>
      <p:sp>
        <p:nvSpPr>
          <p:cNvPr id="801" name="Google Shape;801;p52"/>
          <p:cNvSpPr/>
          <p:nvPr/>
        </p:nvSpPr>
        <p:spPr>
          <a:xfrm>
            <a:off x="890430" y="6123139"/>
            <a:ext cx="1153523" cy="408578"/>
          </a:xfrm>
          <a:prstGeom prst="roundRect">
            <a:avLst>
              <a:gd name="adj" fmla="val 16667"/>
            </a:avLst>
          </a:prstGeom>
          <a:noFill/>
          <a:ln w="19050" cap="flat" cmpd="sng">
            <a:solidFill>
              <a:srgbClr val="10964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Terminé</a:t>
            </a:r>
            <a:endParaRPr sz="1800" b="0" i="0" u="none" strike="noStrike" cap="none">
              <a:solidFill>
                <a:srgbClr val="000000"/>
              </a:solidFill>
              <a:latin typeface="Arial"/>
              <a:ea typeface="Arial"/>
              <a:cs typeface="Arial"/>
              <a:sym typeface="Arial"/>
            </a:endParaRPr>
          </a:p>
        </p:txBody>
      </p:sp>
      <p:sp>
        <p:nvSpPr>
          <p:cNvPr id="802" name="Google Shape;802;p52"/>
          <p:cNvSpPr/>
          <p:nvPr/>
        </p:nvSpPr>
        <p:spPr>
          <a:xfrm>
            <a:off x="435864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3" name="Google Shape;803;p52"/>
          <p:cNvSpPr/>
          <p:nvPr/>
        </p:nvSpPr>
        <p:spPr>
          <a:xfrm>
            <a:off x="480060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pSp>
        <p:nvGrpSpPr>
          <p:cNvPr id="804" name="Google Shape;804;p52"/>
          <p:cNvGrpSpPr/>
          <p:nvPr/>
        </p:nvGrpSpPr>
        <p:grpSpPr>
          <a:xfrm>
            <a:off x="836592" y="1284984"/>
            <a:ext cx="10515600" cy="769401"/>
            <a:chOff x="9743423" y="-18870"/>
            <a:chExt cx="4072699" cy="910817"/>
          </a:xfrm>
        </p:grpSpPr>
        <p:sp>
          <p:nvSpPr>
            <p:cNvPr id="805" name="Google Shape;805;p52"/>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Diviser l’étendue des données quantitatives en intervalles séquentiels d'égale largeur</a:t>
              </a:r>
              <a:endParaRPr sz="1600" b="0" i="0" u="none" strike="noStrike" cap="none" dirty="0">
                <a:solidFill>
                  <a:srgbClr val="000000"/>
                </a:solidFill>
                <a:latin typeface="Arial"/>
                <a:ea typeface="Arial"/>
                <a:cs typeface="Arial"/>
                <a:sym typeface="Arial"/>
              </a:endParaRPr>
            </a:p>
          </p:txBody>
        </p:sp>
        <p:sp>
          <p:nvSpPr>
            <p:cNvPr id="806" name="Google Shape;806;p52"/>
            <p:cNvSpPr txBox="1"/>
            <p:nvPr/>
          </p:nvSpPr>
          <p:spPr>
            <a:xfrm>
              <a:off x="9743423" y="-18870"/>
              <a:ext cx="354148" cy="91081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400"/>
                <a:buFont typeface="Libre Franklin Medium"/>
                <a:buNone/>
              </a:pPr>
              <a:r>
                <a:rPr lang="fr-FR" sz="4400" b="0" i="0" u="none" strike="noStrike" cap="none">
                  <a:solidFill>
                    <a:srgbClr val="000000"/>
                  </a:solidFill>
                  <a:latin typeface="Libre Franklin Medium"/>
                  <a:ea typeface="Libre Franklin Medium"/>
                  <a:cs typeface="Libre Franklin Medium"/>
                  <a:sym typeface="Libre Franklin Medium"/>
                </a:rPr>
                <a:t>1</a:t>
              </a:r>
              <a:endParaRPr sz="1800" b="0" i="0" u="none" strike="noStrike" cap="none">
                <a:solidFill>
                  <a:srgbClr val="000000"/>
                </a:solidFill>
                <a:latin typeface="Arial"/>
                <a:ea typeface="Arial"/>
                <a:cs typeface="Arial"/>
                <a:sym typeface="Arial"/>
              </a:endParaRPr>
            </a:p>
          </p:txBody>
        </p:sp>
      </p:grpSp>
      <p:sp>
        <p:nvSpPr>
          <p:cNvPr id="807" name="Google Shape;807;p52"/>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08" name="Google Shape;808;p52"/>
          <p:cNvSpPr/>
          <p:nvPr/>
        </p:nvSpPr>
        <p:spPr>
          <a:xfrm>
            <a:off x="4386849" y="2406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09" name="Google Shape;809;p52"/>
          <p:cNvSpPr/>
          <p:nvPr/>
        </p:nvSpPr>
        <p:spPr>
          <a:xfrm>
            <a:off x="5913203"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10" name="Google Shape;810;p52"/>
          <p:cNvSpPr/>
          <p:nvPr/>
        </p:nvSpPr>
        <p:spPr>
          <a:xfrm>
            <a:off x="4373045" y="2445734"/>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11" name="Google Shape;811;p52"/>
          <p:cNvSpPr/>
          <p:nvPr/>
        </p:nvSpPr>
        <p:spPr>
          <a:xfrm>
            <a:off x="5293800" y="5657993"/>
            <a:ext cx="6094389" cy="54864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aphicFrame>
        <p:nvGraphicFramePr>
          <p:cNvPr id="812" name="Google Shape;812;p52"/>
          <p:cNvGraphicFramePr/>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813" name="Google Shape;813;p52"/>
          <p:cNvSpPr/>
          <p:nvPr/>
        </p:nvSpPr>
        <p:spPr>
          <a:xfrm>
            <a:off x="5858664"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14" name="Google Shape;814;p52"/>
          <p:cNvSpPr/>
          <p:nvPr/>
        </p:nvSpPr>
        <p:spPr>
          <a:xfrm>
            <a:off x="4169627" y="2377583"/>
            <a:ext cx="1117989" cy="338466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15" name="Google Shape;815;p52"/>
          <p:cNvSpPr/>
          <p:nvPr/>
        </p:nvSpPr>
        <p:spPr>
          <a:xfrm>
            <a:off x="5135460" y="5534714"/>
            <a:ext cx="6693673" cy="588417"/>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graphicFrame>
        <p:nvGraphicFramePr>
          <p:cNvPr id="821" name="Google Shape;821;p53"/>
          <p:cNvGraphicFramePr/>
          <p:nvPr>
            <p:extLst>
              <p:ext uri="{D42A27DB-BD31-4B8C-83A1-F6EECF244321}">
                <p14:modId xmlns:p14="http://schemas.microsoft.com/office/powerpoint/2010/main" val="3811898194"/>
              </p:ext>
            </p:extLst>
          </p:nvPr>
        </p:nvGraphicFramePr>
        <p:xfrm>
          <a:off x="757909" y="2019941"/>
          <a:ext cx="3106050" cy="4191000"/>
        </p:xfrm>
        <a:graphic>
          <a:graphicData uri="http://schemas.openxmlformats.org/drawingml/2006/table">
            <a:tbl>
              <a:tblPr>
                <a:noFill/>
                <a:tableStyleId>{03440802-5A11-45D5-9182-550AEF46CEDC}</a:tableStyleId>
              </a:tblPr>
              <a:tblGrid>
                <a:gridCol w="1672800">
                  <a:extLst>
                    <a:ext uri="{9D8B030D-6E8A-4147-A177-3AD203B41FA5}">
                      <a16:colId xmlns:a16="http://schemas.microsoft.com/office/drawing/2014/main" val="20000"/>
                    </a:ext>
                  </a:extLst>
                </a:gridCol>
                <a:gridCol w="1433250">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Âge </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(années)</a:t>
                      </a:r>
                      <a:endParaRPr sz="20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a:solidFill>
                            <a:srgbClr val="000000"/>
                          </a:solidFill>
                          <a:latin typeface="Arial"/>
                          <a:ea typeface="Arial"/>
                          <a:cs typeface="Arial"/>
                          <a:sym typeface="Arial"/>
                        </a:rPr>
                        <a:t>Fréquence</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22" name="Google Shape;822;p53"/>
          <p:cNvSpPr txBox="1">
            <a:spLocks noGrp="1"/>
          </p:cNvSpPr>
          <p:nvPr>
            <p:ph type="title"/>
          </p:nvPr>
        </p:nvSpPr>
        <p:spPr>
          <a:xfrm>
            <a:off x="838200" y="457200"/>
            <a:ext cx="1080244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 : Exemple (2/5)</a:t>
            </a:r>
            <a:endParaRPr dirty="0">
              <a:latin typeface="Franklin Gothic Medium" panose="020B0603020102020204" pitchFamily="34" charset="0"/>
            </a:endParaRPr>
          </a:p>
        </p:txBody>
      </p:sp>
      <p:sp>
        <p:nvSpPr>
          <p:cNvPr id="823" name="Google Shape;823;p53"/>
          <p:cNvSpPr/>
          <p:nvPr/>
        </p:nvSpPr>
        <p:spPr>
          <a:xfrm>
            <a:off x="5257799" y="5569224"/>
            <a:ext cx="6094389" cy="27432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4" name="Google Shape;824;p53"/>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25" name="Google Shape;825;p53"/>
          <p:cNvSpPr/>
          <p:nvPr/>
        </p:nvSpPr>
        <p:spPr>
          <a:xfrm>
            <a:off x="5858664"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26" name="Google Shape;826;p53"/>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27" name="Google Shape;827;p53"/>
          <p:cNvSpPr/>
          <p:nvPr/>
        </p:nvSpPr>
        <p:spPr>
          <a:xfrm>
            <a:off x="4404870" y="2377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aphicFrame>
        <p:nvGraphicFramePr>
          <p:cNvPr id="828" name="Google Shape;828;p53"/>
          <p:cNvGraphicFramePr/>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829" name="Google Shape;829;p53"/>
          <p:cNvSpPr/>
          <p:nvPr/>
        </p:nvSpPr>
        <p:spPr>
          <a:xfrm>
            <a:off x="6011064" y="2019941"/>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30" name="Google Shape;830;p53"/>
          <p:cNvSpPr/>
          <p:nvPr/>
        </p:nvSpPr>
        <p:spPr>
          <a:xfrm>
            <a:off x="4169627" y="2377583"/>
            <a:ext cx="1117989" cy="338466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31" name="Google Shape;831;p53"/>
          <p:cNvSpPr/>
          <p:nvPr/>
        </p:nvSpPr>
        <p:spPr>
          <a:xfrm>
            <a:off x="5135460" y="5569225"/>
            <a:ext cx="6693673" cy="51028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32" name="Google Shape;832;p53"/>
          <p:cNvSpPr/>
          <p:nvPr/>
        </p:nvSpPr>
        <p:spPr>
          <a:xfrm>
            <a:off x="5135460" y="5534715"/>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33" name="Google Shape;833;p53"/>
          <p:cNvGrpSpPr/>
          <p:nvPr/>
        </p:nvGrpSpPr>
        <p:grpSpPr>
          <a:xfrm>
            <a:off x="836592" y="1284964"/>
            <a:ext cx="10515600" cy="769441"/>
            <a:chOff x="9743423" y="-18894"/>
            <a:chExt cx="4072699" cy="910864"/>
          </a:xfrm>
        </p:grpSpPr>
        <p:sp>
          <p:nvSpPr>
            <p:cNvPr id="834" name="Google Shape;834;p53"/>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Attribuer une colonne à chaque intervalle</a:t>
              </a:r>
              <a:endParaRPr sz="1800" b="0" i="0" u="none" strike="noStrike" cap="none">
                <a:solidFill>
                  <a:srgbClr val="000000"/>
                </a:solidFill>
                <a:latin typeface="Arial"/>
                <a:ea typeface="Arial"/>
                <a:cs typeface="Arial"/>
                <a:sym typeface="Arial"/>
              </a:endParaRPr>
            </a:p>
          </p:txBody>
        </p:sp>
        <p:sp>
          <p:nvSpPr>
            <p:cNvPr id="835" name="Google Shape;835;p53"/>
            <p:cNvSpPr txBox="1"/>
            <p:nvPr/>
          </p:nvSpPr>
          <p:spPr>
            <a:xfrm>
              <a:off x="9743423" y="-18894"/>
              <a:ext cx="354148" cy="91086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400"/>
                <a:buFont typeface="Libre Franklin Medium"/>
                <a:buNone/>
              </a:pPr>
              <a:r>
                <a:rPr lang="fr-FR" sz="4400" b="0" i="0" u="none" strike="noStrike" cap="none">
                  <a:solidFill>
                    <a:srgbClr val="000000"/>
                  </a:solidFill>
                  <a:latin typeface="Libre Franklin Medium"/>
                  <a:ea typeface="Libre Franklin Medium"/>
                  <a:cs typeface="Libre Franklin Medium"/>
                  <a:sym typeface="Libre Franklin Medium"/>
                </a:rPr>
                <a:t>2</a:t>
              </a:r>
              <a:endParaRPr sz="18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8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graphicFrame>
        <p:nvGraphicFramePr>
          <p:cNvPr id="841" name="Google Shape;841;p54"/>
          <p:cNvGraphicFramePr/>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42" name="Google Shape;842;p54"/>
          <p:cNvGraphicFramePr/>
          <p:nvPr>
            <p:extLst>
              <p:ext uri="{D42A27DB-BD31-4B8C-83A1-F6EECF244321}">
                <p14:modId xmlns:p14="http://schemas.microsoft.com/office/powerpoint/2010/main" val="1152919379"/>
              </p:ext>
            </p:extLst>
          </p:nvPr>
        </p:nvGraphicFramePr>
        <p:xfrm>
          <a:off x="816901" y="2123858"/>
          <a:ext cx="3116825" cy="4191000"/>
        </p:xfrm>
        <a:graphic>
          <a:graphicData uri="http://schemas.openxmlformats.org/drawingml/2006/table">
            <a:tbl>
              <a:tblPr>
                <a:noFill/>
                <a:tableStyleId>{03440802-5A11-45D5-9182-550AEF46CEDC}</a:tableStyleId>
              </a:tblPr>
              <a:tblGrid>
                <a:gridCol w="1633325">
                  <a:extLst>
                    <a:ext uri="{9D8B030D-6E8A-4147-A177-3AD203B41FA5}">
                      <a16:colId xmlns:a16="http://schemas.microsoft.com/office/drawing/2014/main" val="20000"/>
                    </a:ext>
                  </a:extLst>
                </a:gridCol>
                <a:gridCol w="1483500">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Âge </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(années)</a:t>
                      </a:r>
                      <a:endParaRPr sz="20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a:solidFill>
                            <a:srgbClr val="000000"/>
                          </a:solidFill>
                          <a:latin typeface="Arial"/>
                          <a:ea typeface="Arial"/>
                          <a:cs typeface="Arial"/>
                          <a:sym typeface="Arial"/>
                        </a:rPr>
                        <a:t>Fréquence</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43" name="Google Shape;843;p54"/>
          <p:cNvSpPr txBox="1">
            <a:spLocks noGrp="1"/>
          </p:cNvSpPr>
          <p:nvPr>
            <p:ph type="title"/>
          </p:nvPr>
        </p:nvSpPr>
        <p:spPr>
          <a:xfrm>
            <a:off x="838200" y="457200"/>
            <a:ext cx="1080244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 : Exemple (3/5)</a:t>
            </a:r>
            <a:endParaRPr dirty="0">
              <a:latin typeface="Franklin Gothic Medium" panose="020B0603020102020204" pitchFamily="34" charset="0"/>
            </a:endParaRPr>
          </a:p>
        </p:txBody>
      </p:sp>
      <p:sp>
        <p:nvSpPr>
          <p:cNvPr id="844" name="Google Shape;844;p54"/>
          <p:cNvSpPr/>
          <p:nvPr/>
        </p:nvSpPr>
        <p:spPr>
          <a:xfrm rot="-5400000">
            <a:off x="1419444" y="4018887"/>
            <a:ext cx="3578087" cy="1185738"/>
          </a:xfrm>
          <a:prstGeom prst="flowChartConnector">
            <a:avLst/>
          </a:prstGeom>
          <a:noFill/>
          <a:ln w="31750" cap="flat" cmpd="sng">
            <a:solidFill>
              <a:srgbClr val="109648"/>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rgbClr val="000000"/>
              </a:solidFill>
              <a:latin typeface="Times New Roman"/>
              <a:ea typeface="Times New Roman"/>
              <a:cs typeface="Times New Roman"/>
              <a:sym typeface="Times New Roman"/>
            </a:endParaRPr>
          </a:p>
        </p:txBody>
      </p:sp>
      <p:sp>
        <p:nvSpPr>
          <p:cNvPr id="845" name="Google Shape;845;p54"/>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46" name="Google Shape;846;p54"/>
          <p:cNvSpPr/>
          <p:nvPr/>
        </p:nvSpPr>
        <p:spPr>
          <a:xfrm>
            <a:off x="5858664"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47" name="Google Shape;847;p54"/>
          <p:cNvSpPr/>
          <p:nvPr/>
        </p:nvSpPr>
        <p:spPr>
          <a:xfrm>
            <a:off x="3987410" y="2397585"/>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48" name="Google Shape;848;p54"/>
          <p:cNvSpPr/>
          <p:nvPr/>
        </p:nvSpPr>
        <p:spPr>
          <a:xfrm>
            <a:off x="4528001" y="2377583"/>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b="0" i="0" u="none" strike="noStrike" cap="none" dirty="0">
              <a:solidFill>
                <a:srgbClr val="FFFFFF"/>
              </a:solidFill>
              <a:latin typeface="Arial"/>
              <a:ea typeface="Arial"/>
              <a:cs typeface="Arial"/>
              <a:sym typeface="Arial"/>
            </a:endParaRPr>
          </a:p>
        </p:txBody>
      </p:sp>
      <p:grpSp>
        <p:nvGrpSpPr>
          <p:cNvPr id="849" name="Google Shape;849;p54"/>
          <p:cNvGrpSpPr/>
          <p:nvPr/>
        </p:nvGrpSpPr>
        <p:grpSpPr>
          <a:xfrm>
            <a:off x="836592" y="1284964"/>
            <a:ext cx="10804049" cy="771419"/>
            <a:chOff x="9743423" y="-18894"/>
            <a:chExt cx="4008364" cy="910864"/>
          </a:xfrm>
        </p:grpSpPr>
        <p:sp>
          <p:nvSpPr>
            <p:cNvPr id="850" name="Google Shape;850;p54"/>
            <p:cNvSpPr/>
            <p:nvPr/>
          </p:nvSpPr>
          <p:spPr>
            <a:xfrm>
              <a:off x="9749455" y="103692"/>
              <a:ext cx="4002332" cy="788278"/>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Compter le nombre de fois où chaque intervalle apparaît, compléter </a:t>
              </a:r>
              <a:br>
                <a:rPr lang="fr-FR" sz="2000" b="0" i="0" u="none" strike="noStrike" cap="none" dirty="0">
                  <a:solidFill>
                    <a:srgbClr val="000000"/>
                  </a:solidFill>
                  <a:latin typeface="Arial"/>
                  <a:ea typeface="Arial"/>
                  <a:cs typeface="Arial"/>
                  <a:sym typeface="Arial"/>
                </a:rPr>
              </a:br>
              <a:r>
                <a:rPr lang="fr-FR" sz="2000" b="0" i="0" u="none" strike="noStrike" cap="none" dirty="0">
                  <a:solidFill>
                    <a:srgbClr val="000000"/>
                  </a:solidFill>
                  <a:latin typeface="Arial"/>
                  <a:ea typeface="Arial"/>
                  <a:cs typeface="Arial"/>
                  <a:sym typeface="Arial"/>
                </a:rPr>
                <a:t>l'axe des ordonnées</a:t>
              </a:r>
              <a:endParaRPr sz="1600" b="0" i="0" u="none" strike="noStrike" cap="none" dirty="0">
                <a:solidFill>
                  <a:srgbClr val="000000"/>
                </a:solidFill>
                <a:latin typeface="Arial"/>
                <a:ea typeface="Arial"/>
                <a:cs typeface="Arial"/>
                <a:sym typeface="Arial"/>
              </a:endParaRPr>
            </a:p>
          </p:txBody>
        </p:sp>
        <p:sp>
          <p:nvSpPr>
            <p:cNvPr id="851" name="Google Shape;851;p54"/>
            <p:cNvSpPr txBox="1"/>
            <p:nvPr/>
          </p:nvSpPr>
          <p:spPr>
            <a:xfrm>
              <a:off x="9743423" y="-18894"/>
              <a:ext cx="354148" cy="91086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400"/>
                <a:buFont typeface="Libre Franklin Medium"/>
                <a:buNone/>
              </a:pPr>
              <a:r>
                <a:rPr lang="fr-FR" sz="4400" b="0" i="0" u="none" strike="noStrike" cap="none">
                  <a:solidFill>
                    <a:srgbClr val="000000"/>
                  </a:solidFill>
                  <a:latin typeface="Libre Franklin Medium"/>
                  <a:ea typeface="Libre Franklin Medium"/>
                  <a:cs typeface="Libre Franklin Medium"/>
                  <a:sym typeface="Libre Franklin Medium"/>
                </a:rPr>
                <a:t>3</a:t>
              </a:r>
              <a:endParaRPr sz="18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
                                          </p:stCondLst>
                                        </p:cTn>
                                        <p:tgtEl>
                                          <p:spTgt spid="8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graphicFrame>
        <p:nvGraphicFramePr>
          <p:cNvPr id="857" name="Google Shape;857;p55"/>
          <p:cNvGraphicFramePr/>
          <p:nvPr>
            <p:extLst>
              <p:ext uri="{D42A27DB-BD31-4B8C-83A1-F6EECF244321}">
                <p14:modId xmlns:p14="http://schemas.microsoft.com/office/powerpoint/2010/main" val="2183151762"/>
              </p:ext>
            </p:extLst>
          </p:nvPr>
        </p:nvGraphicFramePr>
        <p:xfrm>
          <a:off x="762237" y="2165602"/>
          <a:ext cx="3360725" cy="4191000"/>
        </p:xfrm>
        <a:graphic>
          <a:graphicData uri="http://schemas.openxmlformats.org/drawingml/2006/table">
            <a:tbl>
              <a:tblPr>
                <a:noFill/>
                <a:tableStyleId>{03440802-5A11-45D5-9182-550AEF46CEDC}</a:tableStyleId>
              </a:tblPr>
              <a:tblGrid>
                <a:gridCol w="1872300">
                  <a:extLst>
                    <a:ext uri="{9D8B030D-6E8A-4147-A177-3AD203B41FA5}">
                      <a16:colId xmlns:a16="http://schemas.microsoft.com/office/drawing/2014/main" val="20000"/>
                    </a:ext>
                  </a:extLst>
                </a:gridCol>
                <a:gridCol w="1488425">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Âge </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(années)</a:t>
                      </a:r>
                      <a:endParaRPr sz="20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Fréquence</a:t>
                      </a:r>
                      <a:endParaRPr sz="20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58" name="Google Shape;858;p55"/>
          <p:cNvSpPr txBox="1">
            <a:spLocks noGrp="1"/>
          </p:cNvSpPr>
          <p:nvPr>
            <p:ph type="title"/>
          </p:nvPr>
        </p:nvSpPr>
        <p:spPr>
          <a:xfrm>
            <a:off x="838200" y="457200"/>
            <a:ext cx="1080244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 : Exemple (4/5)</a:t>
            </a:r>
            <a:endParaRPr dirty="0">
              <a:latin typeface="Franklin Gothic Medium" panose="020B0603020102020204" pitchFamily="34" charset="0"/>
            </a:endParaRPr>
          </a:p>
        </p:txBody>
      </p:sp>
      <p:graphicFrame>
        <p:nvGraphicFramePr>
          <p:cNvPr id="859" name="Google Shape;859;p55"/>
          <p:cNvGraphicFramePr/>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860" name="Google Shape;860;p55"/>
          <p:cNvSpPr/>
          <p:nvPr/>
        </p:nvSpPr>
        <p:spPr>
          <a:xfrm>
            <a:off x="4946969" y="5863479"/>
            <a:ext cx="66936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1" name="Google Shape;861;p55"/>
          <p:cNvSpPr/>
          <p:nvPr/>
        </p:nvSpPr>
        <p:spPr>
          <a:xfrm>
            <a:off x="5858664" y="2056383"/>
            <a:ext cx="5247266" cy="54675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2" name="Google Shape;862;p55"/>
          <p:cNvSpPr/>
          <p:nvPr/>
        </p:nvSpPr>
        <p:spPr>
          <a:xfrm>
            <a:off x="3985149" y="2805876"/>
            <a:ext cx="759295" cy="3212259"/>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3" name="Google Shape;863;p55"/>
          <p:cNvSpPr/>
          <p:nvPr/>
        </p:nvSpPr>
        <p:spPr>
          <a:xfrm>
            <a:off x="5426359" y="42444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4" name="Google Shape;864;p55"/>
          <p:cNvSpPr/>
          <p:nvPr/>
        </p:nvSpPr>
        <p:spPr>
          <a:xfrm>
            <a:off x="6096000" y="386212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5" name="Google Shape;865;p55"/>
          <p:cNvSpPr/>
          <p:nvPr/>
        </p:nvSpPr>
        <p:spPr>
          <a:xfrm>
            <a:off x="6602489" y="438599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6" name="Google Shape;866;p55"/>
          <p:cNvSpPr/>
          <p:nvPr/>
        </p:nvSpPr>
        <p:spPr>
          <a:xfrm>
            <a:off x="7194749" y="357894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7" name="Google Shape;867;p55"/>
          <p:cNvSpPr/>
          <p:nvPr/>
        </p:nvSpPr>
        <p:spPr>
          <a:xfrm>
            <a:off x="7887498" y="2933780"/>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8" name="Google Shape;868;p55"/>
          <p:cNvSpPr/>
          <p:nvPr/>
        </p:nvSpPr>
        <p:spPr>
          <a:xfrm>
            <a:off x="8482297" y="252269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9" name="Google Shape;869;p55"/>
          <p:cNvSpPr/>
          <p:nvPr/>
        </p:nvSpPr>
        <p:spPr>
          <a:xfrm>
            <a:off x="9100156" y="3274677"/>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70" name="Google Shape;870;p55"/>
          <p:cNvSpPr/>
          <p:nvPr/>
        </p:nvSpPr>
        <p:spPr>
          <a:xfrm>
            <a:off x="9703498" y="402763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71" name="Google Shape;871;p55"/>
          <p:cNvSpPr/>
          <p:nvPr/>
        </p:nvSpPr>
        <p:spPr>
          <a:xfrm>
            <a:off x="10299845" y="4721212"/>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72" name="Google Shape;872;p55"/>
          <p:cNvSpPr/>
          <p:nvPr/>
        </p:nvSpPr>
        <p:spPr>
          <a:xfrm>
            <a:off x="10904743" y="48633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73" name="Google Shape;873;p55"/>
          <p:cNvGrpSpPr/>
          <p:nvPr/>
        </p:nvGrpSpPr>
        <p:grpSpPr>
          <a:xfrm>
            <a:off x="836592" y="1284964"/>
            <a:ext cx="10470524" cy="769441"/>
            <a:chOff x="9743423" y="-18894"/>
            <a:chExt cx="3589998" cy="910864"/>
          </a:xfrm>
        </p:grpSpPr>
        <p:sp>
          <p:nvSpPr>
            <p:cNvPr id="874" name="Google Shape;874;p55"/>
            <p:cNvSpPr/>
            <p:nvPr/>
          </p:nvSpPr>
          <p:spPr>
            <a:xfrm>
              <a:off x="9749455" y="71379"/>
              <a:ext cx="3583966" cy="788278"/>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rtl="0">
                <a:lnSpc>
                  <a:spcPct val="100000"/>
                </a:lnSpc>
                <a:spcBef>
                  <a:spcPts val="0"/>
                </a:spcBef>
                <a:spcAft>
                  <a:spcPts val="0"/>
                </a:spcAft>
                <a:buClr>
                  <a:srgbClr val="000000"/>
                </a:buClr>
                <a:buSzPts val="2200"/>
                <a:buFont typeface="Arial"/>
                <a:buNone/>
              </a:pPr>
              <a:r>
                <a:rPr lang="fr-FR" sz="2200" dirty="0"/>
                <a:t>Assurer que l</a:t>
              </a:r>
              <a:r>
                <a:rPr lang="fr-FR" sz="2200" b="0" i="0" u="none" strike="noStrike" cap="none" dirty="0">
                  <a:solidFill>
                    <a:srgbClr val="000000"/>
                  </a:solidFill>
                  <a:latin typeface="Arial"/>
                  <a:ea typeface="Arial"/>
                  <a:cs typeface="Arial"/>
                  <a:sym typeface="Arial"/>
                </a:rPr>
                <a:t>a hauteur de la colonne est égale à la fréquence de </a:t>
              </a:r>
            </a:p>
            <a:p>
              <a:pPr marL="685800" marR="0" lvl="0" indent="0" algn="l" rtl="0">
                <a:lnSpc>
                  <a:spcPct val="100000"/>
                </a:lnSpc>
                <a:spcBef>
                  <a:spcPts val="0"/>
                </a:spcBef>
                <a:spcAft>
                  <a:spcPts val="0"/>
                </a:spcAft>
                <a:buClr>
                  <a:srgbClr val="000000"/>
                </a:buClr>
                <a:buSzPts val="2200"/>
                <a:buFont typeface="Arial"/>
                <a:buNone/>
              </a:pPr>
              <a:r>
                <a:rPr lang="fr-FR" sz="2200" b="0" i="0" u="none" strike="noStrike" cap="none" dirty="0">
                  <a:solidFill>
                    <a:srgbClr val="000000"/>
                  </a:solidFill>
                  <a:latin typeface="Arial"/>
                  <a:ea typeface="Arial"/>
                  <a:cs typeface="Arial"/>
                  <a:sym typeface="Arial"/>
                </a:rPr>
                <a:t>chaque intervalle</a:t>
              </a:r>
              <a:endParaRPr sz="1800" b="0" i="0" u="none" strike="noStrike" cap="none" dirty="0">
                <a:solidFill>
                  <a:srgbClr val="000000"/>
                </a:solidFill>
                <a:latin typeface="Arial"/>
                <a:ea typeface="Arial"/>
                <a:cs typeface="Arial"/>
                <a:sym typeface="Arial"/>
              </a:endParaRPr>
            </a:p>
          </p:txBody>
        </p:sp>
        <p:sp>
          <p:nvSpPr>
            <p:cNvPr id="875" name="Google Shape;875;p55"/>
            <p:cNvSpPr txBox="1"/>
            <p:nvPr/>
          </p:nvSpPr>
          <p:spPr>
            <a:xfrm>
              <a:off x="9743423" y="-18894"/>
              <a:ext cx="354148" cy="91086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400"/>
                <a:buFont typeface="Libre Franklin Medium"/>
                <a:buNone/>
              </a:pPr>
              <a:r>
                <a:rPr lang="fr-FR" sz="4400" b="0" i="0" u="none" strike="noStrike" cap="none">
                  <a:solidFill>
                    <a:srgbClr val="000000"/>
                  </a:solidFill>
                  <a:latin typeface="Libre Franklin Medium"/>
                  <a:ea typeface="Libre Franklin Medium"/>
                  <a:cs typeface="Libre Franklin Medium"/>
                  <a:sym typeface="Libre Franklin Medium"/>
                </a:rPr>
                <a:t>4</a:t>
              </a:r>
              <a:endParaRPr sz="18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7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6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6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graphicFrame>
        <p:nvGraphicFramePr>
          <p:cNvPr id="881" name="Google Shape;881;p56"/>
          <p:cNvGraphicFramePr/>
          <p:nvPr>
            <p:extLst>
              <p:ext uri="{D42A27DB-BD31-4B8C-83A1-F6EECF244321}">
                <p14:modId xmlns:p14="http://schemas.microsoft.com/office/powerpoint/2010/main" val="567777847"/>
              </p:ext>
            </p:extLst>
          </p:nvPr>
        </p:nvGraphicFramePr>
        <p:xfrm>
          <a:off x="839808" y="1932136"/>
          <a:ext cx="3527250" cy="4191000"/>
        </p:xfrm>
        <a:graphic>
          <a:graphicData uri="http://schemas.openxmlformats.org/drawingml/2006/table">
            <a:tbl>
              <a:tblPr>
                <a:noFill/>
                <a:tableStyleId>{03440802-5A11-45D5-9182-550AEF46CEDC}</a:tableStyleId>
              </a:tblPr>
              <a:tblGrid>
                <a:gridCol w="2066133">
                  <a:extLst>
                    <a:ext uri="{9D8B030D-6E8A-4147-A177-3AD203B41FA5}">
                      <a16:colId xmlns:a16="http://schemas.microsoft.com/office/drawing/2014/main" val="20000"/>
                    </a:ext>
                  </a:extLst>
                </a:gridCol>
                <a:gridCol w="1461117">
                  <a:extLst>
                    <a:ext uri="{9D8B030D-6E8A-4147-A177-3AD203B41FA5}">
                      <a16:colId xmlns:a16="http://schemas.microsoft.com/office/drawing/2014/main" val="20001"/>
                    </a:ext>
                  </a:extLst>
                </a:gridCol>
              </a:tblGrid>
              <a:tr h="698500">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Âge </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dirty="0">
                          <a:solidFill>
                            <a:srgbClr val="000000"/>
                          </a:solidFill>
                          <a:latin typeface="Arial"/>
                          <a:ea typeface="Arial"/>
                          <a:cs typeface="Arial"/>
                          <a:sym typeface="Arial"/>
                        </a:rPr>
                        <a:t>(années)</a:t>
                      </a:r>
                      <a:endParaRPr sz="2000" b="1" i="0" u="sng"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fr-FR" sz="2000" b="1" i="0" u="sng" strike="noStrike" cap="none">
                          <a:solidFill>
                            <a:srgbClr val="000000"/>
                          </a:solidFill>
                          <a:latin typeface="Arial"/>
                          <a:ea typeface="Arial"/>
                          <a:cs typeface="Arial"/>
                          <a:sym typeface="Arial"/>
                        </a:rPr>
                        <a:t>Fréquence</a:t>
                      </a:r>
                      <a:endParaRPr sz="2000" b="1" i="0" u="sng"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0-4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12</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5-9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17</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10-14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10</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15-19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21</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20-24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30</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25-29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49250">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30-34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25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35-39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15</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40-44</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a:solidFill>
                            <a:schemeClr val="dk1"/>
                          </a:solidFill>
                          <a:latin typeface="Arial"/>
                          <a:ea typeface="Arial"/>
                          <a:cs typeface="Arial"/>
                          <a:sym typeface="Arial"/>
                        </a:rPr>
                        <a:t>6</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349250">
                <a:tc>
                  <a:txBody>
                    <a:bodyPr/>
                    <a:lstStyle/>
                    <a:p>
                      <a:pPr marL="0" marR="0" lvl="0" indent="0" algn="ctr"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45-49</a:t>
                      </a:r>
                      <a:endParaRPr sz="2200" b="0" i="0" u="none" strike="noStrike" cap="none">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2200"/>
                        <a:buFont typeface="Arial"/>
                        <a:buNone/>
                      </a:pPr>
                      <a:r>
                        <a:rPr lang="fr-FR" sz="2200" b="0" i="0" u="none" strike="noStrike" cap="none" dirty="0">
                          <a:solidFill>
                            <a:schemeClr val="dk1"/>
                          </a:solidFill>
                          <a:latin typeface="Arial"/>
                          <a:ea typeface="Arial"/>
                          <a:cs typeface="Arial"/>
                          <a:sym typeface="Arial"/>
                        </a:rPr>
                        <a:t>4</a:t>
                      </a:r>
                      <a:endParaRPr sz="2200" b="0" i="0" u="none" strike="noStrike" cap="none" dirty="0">
                        <a:solidFill>
                          <a:schemeClr val="dk1"/>
                        </a:solidFill>
                        <a:latin typeface="Arial"/>
                        <a:ea typeface="Arial"/>
                        <a:cs typeface="Arial"/>
                        <a:sym typeface="Arial"/>
                      </a:endParaRPr>
                    </a:p>
                  </a:txBody>
                  <a:tcPr marL="68575" marR="68575"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82" name="Google Shape;882;p56"/>
          <p:cNvSpPr txBox="1">
            <a:spLocks noGrp="1"/>
          </p:cNvSpPr>
          <p:nvPr>
            <p:ph type="title"/>
          </p:nvPr>
        </p:nvSpPr>
        <p:spPr>
          <a:xfrm>
            <a:off x="838200" y="457200"/>
            <a:ext cx="10802442"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histogramme : Exemple (5/5)</a:t>
            </a:r>
            <a:endParaRPr dirty="0">
              <a:latin typeface="Franklin Gothic Medium" panose="020B0603020102020204" pitchFamily="34" charset="0"/>
            </a:endParaRPr>
          </a:p>
        </p:txBody>
      </p:sp>
      <p:sp>
        <p:nvSpPr>
          <p:cNvPr id="883" name="Google Shape;883;p56"/>
          <p:cNvSpPr/>
          <p:nvPr/>
        </p:nvSpPr>
        <p:spPr>
          <a:xfrm>
            <a:off x="5235421" y="5510529"/>
            <a:ext cx="6116770" cy="27432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84" name="Google Shape;884;p56"/>
          <p:cNvSpPr/>
          <p:nvPr/>
        </p:nvSpPr>
        <p:spPr>
          <a:xfrm>
            <a:off x="4358640" y="1981203"/>
            <a:ext cx="36576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aphicFrame>
        <p:nvGraphicFramePr>
          <p:cNvPr id="885" name="Google Shape;885;p56"/>
          <p:cNvGraphicFramePr/>
          <p:nvPr>
            <p:extLst>
              <p:ext uri="{D42A27DB-BD31-4B8C-83A1-F6EECF244321}">
                <p14:modId xmlns:p14="http://schemas.microsoft.com/office/powerpoint/2010/main" val="3503257821"/>
              </p:ext>
            </p:extLst>
          </p:nvPr>
        </p:nvGraphicFramePr>
        <p:xfrm>
          <a:off x="4367058" y="2240248"/>
          <a:ext cx="7040880" cy="3886409"/>
        </p:xfrm>
        <a:graphic>
          <a:graphicData uri="http://schemas.openxmlformats.org/drawingml/2006/chart">
            <c:chart xmlns:c="http://schemas.openxmlformats.org/drawingml/2006/chart" xmlns:r="http://schemas.openxmlformats.org/officeDocument/2006/relationships" r:id="rId3"/>
          </a:graphicData>
        </a:graphic>
      </p:graphicFrame>
      <p:sp>
        <p:nvSpPr>
          <p:cNvPr id="886" name="Google Shape;886;p56"/>
          <p:cNvSpPr/>
          <p:nvPr/>
        </p:nvSpPr>
        <p:spPr>
          <a:xfrm>
            <a:off x="7004862" y="5814796"/>
            <a:ext cx="2698636" cy="39572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87" name="Google Shape;887;p56"/>
          <p:cNvSpPr/>
          <p:nvPr/>
        </p:nvSpPr>
        <p:spPr>
          <a:xfrm>
            <a:off x="5730547" y="1993768"/>
            <a:ext cx="5247266" cy="784762"/>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88" name="Google Shape;888;p56"/>
          <p:cNvSpPr/>
          <p:nvPr/>
        </p:nvSpPr>
        <p:spPr>
          <a:xfrm>
            <a:off x="4092586" y="3216960"/>
            <a:ext cx="759295" cy="1833773"/>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89" name="Google Shape;889;p56"/>
          <p:cNvSpPr/>
          <p:nvPr/>
        </p:nvSpPr>
        <p:spPr>
          <a:xfrm>
            <a:off x="5426359" y="42444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0" name="Google Shape;890;p56"/>
          <p:cNvSpPr/>
          <p:nvPr/>
        </p:nvSpPr>
        <p:spPr>
          <a:xfrm>
            <a:off x="6096000" y="386212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1" name="Google Shape;891;p56"/>
          <p:cNvSpPr/>
          <p:nvPr/>
        </p:nvSpPr>
        <p:spPr>
          <a:xfrm>
            <a:off x="6602489" y="438599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2" name="Google Shape;892;p56"/>
          <p:cNvSpPr/>
          <p:nvPr/>
        </p:nvSpPr>
        <p:spPr>
          <a:xfrm>
            <a:off x="7194749" y="3578944"/>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3" name="Google Shape;893;p56"/>
          <p:cNvSpPr/>
          <p:nvPr/>
        </p:nvSpPr>
        <p:spPr>
          <a:xfrm>
            <a:off x="7887498" y="2933780"/>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4" name="Google Shape;894;p56"/>
          <p:cNvSpPr/>
          <p:nvPr/>
        </p:nvSpPr>
        <p:spPr>
          <a:xfrm>
            <a:off x="8482297" y="252269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5" name="Google Shape;895;p56"/>
          <p:cNvSpPr/>
          <p:nvPr/>
        </p:nvSpPr>
        <p:spPr>
          <a:xfrm>
            <a:off x="9100156" y="3274677"/>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6" name="Google Shape;896;p56"/>
          <p:cNvSpPr/>
          <p:nvPr/>
        </p:nvSpPr>
        <p:spPr>
          <a:xfrm>
            <a:off x="9703498" y="4027636"/>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7" name="Google Shape;897;p56"/>
          <p:cNvSpPr/>
          <p:nvPr/>
        </p:nvSpPr>
        <p:spPr>
          <a:xfrm>
            <a:off x="10299845" y="4721212"/>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8" name="Google Shape;898;p56"/>
          <p:cNvSpPr/>
          <p:nvPr/>
        </p:nvSpPr>
        <p:spPr>
          <a:xfrm>
            <a:off x="10904743" y="4863301"/>
            <a:ext cx="402373" cy="2831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899" name="Google Shape;899;p56"/>
          <p:cNvGrpSpPr/>
          <p:nvPr/>
        </p:nvGrpSpPr>
        <p:grpSpPr>
          <a:xfrm>
            <a:off x="836592" y="1284964"/>
            <a:ext cx="10515600" cy="769441"/>
            <a:chOff x="9743423" y="-18894"/>
            <a:chExt cx="4072699" cy="910864"/>
          </a:xfrm>
        </p:grpSpPr>
        <p:sp>
          <p:nvSpPr>
            <p:cNvPr id="900" name="Google Shape;900;p56"/>
            <p:cNvSpPr/>
            <p:nvPr/>
          </p:nvSpPr>
          <p:spPr>
            <a:xfrm>
              <a:off x="9749455" y="103692"/>
              <a:ext cx="4066667" cy="649480"/>
            </a:xfrm>
            <a:prstGeom prst="roundRect">
              <a:avLst>
                <a:gd name="adj" fmla="val 16667"/>
              </a:avLst>
            </a:prstGeom>
            <a:solidFill>
              <a:schemeClr val="lt1"/>
            </a:solidFill>
            <a:ln w="25400"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0" indent="0" algn="l" rtl="0">
                <a:lnSpc>
                  <a:spcPct val="100000"/>
                </a:lnSpc>
                <a:spcBef>
                  <a:spcPts val="0"/>
                </a:spcBef>
                <a:spcAft>
                  <a:spcPts val="0"/>
                </a:spcAft>
                <a:buClr>
                  <a:srgbClr val="000000"/>
                </a:buClr>
                <a:buSzPts val="2200"/>
                <a:buFont typeface="Arial"/>
                <a:buNone/>
              </a:pPr>
              <a:r>
                <a:rPr lang="fr-FR" sz="2200" b="0" i="0" u="none" strike="noStrike" cap="none">
                  <a:solidFill>
                    <a:srgbClr val="000000"/>
                  </a:solidFill>
                  <a:latin typeface="Arial"/>
                  <a:ea typeface="Arial"/>
                  <a:cs typeface="Arial"/>
                  <a:sym typeface="Arial"/>
                </a:rPr>
                <a:t>Inclure des étiquettes d'axe avec des unités et un titre descriptif</a:t>
              </a:r>
              <a:endParaRPr sz="1800" b="0" i="0" u="none" strike="noStrike" cap="none">
                <a:solidFill>
                  <a:srgbClr val="000000"/>
                </a:solidFill>
                <a:latin typeface="Arial"/>
                <a:ea typeface="Arial"/>
                <a:cs typeface="Arial"/>
                <a:sym typeface="Arial"/>
              </a:endParaRPr>
            </a:p>
          </p:txBody>
        </p:sp>
        <p:sp>
          <p:nvSpPr>
            <p:cNvPr id="901" name="Google Shape;901;p56"/>
            <p:cNvSpPr txBox="1"/>
            <p:nvPr/>
          </p:nvSpPr>
          <p:spPr>
            <a:xfrm>
              <a:off x="9743423" y="-18894"/>
              <a:ext cx="354148" cy="91086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400"/>
                <a:buFont typeface="Libre Franklin Medium"/>
                <a:buNone/>
              </a:pPr>
              <a:r>
                <a:rPr lang="fr-FR" sz="4400" b="0" i="0" u="none" strike="noStrike" cap="none">
                  <a:solidFill>
                    <a:srgbClr val="000000"/>
                  </a:solidFill>
                  <a:latin typeface="Libre Franklin Medium"/>
                  <a:ea typeface="Libre Franklin Medium"/>
                  <a:cs typeface="Libre Franklin Medium"/>
                  <a:sym typeface="Libre Franklin Medium"/>
                </a:rPr>
                <a:t>5</a:t>
              </a:r>
              <a:endParaRPr sz="18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
                                          </p:stCondLst>
                                        </p:cTn>
                                        <p:tgtEl>
                                          <p:spTgt spid="88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1"/>
                                          </p:stCondLst>
                                        </p:cTn>
                                        <p:tgtEl>
                                          <p:spTgt spid="887"/>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1"/>
                                          </p:stCondLst>
                                        </p:cTn>
                                        <p:tgtEl>
                                          <p:spTgt spid="8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06"/>
        <p:cNvGrpSpPr/>
        <p:nvPr/>
      </p:nvGrpSpPr>
      <p:grpSpPr>
        <a:xfrm>
          <a:off x="0" y="0"/>
          <a:ext cx="0" cy="0"/>
          <a:chOff x="0" y="0"/>
          <a:chExt cx="0" cy="0"/>
        </a:xfrm>
      </p:grpSpPr>
      <p:sp>
        <p:nvSpPr>
          <p:cNvPr id="907" name="Google Shape;907;p5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histogramme (1/2)</a:t>
            </a:r>
            <a:endParaRPr dirty="0">
              <a:latin typeface="Franklin Gothic Medium" panose="020B06030201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p5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FR" dirty="0"/>
              <a:t>Données de surveillance pour la maladie X, pays Y</a:t>
            </a:r>
            <a:endParaRPr dirty="0"/>
          </a:p>
          <a:p>
            <a:pPr marL="228600" lvl="0" indent="-228600" algn="l" rtl="0">
              <a:lnSpc>
                <a:spcPct val="100000"/>
              </a:lnSpc>
              <a:spcBef>
                <a:spcPts val="1000"/>
              </a:spcBef>
              <a:spcAft>
                <a:spcPts val="0"/>
              </a:spcAft>
              <a:buClr>
                <a:schemeClr val="dk1"/>
              </a:buClr>
              <a:buSzPts val="2800"/>
              <a:buChar char="•"/>
            </a:pPr>
            <a:r>
              <a:rPr lang="fr-FR" dirty="0"/>
              <a:t>Données disponibles par jour, semaine et mois jusqu'à la </a:t>
            </a:r>
            <a:br>
              <a:rPr lang="fr-FR" dirty="0"/>
            </a:br>
            <a:r>
              <a:rPr lang="fr-FR" dirty="0"/>
              <a:t>mi-août 2024</a:t>
            </a:r>
            <a:endParaRPr dirty="0"/>
          </a:p>
          <a:p>
            <a:pPr marL="228600" lvl="0" indent="-228600" algn="l" rtl="0">
              <a:lnSpc>
                <a:spcPct val="100000"/>
              </a:lnSpc>
              <a:spcBef>
                <a:spcPts val="1000"/>
              </a:spcBef>
              <a:spcAft>
                <a:spcPts val="0"/>
              </a:spcAft>
              <a:buClr>
                <a:schemeClr val="dk1"/>
              </a:buClr>
              <a:buSzPts val="2800"/>
              <a:buChar char="•"/>
            </a:pPr>
            <a:r>
              <a:rPr lang="fr-FR" dirty="0"/>
              <a:t>Instructions :</a:t>
            </a:r>
            <a:endParaRPr dirty="0"/>
          </a:p>
          <a:p>
            <a:pPr marL="685800" lvl="1" indent="-228600" algn="l" rtl="0">
              <a:lnSpc>
                <a:spcPct val="100000"/>
              </a:lnSpc>
              <a:spcBef>
                <a:spcPts val="1000"/>
              </a:spcBef>
              <a:spcAft>
                <a:spcPts val="0"/>
              </a:spcAft>
              <a:buSzPts val="2400"/>
              <a:buChar char="▪"/>
            </a:pPr>
            <a:r>
              <a:rPr lang="fr-FR" dirty="0"/>
              <a:t>Dessiner l'histogramme</a:t>
            </a:r>
            <a:endParaRPr dirty="0"/>
          </a:p>
          <a:p>
            <a:pPr marL="1143000" lvl="2" indent="-228600" algn="l" rtl="0">
              <a:lnSpc>
                <a:spcPct val="100000"/>
              </a:lnSpc>
              <a:spcBef>
                <a:spcPts val="1000"/>
              </a:spcBef>
              <a:spcAft>
                <a:spcPts val="0"/>
              </a:spcAft>
              <a:buSzPts val="2800"/>
              <a:buChar char="‒"/>
            </a:pPr>
            <a:r>
              <a:rPr lang="fr-FR" dirty="0"/>
              <a:t>Groupe 1 : par semaine</a:t>
            </a:r>
            <a:endParaRPr dirty="0"/>
          </a:p>
          <a:p>
            <a:pPr marL="1143000" lvl="2" indent="-228600" algn="l" rtl="0">
              <a:lnSpc>
                <a:spcPct val="100000"/>
              </a:lnSpc>
              <a:spcBef>
                <a:spcPts val="1000"/>
              </a:spcBef>
              <a:spcAft>
                <a:spcPts val="0"/>
              </a:spcAft>
              <a:buSzPts val="2800"/>
              <a:buChar char="‒"/>
            </a:pPr>
            <a:r>
              <a:rPr lang="fr-FR" dirty="0"/>
              <a:t>Groupe 2 : par mois</a:t>
            </a:r>
            <a:endParaRPr dirty="0"/>
          </a:p>
          <a:p>
            <a:pPr marL="685800" lvl="1" indent="-228600" algn="l" rtl="0">
              <a:lnSpc>
                <a:spcPct val="100000"/>
              </a:lnSpc>
              <a:spcBef>
                <a:spcPts val="1000"/>
              </a:spcBef>
              <a:spcAft>
                <a:spcPts val="0"/>
              </a:spcAft>
              <a:buSzPts val="2400"/>
              <a:buChar char="▪"/>
            </a:pPr>
            <a:r>
              <a:rPr lang="fr-FR" dirty="0"/>
              <a:t>Comparer les histogrammes par jour, semaine, mois</a:t>
            </a:r>
            <a:endParaRPr dirty="0"/>
          </a:p>
          <a:p>
            <a:pPr marL="0" lvl="0" indent="0" algn="l" rtl="0">
              <a:lnSpc>
                <a:spcPct val="100000"/>
              </a:lnSpc>
              <a:spcBef>
                <a:spcPts val="1500"/>
              </a:spcBef>
              <a:spcAft>
                <a:spcPts val="0"/>
              </a:spcAft>
              <a:buClr>
                <a:schemeClr val="dk1"/>
              </a:buClr>
              <a:buSzPts val="2800"/>
              <a:buNone/>
            </a:pPr>
            <a:endParaRPr dirty="0"/>
          </a:p>
        </p:txBody>
      </p:sp>
      <p:sp>
        <p:nvSpPr>
          <p:cNvPr id="914" name="Google Shape;914;p58"/>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histogramme (2/2)</a:t>
            </a:r>
            <a:endParaRPr dirty="0">
              <a:latin typeface="Franklin Gothic Medium" panose="020B06030201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Google Shape;920;p59"/>
          <p:cNvSpPr txBox="1">
            <a:spLocks noGrp="1"/>
          </p:cNvSpPr>
          <p:nvPr>
            <p:ph type="title"/>
          </p:nvPr>
        </p:nvSpPr>
        <p:spPr>
          <a:xfrm>
            <a:off x="838200" y="447675"/>
            <a:ext cx="9752215" cy="800100"/>
          </a:xfrm>
          <a:prstGeom prst="rect">
            <a:avLst/>
          </a:prstGeom>
          <a:solidFill>
            <a:srgbClr val="FFE699"/>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histogramme Réponse</a:t>
            </a:r>
            <a:endParaRPr dirty="0">
              <a:latin typeface="Franklin Gothic Medium" panose="020B0603020102020204" pitchFamily="34" charset="0"/>
            </a:endParaRPr>
          </a:p>
        </p:txBody>
      </p:sp>
      <p:graphicFrame>
        <p:nvGraphicFramePr>
          <p:cNvPr id="921" name="Google Shape;921;p59"/>
          <p:cNvGraphicFramePr/>
          <p:nvPr>
            <p:extLst>
              <p:ext uri="{D42A27DB-BD31-4B8C-83A1-F6EECF244321}">
                <p14:modId xmlns:p14="http://schemas.microsoft.com/office/powerpoint/2010/main" val="2019020983"/>
              </p:ext>
            </p:extLst>
          </p:nvPr>
        </p:nvGraphicFramePr>
        <p:xfrm>
          <a:off x="838200" y="1282149"/>
          <a:ext cx="10515600" cy="2514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22" name="Google Shape;922;p59"/>
          <p:cNvGraphicFramePr/>
          <p:nvPr/>
        </p:nvGraphicFramePr>
        <p:xfrm>
          <a:off x="828001" y="3632366"/>
          <a:ext cx="5715003" cy="2514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23" name="Google Shape;923;p59"/>
          <p:cNvGraphicFramePr/>
          <p:nvPr>
            <p:extLst>
              <p:ext uri="{D42A27DB-BD31-4B8C-83A1-F6EECF244321}">
                <p14:modId xmlns:p14="http://schemas.microsoft.com/office/powerpoint/2010/main" val="1075447585"/>
              </p:ext>
            </p:extLst>
          </p:nvPr>
        </p:nvGraphicFramePr>
        <p:xfrm>
          <a:off x="6562104" y="3632365"/>
          <a:ext cx="5096496" cy="2777959"/>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 name="Google Shape;182;p6">
            <a:extLst>
              <a:ext uri="{FF2B5EF4-FFF2-40B4-BE49-F238E27FC236}">
                <a16:creationId xmlns:a16="http://schemas.microsoft.com/office/drawing/2014/main" id="{ABC9C7C2-1576-0251-93DB-173DDEE7EB1F}"/>
              </a:ext>
            </a:extLst>
          </p:cNvPr>
          <p:cNvSpPr/>
          <p:nvPr/>
        </p:nvSpPr>
        <p:spPr>
          <a:xfrm>
            <a:off x="8072332" y="4554546"/>
            <a:ext cx="2011680" cy="914400"/>
          </a:xfrm>
          <a:prstGeom prst="roundRect">
            <a:avLst>
              <a:gd name="adj" fmla="val 16667"/>
            </a:avLst>
          </a:prstGeom>
          <a:noFill/>
          <a:ln w="76200" cap="flat" cmpd="sng">
            <a:solidFill>
              <a:srgbClr val="F7941D"/>
            </a:solidFill>
            <a:prstDash val="solid"/>
            <a:round/>
            <a:headEnd type="none" w="sm" len="sm"/>
            <a:tailEnd type="none" w="sm" len="sm"/>
          </a:ln>
        </p:spPr>
        <p:txBody>
          <a:bodyPr spcFirstLastPara="1" wrap="square" lIns="91425" tIns="45700" rIns="91425" bIns="45700" anchor="t" anchorCtr="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60"/>
          <p:cNvSpPr txBox="1">
            <a:spLocks noGrp="1"/>
          </p:cNvSpPr>
          <p:nvPr>
            <p:ph type="body" idx="1"/>
          </p:nvPr>
        </p:nvSpPr>
        <p:spPr>
          <a:xfrm>
            <a:off x="838200" y="1478857"/>
            <a:ext cx="10515600" cy="4921943"/>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Font typeface="Arial"/>
              <a:buChar char="•"/>
            </a:pPr>
            <a:r>
              <a:rPr lang="fr-FR" dirty="0">
                <a:solidFill>
                  <a:schemeClr val="dk1"/>
                </a:solidFill>
                <a:latin typeface="Arial"/>
                <a:ea typeface="Arial"/>
                <a:cs typeface="Arial"/>
                <a:sym typeface="Arial"/>
              </a:rPr>
              <a:t>Utilisé pour les données qualitatives</a:t>
            </a:r>
            <a:endParaRPr dirty="0"/>
          </a:p>
          <a:p>
            <a:pPr marL="228600" lvl="0" indent="-228600" algn="l" rtl="0">
              <a:lnSpc>
                <a:spcPct val="100000"/>
              </a:lnSpc>
              <a:spcBef>
                <a:spcPts val="1000"/>
              </a:spcBef>
              <a:spcAft>
                <a:spcPts val="0"/>
              </a:spcAft>
              <a:buClr>
                <a:schemeClr val="dk1"/>
              </a:buClr>
              <a:buSzPts val="2800"/>
              <a:buFont typeface="Arial"/>
              <a:buChar char="•"/>
            </a:pPr>
            <a:r>
              <a:rPr lang="fr-FR" dirty="0">
                <a:solidFill>
                  <a:schemeClr val="dk1"/>
                </a:solidFill>
                <a:latin typeface="Arial"/>
                <a:ea typeface="Arial"/>
                <a:cs typeface="Arial"/>
                <a:sym typeface="Arial"/>
              </a:rPr>
              <a:t>Peut être vertical (colonnes) ou horizontal (barres)</a:t>
            </a:r>
            <a:endParaRPr dirty="0"/>
          </a:p>
          <a:p>
            <a:pPr marL="228600" lvl="0" indent="-228600" algn="l" rtl="0">
              <a:lnSpc>
                <a:spcPct val="100000"/>
              </a:lnSpc>
              <a:spcBef>
                <a:spcPts val="1000"/>
              </a:spcBef>
              <a:spcAft>
                <a:spcPts val="0"/>
              </a:spcAft>
              <a:buClr>
                <a:schemeClr val="dk1"/>
              </a:buClr>
              <a:buSzPts val="2800"/>
              <a:buFont typeface="Arial"/>
              <a:buChar char="•"/>
            </a:pPr>
            <a:r>
              <a:rPr lang="fr-FR" dirty="0">
                <a:solidFill>
                  <a:schemeClr val="dk1"/>
                </a:solidFill>
                <a:latin typeface="Arial"/>
                <a:ea typeface="Arial"/>
                <a:cs typeface="Arial"/>
                <a:sym typeface="Arial"/>
              </a:rPr>
              <a:t>Les barres ont la même largeur</a:t>
            </a:r>
            <a:endParaRPr dirty="0"/>
          </a:p>
          <a:p>
            <a:pPr marL="228600" lvl="0" indent="-228600" algn="l" rtl="0">
              <a:lnSpc>
                <a:spcPct val="100000"/>
              </a:lnSpc>
              <a:spcBef>
                <a:spcPts val="1000"/>
              </a:spcBef>
              <a:spcAft>
                <a:spcPts val="0"/>
              </a:spcAft>
              <a:buClr>
                <a:schemeClr val="dk1"/>
              </a:buClr>
              <a:buSzPts val="2800"/>
              <a:buFont typeface="Arial"/>
              <a:buChar char="•"/>
            </a:pPr>
            <a:r>
              <a:rPr lang="fr-FR" dirty="0">
                <a:solidFill>
                  <a:schemeClr val="dk1"/>
                </a:solidFill>
                <a:latin typeface="Arial"/>
                <a:ea typeface="Arial"/>
                <a:cs typeface="Arial"/>
                <a:sym typeface="Arial"/>
              </a:rPr>
              <a:t>Les barres sont séparées par des espaces</a:t>
            </a:r>
            <a:endParaRPr dirty="0"/>
          </a:p>
          <a:p>
            <a:pPr marL="228600" lvl="0" indent="-228600" algn="l" rtl="0">
              <a:lnSpc>
                <a:spcPct val="100000"/>
              </a:lnSpc>
              <a:spcBef>
                <a:spcPts val="1000"/>
              </a:spcBef>
              <a:spcAft>
                <a:spcPts val="0"/>
              </a:spcAft>
              <a:buClr>
                <a:schemeClr val="dk1"/>
              </a:buClr>
              <a:buSzPts val="2800"/>
              <a:buFont typeface="Arial"/>
              <a:buChar char="•"/>
            </a:pPr>
            <a:r>
              <a:rPr lang="fr-FR" dirty="0">
                <a:solidFill>
                  <a:schemeClr val="dk1"/>
                </a:solidFill>
                <a:latin typeface="Arial"/>
                <a:ea typeface="Arial"/>
                <a:cs typeface="Arial"/>
                <a:sym typeface="Arial"/>
              </a:rPr>
              <a:t>Plusieurs types, dont :</a:t>
            </a:r>
            <a:endParaRPr dirty="0"/>
          </a:p>
          <a:p>
            <a:pPr marL="685800" lvl="1" indent="-228600" algn="l" rtl="0">
              <a:lnSpc>
                <a:spcPct val="100000"/>
              </a:lnSpc>
              <a:spcBef>
                <a:spcPts val="1000"/>
              </a:spcBef>
              <a:spcAft>
                <a:spcPts val="0"/>
              </a:spcAft>
              <a:buSzPts val="2400"/>
              <a:buFont typeface="Noto Sans Symbols"/>
              <a:buChar char="▪"/>
            </a:pPr>
            <a:r>
              <a:rPr lang="fr-FR" dirty="0">
                <a:solidFill>
                  <a:schemeClr val="dk1"/>
                </a:solidFill>
                <a:latin typeface="Arial"/>
                <a:ea typeface="Arial"/>
                <a:cs typeface="Arial"/>
                <a:sym typeface="Arial"/>
              </a:rPr>
              <a:t>Simple</a:t>
            </a:r>
            <a:endParaRPr dirty="0"/>
          </a:p>
          <a:p>
            <a:pPr marL="685800" lvl="1" indent="-228600" algn="l" rtl="0">
              <a:lnSpc>
                <a:spcPct val="100000"/>
              </a:lnSpc>
              <a:spcBef>
                <a:spcPts val="1000"/>
              </a:spcBef>
              <a:spcAft>
                <a:spcPts val="0"/>
              </a:spcAft>
              <a:buSzPts val="2400"/>
              <a:buFont typeface="Noto Sans Symbols"/>
              <a:buChar char="▪"/>
            </a:pPr>
            <a:r>
              <a:rPr lang="fr-FR" dirty="0">
                <a:solidFill>
                  <a:schemeClr val="dk1"/>
                </a:solidFill>
                <a:latin typeface="Arial"/>
                <a:ea typeface="Arial"/>
                <a:cs typeface="Arial"/>
                <a:sym typeface="Arial"/>
              </a:rPr>
              <a:t>Regroupés</a:t>
            </a:r>
            <a:endParaRPr dirty="0"/>
          </a:p>
          <a:p>
            <a:pPr marL="685800" lvl="1" indent="-228600" algn="l" rtl="0">
              <a:lnSpc>
                <a:spcPct val="100000"/>
              </a:lnSpc>
              <a:spcBef>
                <a:spcPts val="1000"/>
              </a:spcBef>
              <a:spcAft>
                <a:spcPts val="0"/>
              </a:spcAft>
              <a:buSzPts val="2400"/>
              <a:buFont typeface="Noto Sans Symbols"/>
              <a:buChar char="▪"/>
            </a:pPr>
            <a:r>
              <a:rPr lang="fr-FR" dirty="0">
                <a:solidFill>
                  <a:schemeClr val="dk1"/>
                </a:solidFill>
                <a:latin typeface="Arial"/>
                <a:ea typeface="Arial"/>
                <a:cs typeface="Arial"/>
                <a:sym typeface="Arial"/>
              </a:rPr>
              <a:t>Empilés</a:t>
            </a:r>
            <a:endParaRPr dirty="0"/>
          </a:p>
          <a:p>
            <a:pPr marL="228600" lvl="0" indent="-228600" algn="l" rtl="0">
              <a:lnSpc>
                <a:spcPct val="100000"/>
              </a:lnSpc>
              <a:spcBef>
                <a:spcPts val="1000"/>
              </a:spcBef>
              <a:spcAft>
                <a:spcPts val="0"/>
              </a:spcAft>
              <a:buClr>
                <a:schemeClr val="dk1"/>
              </a:buClr>
              <a:buSzPts val="2800"/>
              <a:buFont typeface="Arial"/>
              <a:buChar char="•"/>
            </a:pPr>
            <a:r>
              <a:rPr lang="fr-FR" dirty="0">
                <a:solidFill>
                  <a:schemeClr val="dk1"/>
                </a:solidFill>
                <a:latin typeface="Arial"/>
                <a:ea typeface="Arial"/>
                <a:cs typeface="Arial"/>
                <a:sym typeface="Arial"/>
              </a:rPr>
              <a:t>Le meilleur type dépend de l’emphase souhaitée</a:t>
            </a:r>
            <a:endParaRPr dirty="0"/>
          </a:p>
          <a:p>
            <a:pPr marL="0" lvl="0" indent="0" algn="l" rtl="0">
              <a:lnSpc>
                <a:spcPct val="100000"/>
              </a:lnSpc>
              <a:spcBef>
                <a:spcPts val="1500"/>
              </a:spcBef>
              <a:spcAft>
                <a:spcPts val="0"/>
              </a:spcAft>
              <a:buClr>
                <a:schemeClr val="dk1"/>
              </a:buClr>
              <a:buSzPts val="2800"/>
              <a:buNone/>
            </a:pPr>
            <a:endParaRPr dirty="0"/>
          </a:p>
        </p:txBody>
      </p:sp>
      <p:sp>
        <p:nvSpPr>
          <p:cNvPr id="930" name="Google Shape;930;p6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a:t>
            </a:r>
            <a:endParaRPr dirty="0">
              <a:latin typeface="Franklin Gothic Medium" panose="020B06030201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6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 verticales, </a:t>
            </a:r>
            <a:br>
              <a:rPr lang="fr-FR" dirty="0">
                <a:latin typeface="Franklin Gothic Medium" panose="020B0603020102020204" pitchFamily="34" charset="0"/>
              </a:rPr>
            </a:br>
            <a:r>
              <a:rPr lang="fr-FR" dirty="0">
                <a:latin typeface="Franklin Gothic Medium" panose="020B0603020102020204" pitchFamily="34" charset="0"/>
              </a:rPr>
              <a:t>Une réponse autorisée : Exemple (1/2)</a:t>
            </a:r>
            <a:endParaRPr dirty="0">
              <a:latin typeface="Franklin Gothic Medium" panose="020B0603020102020204" pitchFamily="34" charset="0"/>
            </a:endParaRPr>
          </a:p>
        </p:txBody>
      </p:sp>
      <p:sp>
        <p:nvSpPr>
          <p:cNvPr id="937" name="Google Shape;937;p6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000" b="1">
                <a:solidFill>
                  <a:srgbClr val="000000"/>
                </a:solidFill>
                <a:latin typeface="Arial"/>
                <a:ea typeface="Arial"/>
                <a:cs typeface="Arial"/>
                <a:sym typeface="Arial"/>
              </a:rPr>
              <a:t>Premier choix de révéler la séropositivité chez les adultes séropositifs (n=198), </a:t>
            </a:r>
            <a:endParaRPr sz="2000"/>
          </a:p>
          <a:p>
            <a:pPr marL="0" lvl="0" indent="0" algn="ctr" rtl="0">
              <a:lnSpc>
                <a:spcPct val="100000"/>
              </a:lnSpc>
              <a:spcBef>
                <a:spcPts val="0"/>
              </a:spcBef>
              <a:spcAft>
                <a:spcPts val="0"/>
              </a:spcAft>
              <a:buClr>
                <a:srgbClr val="000000"/>
              </a:buClr>
              <a:buSzPts val="2400"/>
              <a:buNone/>
            </a:pPr>
            <a:r>
              <a:rPr lang="fr-FR" sz="2000" b="1">
                <a:solidFill>
                  <a:srgbClr val="000000"/>
                </a:solidFill>
                <a:latin typeface="Arial"/>
                <a:ea typeface="Arial"/>
                <a:cs typeface="Arial"/>
                <a:sym typeface="Arial"/>
              </a:rPr>
              <a:t>Hôpital spécialisé Say, Gombe, Nigeria, 2011</a:t>
            </a:r>
            <a:endParaRPr sz="2000"/>
          </a:p>
          <a:p>
            <a:pPr marL="0" lvl="0" indent="0" algn="l" rtl="0">
              <a:lnSpc>
                <a:spcPct val="100000"/>
              </a:lnSpc>
              <a:spcBef>
                <a:spcPts val="500"/>
              </a:spcBef>
              <a:spcAft>
                <a:spcPts val="0"/>
              </a:spcAft>
              <a:buClr>
                <a:schemeClr val="dk1"/>
              </a:buClr>
              <a:buSzPts val="2800"/>
              <a:buNone/>
            </a:pPr>
            <a:endParaRPr/>
          </a:p>
        </p:txBody>
      </p:sp>
      <p:sp>
        <p:nvSpPr>
          <p:cNvPr id="938" name="Google Shape;938;p61"/>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a:t>Adapté de Dankoli, et al. Pan Afr Med J 2014 ; 18 (Suppl 1) : 4.</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939" name="Google Shape;939;p61"/>
          <p:cNvGraphicFramePr/>
          <p:nvPr>
            <p:extLst>
              <p:ext uri="{D42A27DB-BD31-4B8C-83A1-F6EECF244321}">
                <p14:modId xmlns:p14="http://schemas.microsoft.com/office/powerpoint/2010/main" val="2018710838"/>
              </p:ext>
            </p:extLst>
          </p:nvPr>
        </p:nvGraphicFramePr>
        <p:xfrm>
          <a:off x="838199" y="2134016"/>
          <a:ext cx="10874339" cy="38866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62"/>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 verticales, </a:t>
            </a:r>
            <a:br>
              <a:rPr lang="fr-FR" dirty="0">
                <a:latin typeface="Franklin Gothic Medium" panose="020B0603020102020204" pitchFamily="34" charset="0"/>
              </a:rPr>
            </a:br>
            <a:r>
              <a:rPr lang="fr-FR" dirty="0">
                <a:latin typeface="Franklin Gothic Medium" panose="020B0603020102020204" pitchFamily="34" charset="0"/>
              </a:rPr>
              <a:t>Une réponse autorisée : Exemple (2/2)</a:t>
            </a:r>
            <a:endParaRPr dirty="0">
              <a:latin typeface="Franklin Gothic Medium" panose="020B0603020102020204" pitchFamily="34" charset="0"/>
            </a:endParaRPr>
          </a:p>
        </p:txBody>
      </p:sp>
      <p:sp>
        <p:nvSpPr>
          <p:cNvPr id="946" name="Google Shape;946;p6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200" b="1" dirty="0">
                <a:solidFill>
                  <a:srgbClr val="000000"/>
                </a:solidFill>
                <a:latin typeface="Arial"/>
                <a:ea typeface="Arial"/>
                <a:cs typeface="Arial"/>
                <a:sym typeface="Arial"/>
              </a:rPr>
              <a:t>Premier choix de révéler la séropositivité chez les adultes séropositifs (n=198), Hôpital spécialisé Say, Gombe, Nigeria, 2011</a:t>
            </a:r>
            <a:endParaRPr sz="2200" dirty="0"/>
          </a:p>
          <a:p>
            <a:pPr marL="0" lvl="0" indent="0" algn="l" rtl="0">
              <a:lnSpc>
                <a:spcPct val="100000"/>
              </a:lnSpc>
              <a:spcBef>
                <a:spcPts val="500"/>
              </a:spcBef>
              <a:spcAft>
                <a:spcPts val="0"/>
              </a:spcAft>
              <a:buClr>
                <a:schemeClr val="dk1"/>
              </a:buClr>
              <a:buSzPts val="2800"/>
              <a:buNone/>
            </a:pPr>
            <a:endParaRPr dirty="0"/>
          </a:p>
        </p:txBody>
      </p:sp>
      <p:sp>
        <p:nvSpPr>
          <p:cNvPr id="947" name="Google Shape;947;p62"/>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a:t>Dankoli, et al. Pan Afr Med J 2014 ; 18 (Suppl 1) : 4.</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948" name="Google Shape;948;p62"/>
          <p:cNvGraphicFramePr/>
          <p:nvPr>
            <p:extLst>
              <p:ext uri="{D42A27DB-BD31-4B8C-83A1-F6EECF244321}">
                <p14:modId xmlns:p14="http://schemas.microsoft.com/office/powerpoint/2010/main" val="2433691553"/>
              </p:ext>
            </p:extLst>
          </p:nvPr>
        </p:nvGraphicFramePr>
        <p:xfrm>
          <a:off x="838200" y="2134017"/>
          <a:ext cx="11028452" cy="406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6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 verticales, </a:t>
            </a:r>
            <a:br>
              <a:rPr lang="fr-FR" dirty="0">
                <a:latin typeface="Franklin Gothic Medium" panose="020B0603020102020204" pitchFamily="34" charset="0"/>
              </a:rPr>
            </a:br>
            <a:r>
              <a:rPr lang="fr-FR" dirty="0">
                <a:latin typeface="Franklin Gothic Medium" panose="020B0603020102020204" pitchFamily="34" charset="0"/>
              </a:rPr>
              <a:t>Plusieurs réponses possibles : Exemple</a:t>
            </a:r>
            <a:endParaRPr dirty="0">
              <a:latin typeface="Franklin Gothic Medium" panose="020B0603020102020204" pitchFamily="34" charset="0"/>
            </a:endParaRPr>
          </a:p>
        </p:txBody>
      </p:sp>
      <p:sp>
        <p:nvSpPr>
          <p:cNvPr id="955" name="Google Shape;955;p63"/>
          <p:cNvSpPr txBox="1">
            <a:spLocks noGrp="1"/>
          </p:cNvSpPr>
          <p:nvPr>
            <p:ph type="body" idx="1"/>
          </p:nvPr>
        </p:nvSpPr>
        <p:spPr>
          <a:xfrm>
            <a:off x="838200" y="1478857"/>
            <a:ext cx="10515600" cy="46392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200" b="1" dirty="0">
                <a:solidFill>
                  <a:srgbClr val="000000"/>
                </a:solidFill>
                <a:latin typeface="Arial"/>
                <a:ea typeface="Arial"/>
                <a:cs typeface="Arial"/>
                <a:sym typeface="Arial"/>
              </a:rPr>
              <a:t>Causes perçues par les professionnels de santé de la non-observance du traitement antituberculeux par les patients (n=76), Plateau Say, Nigéria, 2011</a:t>
            </a:r>
            <a:endParaRPr sz="2200" dirty="0"/>
          </a:p>
          <a:p>
            <a:pPr marL="0" lvl="0" indent="0" algn="l" rtl="0">
              <a:lnSpc>
                <a:spcPct val="100000"/>
              </a:lnSpc>
              <a:spcBef>
                <a:spcPts val="1000"/>
              </a:spcBef>
              <a:spcAft>
                <a:spcPts val="0"/>
              </a:spcAft>
              <a:buClr>
                <a:schemeClr val="dk1"/>
              </a:buClr>
              <a:buSzPts val="2800"/>
              <a:buNone/>
            </a:pPr>
            <a:endParaRPr dirty="0"/>
          </a:p>
        </p:txBody>
      </p:sp>
      <p:sp>
        <p:nvSpPr>
          <p:cNvPr id="956" name="Google Shape;956;p63"/>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a:t>Ibrahim LM, Hadjia IS, et al. Pan Afr Med J. 2014;18(Suppl 1):8.</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957" name="Google Shape;957;p63"/>
          <p:cNvGraphicFramePr/>
          <p:nvPr/>
        </p:nvGraphicFramePr>
        <p:xfrm>
          <a:off x="1115603" y="2600422"/>
          <a:ext cx="10124325" cy="373919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64"/>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 horizontales, </a:t>
            </a:r>
            <a:br>
              <a:rPr lang="fr-FR" dirty="0">
                <a:latin typeface="Franklin Gothic Medium" panose="020B0603020102020204" pitchFamily="34" charset="0"/>
              </a:rPr>
            </a:br>
            <a:r>
              <a:rPr lang="fr-FR" dirty="0">
                <a:latin typeface="Franklin Gothic Medium" panose="020B0603020102020204" pitchFamily="34" charset="0"/>
              </a:rPr>
              <a:t>Réponses multiples : Même exemple</a:t>
            </a:r>
            <a:endParaRPr dirty="0">
              <a:latin typeface="Franklin Gothic Medium" panose="020B0603020102020204" pitchFamily="34" charset="0"/>
            </a:endParaRPr>
          </a:p>
        </p:txBody>
      </p:sp>
      <p:sp>
        <p:nvSpPr>
          <p:cNvPr id="964" name="Google Shape;964;p6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200" b="1" dirty="0">
                <a:solidFill>
                  <a:srgbClr val="000000"/>
                </a:solidFill>
                <a:latin typeface="Arial"/>
                <a:ea typeface="Arial"/>
                <a:cs typeface="Arial"/>
                <a:sym typeface="Arial"/>
              </a:rPr>
              <a:t>Causes perçues par les professionnels de santé de la non-observance du traitement antituberculeux par les patients (n=76), Plateau Say, Nigéria, 2011</a:t>
            </a:r>
            <a:endParaRPr sz="2200" dirty="0"/>
          </a:p>
          <a:p>
            <a:pPr marL="0" lvl="0" indent="0" algn="ctr" rtl="0">
              <a:lnSpc>
                <a:spcPct val="100000"/>
              </a:lnSpc>
              <a:spcBef>
                <a:spcPts val="1000"/>
              </a:spcBef>
              <a:spcAft>
                <a:spcPts val="0"/>
              </a:spcAft>
              <a:buClr>
                <a:schemeClr val="dk1"/>
              </a:buClr>
              <a:buSzPts val="2400"/>
              <a:buNone/>
            </a:pPr>
            <a:endParaRPr sz="2400" dirty="0">
              <a:latin typeface="Arial"/>
              <a:ea typeface="Arial"/>
              <a:cs typeface="Arial"/>
              <a:sym typeface="Arial"/>
            </a:endParaRPr>
          </a:p>
        </p:txBody>
      </p:sp>
      <p:sp>
        <p:nvSpPr>
          <p:cNvPr id="965" name="Google Shape;965;p64"/>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a:t>Ibrahim LM, Hadjia IS, et al. Pan Afr Med J. 2014;18(Suppl 1):8.</a:t>
            </a:r>
            <a:endParaRPr/>
          </a:p>
          <a:p>
            <a:pPr marL="0" lvl="0" indent="0" algn="r" rtl="0">
              <a:lnSpc>
                <a:spcPct val="90000"/>
              </a:lnSpc>
              <a:spcBef>
                <a:spcPts val="1000"/>
              </a:spcBef>
              <a:spcAft>
                <a:spcPts val="0"/>
              </a:spcAft>
              <a:buClr>
                <a:schemeClr val="dk1"/>
              </a:buClr>
              <a:buSzPts val="1200"/>
              <a:buNone/>
            </a:pPr>
            <a:endParaRPr/>
          </a:p>
        </p:txBody>
      </p:sp>
      <p:graphicFrame>
        <p:nvGraphicFramePr>
          <p:cNvPr id="966" name="Google Shape;966;p64"/>
          <p:cNvGraphicFramePr/>
          <p:nvPr/>
        </p:nvGraphicFramePr>
        <p:xfrm>
          <a:off x="838200" y="2308925"/>
          <a:ext cx="10030500" cy="40491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6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000" b="1" dirty="0">
                <a:solidFill>
                  <a:srgbClr val="000000"/>
                </a:solidFill>
                <a:latin typeface="Arial"/>
                <a:ea typeface="Arial"/>
                <a:cs typeface="Arial"/>
                <a:sym typeface="Arial"/>
              </a:rPr>
              <a:t>Répartition par âge et par sexe des enfants de moins de 5 ans atteints de</a:t>
            </a:r>
            <a:endParaRPr sz="2400" dirty="0"/>
          </a:p>
          <a:p>
            <a:pPr marL="0" lvl="0" indent="0" algn="ctr" rtl="0">
              <a:lnSpc>
                <a:spcPct val="100000"/>
              </a:lnSpc>
              <a:spcBef>
                <a:spcPts val="500"/>
              </a:spcBef>
              <a:spcAft>
                <a:spcPts val="0"/>
              </a:spcAft>
              <a:buClr>
                <a:srgbClr val="000000"/>
              </a:buClr>
              <a:buSzPts val="2400"/>
              <a:buNone/>
            </a:pPr>
            <a:r>
              <a:rPr lang="fr-FR" sz="2000" b="1" dirty="0">
                <a:solidFill>
                  <a:srgbClr val="000000"/>
                </a:solidFill>
              </a:rPr>
              <a:t>s</a:t>
            </a:r>
            <a:r>
              <a:rPr lang="fr-FR" sz="2000" b="1" dirty="0">
                <a:solidFill>
                  <a:srgbClr val="000000"/>
                </a:solidFill>
                <a:latin typeface="Arial"/>
                <a:ea typeface="Arial"/>
                <a:cs typeface="Arial"/>
                <a:sym typeface="Arial"/>
              </a:rPr>
              <a:t>aturnisme, </a:t>
            </a:r>
            <a:r>
              <a:rPr lang="fr-FR" sz="2000" b="1" dirty="0" err="1">
                <a:solidFill>
                  <a:srgbClr val="000000"/>
                </a:solidFill>
                <a:latin typeface="Arial"/>
                <a:ea typeface="Arial"/>
                <a:cs typeface="Arial"/>
                <a:sym typeface="Arial"/>
              </a:rPr>
              <a:t>Zamfara</a:t>
            </a:r>
            <a:r>
              <a:rPr lang="fr-FR" sz="2000" b="1" dirty="0">
                <a:solidFill>
                  <a:srgbClr val="000000"/>
                </a:solidFill>
                <a:latin typeface="Arial"/>
                <a:ea typeface="Arial"/>
                <a:cs typeface="Arial"/>
                <a:sym typeface="Arial"/>
              </a:rPr>
              <a:t> Say, Nigeria, septembre 2010</a:t>
            </a:r>
            <a:endParaRPr sz="2400" dirty="0"/>
          </a:p>
          <a:p>
            <a:pPr marL="0" lvl="0" indent="0" algn="l" rtl="0">
              <a:lnSpc>
                <a:spcPct val="100000"/>
              </a:lnSpc>
              <a:spcBef>
                <a:spcPts val="1000"/>
              </a:spcBef>
              <a:spcAft>
                <a:spcPts val="0"/>
              </a:spcAft>
              <a:buClr>
                <a:schemeClr val="dk1"/>
              </a:buClr>
              <a:buSzPts val="2800"/>
              <a:buNone/>
            </a:pPr>
            <a:endParaRPr dirty="0"/>
          </a:p>
        </p:txBody>
      </p:sp>
      <p:sp>
        <p:nvSpPr>
          <p:cNvPr id="973" name="Google Shape;973;p6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 à barres groupées : Exemple</a:t>
            </a:r>
            <a:endParaRPr dirty="0">
              <a:latin typeface="Franklin Gothic Medium" panose="020B0603020102020204" pitchFamily="34" charset="0"/>
            </a:endParaRPr>
          </a:p>
        </p:txBody>
      </p:sp>
      <p:sp>
        <p:nvSpPr>
          <p:cNvPr id="974" name="Google Shape;974;p65"/>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a:t>Ajumobi, et al. Pan Afr Med J 2014 ; 18 (Suppl 1) : 14.</a:t>
            </a:r>
            <a:endParaRPr/>
          </a:p>
        </p:txBody>
      </p:sp>
      <p:graphicFrame>
        <p:nvGraphicFramePr>
          <p:cNvPr id="975" name="Google Shape;975;p65"/>
          <p:cNvGraphicFramePr/>
          <p:nvPr/>
        </p:nvGraphicFramePr>
        <p:xfrm>
          <a:off x="838200" y="2285708"/>
          <a:ext cx="10030394" cy="42244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graphicFrame>
        <p:nvGraphicFramePr>
          <p:cNvPr id="981" name="Google Shape;981;p66"/>
          <p:cNvGraphicFramePr/>
          <p:nvPr>
            <p:extLst>
              <p:ext uri="{D42A27DB-BD31-4B8C-83A1-F6EECF244321}">
                <p14:modId xmlns:p14="http://schemas.microsoft.com/office/powerpoint/2010/main" val="1293153131"/>
              </p:ext>
            </p:extLst>
          </p:nvPr>
        </p:nvGraphicFramePr>
        <p:xfrm>
          <a:off x="838200" y="2200232"/>
          <a:ext cx="10030394" cy="4309897"/>
        </p:xfrm>
        <a:graphic>
          <a:graphicData uri="http://schemas.openxmlformats.org/drawingml/2006/chart">
            <c:chart xmlns:c="http://schemas.openxmlformats.org/drawingml/2006/chart" xmlns:r="http://schemas.openxmlformats.org/officeDocument/2006/relationships" r:id="rId3"/>
          </a:graphicData>
        </a:graphic>
      </p:graphicFrame>
      <p:sp>
        <p:nvSpPr>
          <p:cNvPr id="982" name="Google Shape;982;p6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000" b="1" dirty="0">
                <a:solidFill>
                  <a:srgbClr val="000000"/>
                </a:solidFill>
                <a:latin typeface="Arial"/>
                <a:ea typeface="Arial"/>
                <a:cs typeface="Arial"/>
                <a:sym typeface="Arial"/>
              </a:rPr>
              <a:t>Répartition par âge et par sexe des enfants de moins de 5 ans atteints de</a:t>
            </a:r>
            <a:endParaRPr sz="2400" dirty="0"/>
          </a:p>
          <a:p>
            <a:pPr marL="0" lvl="0" indent="0" algn="ctr" rtl="0">
              <a:lnSpc>
                <a:spcPct val="100000"/>
              </a:lnSpc>
              <a:spcBef>
                <a:spcPts val="500"/>
              </a:spcBef>
              <a:spcAft>
                <a:spcPts val="0"/>
              </a:spcAft>
              <a:buClr>
                <a:srgbClr val="000000"/>
              </a:buClr>
              <a:buSzPts val="2400"/>
              <a:buNone/>
            </a:pPr>
            <a:r>
              <a:rPr lang="fr-FR" sz="2000" b="1" dirty="0">
                <a:solidFill>
                  <a:srgbClr val="000000"/>
                </a:solidFill>
              </a:rPr>
              <a:t>s</a:t>
            </a:r>
            <a:r>
              <a:rPr lang="fr-FR" sz="2000" b="1" dirty="0">
                <a:solidFill>
                  <a:srgbClr val="000000"/>
                </a:solidFill>
                <a:latin typeface="Arial"/>
                <a:ea typeface="Arial"/>
                <a:cs typeface="Arial"/>
                <a:sym typeface="Arial"/>
              </a:rPr>
              <a:t>aturnisme, </a:t>
            </a:r>
            <a:r>
              <a:rPr lang="fr-FR" sz="2000" b="1" dirty="0" err="1">
                <a:solidFill>
                  <a:srgbClr val="000000"/>
                </a:solidFill>
                <a:latin typeface="Arial"/>
                <a:ea typeface="Arial"/>
                <a:cs typeface="Arial"/>
                <a:sym typeface="Arial"/>
              </a:rPr>
              <a:t>Zamfara</a:t>
            </a:r>
            <a:r>
              <a:rPr lang="fr-FR" sz="2000" b="1" dirty="0">
                <a:solidFill>
                  <a:srgbClr val="000000"/>
                </a:solidFill>
                <a:latin typeface="Arial"/>
                <a:ea typeface="Arial"/>
                <a:cs typeface="Arial"/>
                <a:sym typeface="Arial"/>
              </a:rPr>
              <a:t> Say, Nigeria, septembre 2010</a:t>
            </a:r>
            <a:endParaRPr sz="2400" dirty="0"/>
          </a:p>
          <a:p>
            <a:pPr marL="0" lvl="0" indent="0" algn="l" rtl="0">
              <a:lnSpc>
                <a:spcPct val="100000"/>
              </a:lnSpc>
              <a:spcBef>
                <a:spcPts val="1000"/>
              </a:spcBef>
              <a:spcAft>
                <a:spcPts val="0"/>
              </a:spcAft>
              <a:buClr>
                <a:schemeClr val="dk1"/>
              </a:buClr>
              <a:buSzPts val="2800"/>
              <a:buNone/>
            </a:pPr>
            <a:endParaRPr dirty="0"/>
          </a:p>
        </p:txBody>
      </p:sp>
      <p:sp>
        <p:nvSpPr>
          <p:cNvPr id="984" name="Google Shape;984;p66"/>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a:t>Ajumobi, et al. Pan Afr Med J 2014 ; 18 (Suppl 1) : 14.</a:t>
            </a:r>
            <a:endParaRPr/>
          </a:p>
        </p:txBody>
      </p:sp>
      <p:sp>
        <p:nvSpPr>
          <p:cNvPr id="2" name="Google Shape;973;p65">
            <a:extLst>
              <a:ext uri="{FF2B5EF4-FFF2-40B4-BE49-F238E27FC236}">
                <a16:creationId xmlns:a16="http://schemas.microsoft.com/office/drawing/2014/main" id="{5313F30B-0984-110B-F68F-0B253D16552C}"/>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000" dirty="0">
                <a:latin typeface="Franklin Gothic Medium" panose="020B0603020102020204" pitchFamily="34" charset="0"/>
              </a:rPr>
              <a:t>Graphique à barres empilées : Même exemple</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6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Création d'un graphique à barres</a:t>
            </a:r>
            <a:endParaRPr dirty="0">
              <a:latin typeface="Franklin Gothic Medium" panose="020B0603020102020204" pitchFamily="34" charset="0"/>
            </a:endParaRPr>
          </a:p>
        </p:txBody>
      </p:sp>
      <p:sp>
        <p:nvSpPr>
          <p:cNvPr id="991" name="Google Shape;991;p67"/>
          <p:cNvSpPr/>
          <p:nvPr/>
        </p:nvSpPr>
        <p:spPr>
          <a:xfrm>
            <a:off x="1127760" y="3132938"/>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Attribuer une barre à chaque valeur</a:t>
            </a:r>
            <a:endParaRPr sz="1600" b="0" i="0" u="none" strike="noStrike" cap="none" dirty="0">
              <a:solidFill>
                <a:srgbClr val="000000"/>
              </a:solidFill>
              <a:latin typeface="Arial"/>
              <a:ea typeface="Arial"/>
              <a:cs typeface="Arial"/>
              <a:sym typeface="Arial"/>
            </a:endParaRPr>
          </a:p>
        </p:txBody>
      </p:sp>
      <p:sp>
        <p:nvSpPr>
          <p:cNvPr id="992" name="Google Shape;992;p67"/>
          <p:cNvSpPr/>
          <p:nvPr/>
        </p:nvSpPr>
        <p:spPr>
          <a:xfrm>
            <a:off x="1127760" y="1469510"/>
            <a:ext cx="8412480" cy="155448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Décider du type de diagramme à barres le plus approprié pour les données ;</a:t>
            </a:r>
            <a:endParaRPr sz="1600" b="0" i="0" u="none" strike="noStrike" cap="none" dirty="0">
              <a:solidFill>
                <a:srgbClr val="000000"/>
              </a:solidFill>
              <a:latin typeface="Arial"/>
              <a:ea typeface="Arial"/>
              <a:cs typeface="Arial"/>
              <a:sym typeface="Arial"/>
            </a:endParaRPr>
          </a:p>
          <a:p>
            <a:pPr marL="742950" marR="0" lvl="0"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Décider de l'orientation la plus appropriée pour les données et les étiquettes</a:t>
            </a:r>
            <a:endParaRPr sz="1600" b="0" i="0" u="none" strike="noStrike" cap="none" dirty="0">
              <a:solidFill>
                <a:srgbClr val="000000"/>
              </a:solidFill>
              <a:latin typeface="Arial"/>
              <a:ea typeface="Arial"/>
              <a:cs typeface="Arial"/>
              <a:sym typeface="Arial"/>
            </a:endParaRPr>
          </a:p>
        </p:txBody>
      </p:sp>
      <p:sp>
        <p:nvSpPr>
          <p:cNvPr id="993" name="Google Shape;993;p67"/>
          <p:cNvSpPr/>
          <p:nvPr/>
        </p:nvSpPr>
        <p:spPr>
          <a:xfrm>
            <a:off x="1127760" y="4007236"/>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736600"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Compter le nombre de fois où chaque valeur apparaît</a:t>
            </a:r>
            <a:endParaRPr sz="1400" b="0" i="0" u="none" strike="noStrike" cap="none" dirty="0">
              <a:solidFill>
                <a:srgbClr val="000000"/>
              </a:solidFill>
              <a:latin typeface="Arial"/>
              <a:ea typeface="Arial"/>
              <a:cs typeface="Arial"/>
              <a:sym typeface="Arial"/>
            </a:endParaRPr>
          </a:p>
        </p:txBody>
      </p:sp>
      <p:sp>
        <p:nvSpPr>
          <p:cNvPr id="994" name="Google Shape;994;p67"/>
          <p:cNvSpPr/>
          <p:nvPr/>
        </p:nvSpPr>
        <p:spPr>
          <a:xfrm>
            <a:off x="1127760" y="4880355"/>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2625" marR="0" lvl="1" indent="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Faire en sorte que la hauteur ou la longueur de la barre soit égale à la fréquence pour chaque intervalle</a:t>
            </a:r>
            <a:endParaRPr sz="1400" b="0" i="0" u="none" strike="noStrike" cap="none" dirty="0">
              <a:solidFill>
                <a:srgbClr val="000000"/>
              </a:solidFill>
              <a:latin typeface="Arial"/>
              <a:ea typeface="Arial"/>
              <a:cs typeface="Arial"/>
              <a:sym typeface="Arial"/>
            </a:endParaRPr>
          </a:p>
        </p:txBody>
      </p:sp>
      <p:sp>
        <p:nvSpPr>
          <p:cNvPr id="995" name="Google Shape;995;p67"/>
          <p:cNvSpPr/>
          <p:nvPr/>
        </p:nvSpPr>
        <p:spPr>
          <a:xfrm>
            <a:off x="1127760" y="5752406"/>
            <a:ext cx="8412480" cy="731520"/>
          </a:xfrm>
          <a:prstGeom prst="roundRect">
            <a:avLst>
              <a:gd name="adj" fmla="val 16667"/>
            </a:avLst>
          </a:prstGeom>
          <a:noFill/>
          <a:ln w="28575" cap="flat" cmpd="sng">
            <a:solidFill>
              <a:srgbClr val="008000"/>
            </a:solidFill>
            <a:prstDash val="solid"/>
            <a:round/>
            <a:headEnd type="none" w="sm" len="sm"/>
            <a:tailEnd type="none" w="sm" len="sm"/>
          </a:ln>
        </p:spPr>
        <p:txBody>
          <a:bodyPr spcFirstLastPara="1" wrap="square" lIns="91425" tIns="45700" rIns="91425" bIns="45700" anchor="ctr" anchorCtr="0">
            <a:noAutofit/>
          </a:bodyPr>
          <a:lstStyle/>
          <a:p>
            <a:pPr marL="685800" marR="0" lvl="1" indent="-6350" algn="l"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Inclure des étiquettes d'axe avec des unités et un </a:t>
            </a:r>
            <a:br>
              <a:rPr lang="fr-FR" sz="2000" b="1" i="0" u="none" strike="noStrike" cap="none" dirty="0">
                <a:solidFill>
                  <a:srgbClr val="000000"/>
                </a:solidFill>
                <a:latin typeface="Arial"/>
                <a:ea typeface="Arial"/>
                <a:cs typeface="Arial"/>
                <a:sym typeface="Arial"/>
              </a:rPr>
            </a:br>
            <a:r>
              <a:rPr lang="fr-FR" sz="2000" b="1" i="0" u="none" strike="noStrike" cap="none" dirty="0">
                <a:solidFill>
                  <a:srgbClr val="000000"/>
                </a:solidFill>
                <a:latin typeface="Arial"/>
                <a:ea typeface="Arial"/>
                <a:cs typeface="Arial"/>
                <a:sym typeface="Arial"/>
              </a:rPr>
              <a:t>titre descriptif</a:t>
            </a:r>
            <a:endParaRPr sz="1400" b="0" i="0" u="none" strike="noStrike" cap="none" dirty="0">
              <a:solidFill>
                <a:srgbClr val="000000"/>
              </a:solidFill>
              <a:latin typeface="Arial"/>
              <a:ea typeface="Arial"/>
              <a:cs typeface="Arial"/>
              <a:sym typeface="Arial"/>
            </a:endParaRPr>
          </a:p>
        </p:txBody>
      </p:sp>
      <p:sp>
        <p:nvSpPr>
          <p:cNvPr id="996" name="Google Shape;996;p67"/>
          <p:cNvSpPr txBox="1"/>
          <p:nvPr/>
        </p:nvSpPr>
        <p:spPr>
          <a:xfrm>
            <a:off x="1224305" y="5750520"/>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5</a:t>
            </a:r>
            <a:endParaRPr sz="1800" b="0" i="0" u="none" strike="noStrike" cap="none">
              <a:solidFill>
                <a:srgbClr val="000000"/>
              </a:solidFill>
              <a:latin typeface="Arial"/>
              <a:ea typeface="Arial"/>
              <a:cs typeface="Arial"/>
              <a:sym typeface="Arial"/>
            </a:endParaRPr>
          </a:p>
        </p:txBody>
      </p:sp>
      <p:sp>
        <p:nvSpPr>
          <p:cNvPr id="997" name="Google Shape;997;p67"/>
          <p:cNvSpPr txBox="1"/>
          <p:nvPr/>
        </p:nvSpPr>
        <p:spPr>
          <a:xfrm>
            <a:off x="1224305" y="3993502"/>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3</a:t>
            </a:r>
            <a:endParaRPr sz="1600" b="0" i="0" u="none" strike="noStrike" cap="none">
              <a:solidFill>
                <a:srgbClr val="000000"/>
              </a:solidFill>
              <a:latin typeface="Arial"/>
              <a:ea typeface="Arial"/>
              <a:cs typeface="Arial"/>
              <a:sym typeface="Arial"/>
            </a:endParaRPr>
          </a:p>
        </p:txBody>
      </p:sp>
      <p:sp>
        <p:nvSpPr>
          <p:cNvPr id="998" name="Google Shape;998;p67"/>
          <p:cNvSpPr txBox="1"/>
          <p:nvPr/>
        </p:nvSpPr>
        <p:spPr>
          <a:xfrm>
            <a:off x="1224305" y="4854049"/>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4</a:t>
            </a:r>
            <a:endParaRPr sz="1800" b="0" i="0" u="none" strike="noStrike" cap="none">
              <a:solidFill>
                <a:srgbClr val="000000"/>
              </a:solidFill>
              <a:latin typeface="Arial"/>
              <a:ea typeface="Arial"/>
              <a:cs typeface="Arial"/>
              <a:sym typeface="Arial"/>
            </a:endParaRPr>
          </a:p>
        </p:txBody>
      </p:sp>
      <p:sp>
        <p:nvSpPr>
          <p:cNvPr id="999" name="Google Shape;999;p67"/>
          <p:cNvSpPr txBox="1"/>
          <p:nvPr/>
        </p:nvSpPr>
        <p:spPr>
          <a:xfrm>
            <a:off x="1224305" y="3154998"/>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2</a:t>
            </a:r>
            <a:endParaRPr sz="1800" b="0" i="0" u="none" strike="noStrike" cap="none">
              <a:solidFill>
                <a:srgbClr val="000000"/>
              </a:solidFill>
              <a:latin typeface="Arial"/>
              <a:ea typeface="Arial"/>
              <a:cs typeface="Arial"/>
              <a:sym typeface="Arial"/>
            </a:endParaRPr>
          </a:p>
        </p:txBody>
      </p:sp>
      <p:sp>
        <p:nvSpPr>
          <p:cNvPr id="1000" name="Google Shape;1000;p67"/>
          <p:cNvSpPr txBox="1"/>
          <p:nvPr/>
        </p:nvSpPr>
        <p:spPr>
          <a:xfrm>
            <a:off x="1224305" y="1880990"/>
            <a:ext cx="731520" cy="73152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4000"/>
              <a:buFont typeface="Libre Franklin Medium"/>
              <a:buNone/>
            </a:pPr>
            <a:r>
              <a:rPr lang="fr-FR" sz="4000" b="0" i="0" u="none" strike="noStrike" cap="none">
                <a:solidFill>
                  <a:srgbClr val="000000"/>
                </a:solidFill>
                <a:latin typeface="Libre Franklin Medium"/>
                <a:ea typeface="Libre Franklin Medium"/>
                <a:cs typeface="Libre Franklin Medium"/>
                <a:sym typeface="Libre Franklin Medium"/>
              </a:rPr>
              <a:t>1</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9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9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9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7" name="Google Shape;1007;p68"/>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953A"/>
              </a:buClr>
              <a:buSzPts val="3200"/>
              <a:buNone/>
            </a:pPr>
            <a:r>
              <a:rPr lang="fr-FR" sz="3200" dirty="0">
                <a:solidFill>
                  <a:srgbClr val="00953A"/>
                </a:solidFill>
              </a:rPr>
              <a:t>Histogramme</a:t>
            </a:r>
            <a:endParaRPr dirty="0"/>
          </a:p>
        </p:txBody>
      </p:sp>
      <p:sp>
        <p:nvSpPr>
          <p:cNvPr id="1008" name="Google Shape;1008;p68"/>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2800"/>
              <a:buChar char="•"/>
            </a:pPr>
            <a:r>
              <a:rPr lang="fr-FR" sz="2400" dirty="0"/>
              <a:t>Variables quantitatives</a:t>
            </a:r>
            <a:endParaRPr dirty="0"/>
          </a:p>
          <a:p>
            <a:pPr marL="228600" lvl="0" indent="-228600" algn="l" rtl="0">
              <a:lnSpc>
                <a:spcPct val="90000"/>
              </a:lnSpc>
              <a:spcBef>
                <a:spcPts val="1000"/>
              </a:spcBef>
              <a:spcAft>
                <a:spcPts val="0"/>
              </a:spcAft>
              <a:buClr>
                <a:schemeClr val="dk1"/>
              </a:buClr>
              <a:buSzPts val="2800"/>
              <a:buChar char="•"/>
            </a:pPr>
            <a:r>
              <a:rPr lang="fr-FR" sz="2400" dirty="0"/>
              <a:t>Utilisé pour montrer la distribution de fréquence d'une variable quantitative (y compris le temps)</a:t>
            </a:r>
            <a:endParaRPr dirty="0"/>
          </a:p>
          <a:p>
            <a:pPr marL="228600" lvl="0" indent="-228600" algn="l" rtl="0">
              <a:lnSpc>
                <a:spcPct val="90000"/>
              </a:lnSpc>
              <a:spcBef>
                <a:spcPts val="1000"/>
              </a:spcBef>
              <a:spcAft>
                <a:spcPts val="0"/>
              </a:spcAft>
              <a:buClr>
                <a:schemeClr val="dk1"/>
              </a:buClr>
              <a:buSzPts val="2800"/>
              <a:buChar char="•"/>
            </a:pPr>
            <a:r>
              <a:rPr lang="fr-FR" sz="2400" dirty="0"/>
              <a:t>Courbe épidémique</a:t>
            </a:r>
            <a:endParaRPr dirty="0"/>
          </a:p>
          <a:p>
            <a:pPr marL="228600" lvl="0" indent="-50800" algn="l" rtl="0">
              <a:lnSpc>
                <a:spcPct val="90000"/>
              </a:lnSpc>
              <a:spcBef>
                <a:spcPts val="1000"/>
              </a:spcBef>
              <a:spcAft>
                <a:spcPts val="0"/>
              </a:spcAft>
              <a:buClr>
                <a:schemeClr val="dk1"/>
              </a:buClr>
              <a:buSzPts val="2800"/>
              <a:buNone/>
            </a:pPr>
            <a:endParaRPr dirty="0"/>
          </a:p>
          <a:p>
            <a:pPr marL="228600" lvl="0" indent="-228600" algn="l" rtl="0">
              <a:lnSpc>
                <a:spcPct val="90000"/>
              </a:lnSpc>
              <a:spcBef>
                <a:spcPts val="1000"/>
              </a:spcBef>
              <a:spcAft>
                <a:spcPts val="0"/>
              </a:spcAft>
              <a:buClr>
                <a:schemeClr val="dk1"/>
              </a:buClr>
              <a:buSzPts val="2800"/>
              <a:buChar char="•"/>
            </a:pPr>
            <a:r>
              <a:rPr lang="fr-FR" sz="2400" dirty="0"/>
              <a:t>Réorganiser l'ordre des colonnes ?</a:t>
            </a:r>
            <a:endParaRPr dirty="0"/>
          </a:p>
        </p:txBody>
      </p:sp>
      <p:sp>
        <p:nvSpPr>
          <p:cNvPr id="1009" name="Google Shape;1009;p68"/>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953A"/>
              </a:buClr>
              <a:buSzPts val="3200"/>
              <a:buNone/>
            </a:pPr>
            <a:r>
              <a:rPr lang="fr-FR" sz="3200" dirty="0">
                <a:solidFill>
                  <a:srgbClr val="00953A"/>
                </a:solidFill>
              </a:rPr>
              <a:t>Diagramme à barres</a:t>
            </a:r>
            <a:endParaRPr dirty="0"/>
          </a:p>
        </p:txBody>
      </p:sp>
      <p:sp>
        <p:nvSpPr>
          <p:cNvPr id="1010" name="Google Shape;1010;p68"/>
          <p:cNvSpPr txBox="1">
            <a:spLocks noGrp="1"/>
          </p:cNvSpPr>
          <p:nvPr>
            <p:ph type="body" idx="4"/>
          </p:nvPr>
        </p:nvSpPr>
        <p:spPr>
          <a:xfrm>
            <a:off x="6170612" y="2111433"/>
            <a:ext cx="5515420" cy="4031672"/>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dirty="0"/>
              <a:t>Variables qualitatives</a:t>
            </a:r>
            <a:endParaRPr dirty="0"/>
          </a:p>
          <a:p>
            <a:pPr marL="228600" lvl="0" indent="-228600" algn="l" rtl="0">
              <a:lnSpc>
                <a:spcPct val="100000"/>
              </a:lnSpc>
              <a:spcBef>
                <a:spcPts val="1000"/>
              </a:spcBef>
              <a:spcAft>
                <a:spcPts val="0"/>
              </a:spcAft>
              <a:buClr>
                <a:schemeClr val="dk1"/>
              </a:buClr>
              <a:buSzPts val="2800"/>
              <a:buChar char="•"/>
            </a:pPr>
            <a:r>
              <a:rPr lang="fr-FR" sz="2400" dirty="0"/>
              <a:t>Utilisé pour comparer des catégories de variables qualitatives</a:t>
            </a:r>
            <a:endParaRPr dirty="0"/>
          </a:p>
          <a:p>
            <a:pPr marL="228600" lvl="0" indent="-228600" algn="l" rtl="0">
              <a:lnSpc>
                <a:spcPct val="100000"/>
              </a:lnSpc>
              <a:spcBef>
                <a:spcPts val="1000"/>
              </a:spcBef>
              <a:spcAft>
                <a:spcPts val="0"/>
              </a:spcAft>
              <a:buClr>
                <a:schemeClr val="dk1"/>
              </a:buClr>
              <a:buSzPts val="2800"/>
              <a:buChar char="•"/>
            </a:pPr>
            <a:r>
              <a:rPr lang="fr-FR" sz="2400" dirty="0"/>
              <a:t>Sexe, symptômes, etc.</a:t>
            </a:r>
            <a:br>
              <a:rPr lang="fr-FR" sz="2400" dirty="0"/>
            </a:br>
            <a:endParaRPr sz="3200" dirty="0"/>
          </a:p>
          <a:p>
            <a:pPr marL="228600" lvl="0" indent="-228600" algn="l" rtl="0">
              <a:lnSpc>
                <a:spcPct val="100000"/>
              </a:lnSpc>
              <a:spcBef>
                <a:spcPts val="1000"/>
              </a:spcBef>
              <a:spcAft>
                <a:spcPts val="0"/>
              </a:spcAft>
              <a:buClr>
                <a:schemeClr val="dk1"/>
              </a:buClr>
              <a:buSzPts val="2800"/>
              <a:buChar char="•"/>
            </a:pPr>
            <a:r>
              <a:rPr lang="fr-FR" sz="2400" dirty="0"/>
              <a:t>Réorganiser l'ordre des colonnes ?</a:t>
            </a:r>
            <a:endParaRPr dirty="0"/>
          </a:p>
          <a:p>
            <a:pPr marL="228600" lvl="0" indent="-50800" algn="l" rtl="0">
              <a:lnSpc>
                <a:spcPct val="90000"/>
              </a:lnSpc>
              <a:spcBef>
                <a:spcPts val="1500"/>
              </a:spcBef>
              <a:spcAft>
                <a:spcPts val="0"/>
              </a:spcAft>
              <a:buClr>
                <a:schemeClr val="dk1"/>
              </a:buClr>
              <a:buSzPts val="2800"/>
              <a:buNone/>
            </a:pPr>
            <a:endParaRPr dirty="0"/>
          </a:p>
        </p:txBody>
      </p:sp>
      <p:sp>
        <p:nvSpPr>
          <p:cNvPr id="1011" name="Google Shape;1011;p68"/>
          <p:cNvSpPr txBox="1"/>
          <p:nvPr/>
        </p:nvSpPr>
        <p:spPr>
          <a:xfrm>
            <a:off x="2905383" y="5084055"/>
            <a:ext cx="10234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953A"/>
              </a:buClr>
              <a:buSzPts val="2400"/>
              <a:buFont typeface="Arial"/>
              <a:buNone/>
            </a:pPr>
            <a:r>
              <a:rPr lang="fr-FR" sz="2400" b="1" i="0" u="none" strike="noStrike" cap="none">
                <a:solidFill>
                  <a:srgbClr val="00953A"/>
                </a:solidFill>
                <a:latin typeface="Arial"/>
                <a:ea typeface="Arial"/>
                <a:cs typeface="Arial"/>
                <a:sym typeface="Arial"/>
              </a:rPr>
              <a:t>Non !</a:t>
            </a:r>
            <a:endParaRPr sz="1600" b="0" i="0" u="none" strike="noStrike" cap="none">
              <a:solidFill>
                <a:srgbClr val="000000"/>
              </a:solidFill>
              <a:latin typeface="Arial"/>
              <a:ea typeface="Arial"/>
              <a:cs typeface="Arial"/>
              <a:sym typeface="Arial"/>
            </a:endParaRPr>
          </a:p>
        </p:txBody>
      </p:sp>
      <p:sp>
        <p:nvSpPr>
          <p:cNvPr id="1012" name="Google Shape;1012;p68"/>
          <p:cNvSpPr txBox="1"/>
          <p:nvPr/>
        </p:nvSpPr>
        <p:spPr>
          <a:xfrm>
            <a:off x="6806406" y="5314867"/>
            <a:ext cx="3911600" cy="757090"/>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953A"/>
              </a:buClr>
              <a:buSzPts val="2400"/>
              <a:buFont typeface="Arial"/>
              <a:buNone/>
            </a:pPr>
            <a:r>
              <a:rPr lang="fr-FR" sz="2400" b="1" i="0" u="none" strike="noStrike" cap="none" dirty="0">
                <a:solidFill>
                  <a:srgbClr val="00953A"/>
                </a:solidFill>
                <a:latin typeface="Arial"/>
                <a:ea typeface="Arial"/>
                <a:cs typeface="Arial"/>
                <a:sym typeface="Arial"/>
              </a:rPr>
              <a:t>Oui ! Recommandé du plus grand au plus petit </a:t>
            </a:r>
            <a:endParaRPr sz="1600" b="0" i="0" u="none" strike="noStrike" cap="none" dirty="0">
              <a:solidFill>
                <a:srgbClr val="000000"/>
              </a:solidFill>
              <a:latin typeface="Arial"/>
              <a:ea typeface="Arial"/>
              <a:cs typeface="Arial"/>
              <a:sym typeface="Arial"/>
            </a:endParaRPr>
          </a:p>
        </p:txBody>
      </p:sp>
      <p:cxnSp>
        <p:nvCxnSpPr>
          <p:cNvPr id="1013" name="Google Shape;1013;p68"/>
          <p:cNvCxnSpPr/>
          <p:nvPr/>
        </p:nvCxnSpPr>
        <p:spPr>
          <a:xfrm>
            <a:off x="5995987" y="1473345"/>
            <a:ext cx="25402" cy="5019530"/>
          </a:xfrm>
          <a:prstGeom prst="straightConnector1">
            <a:avLst/>
          </a:prstGeom>
          <a:noFill/>
          <a:ln w="57150" cap="flat" cmpd="sng">
            <a:solidFill>
              <a:srgbClr val="F7941D"/>
            </a:solidFill>
            <a:prstDash val="solid"/>
            <a:miter lim="800000"/>
            <a:headEnd type="none" w="sm" len="sm"/>
            <a:tailEnd type="none" w="sm" len="sm"/>
          </a:ln>
        </p:spPr>
      </p:cxnSp>
      <p:sp>
        <p:nvSpPr>
          <p:cNvPr id="2" name="Google Shape;990;p67">
            <a:extLst>
              <a:ext uri="{FF2B5EF4-FFF2-40B4-BE49-F238E27FC236}">
                <a16:creationId xmlns:a16="http://schemas.microsoft.com/office/drawing/2014/main" id="{C55BB8ED-C212-ECF0-274B-4F11FB8F1ADE}"/>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dirty="0">
                <a:latin typeface="Franklin Gothic Medium" panose="020B0603020102020204" pitchFamily="34" charset="0"/>
              </a:rPr>
              <a:t>Histogramme et graphique à barres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08">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09">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10">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10">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1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08">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10">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7" grpId="0" build="p"/>
      <p:bldP spid="1009" grpId="0" build="p"/>
      <p:bldP spid="1011" grpId="0"/>
      <p:bldP spid="10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1019" name="Google Shape;1019;p69"/>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à barres (1/2)</a:t>
            </a:r>
            <a:endParaRPr dirty="0">
              <a:latin typeface="Franklin Gothic Medium" panose="020B06030201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graphicFrame>
        <p:nvGraphicFramePr>
          <p:cNvPr id="329" name="Google Shape;329;p7"/>
          <p:cNvGraphicFramePr/>
          <p:nvPr>
            <p:extLst>
              <p:ext uri="{D42A27DB-BD31-4B8C-83A1-F6EECF244321}">
                <p14:modId xmlns:p14="http://schemas.microsoft.com/office/powerpoint/2010/main" val="3193897239"/>
              </p:ext>
            </p:extLst>
          </p:nvPr>
        </p:nvGraphicFramePr>
        <p:xfrm>
          <a:off x="838200" y="2156601"/>
          <a:ext cx="10424175" cy="2286030"/>
        </p:xfrm>
        <a:graphic>
          <a:graphicData uri="http://schemas.openxmlformats.org/drawingml/2006/table">
            <a:tbl>
              <a:tblPr>
                <a:noFill/>
                <a:tableStyleId>{03440802-5A11-45D5-9182-550AEF46CEDC}</a:tableStyleId>
              </a:tblPr>
              <a:tblGrid>
                <a:gridCol w="3017525">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2103125">
                  <a:extLst>
                    <a:ext uri="{9D8B030D-6E8A-4147-A177-3AD203B41FA5}">
                      <a16:colId xmlns:a16="http://schemas.microsoft.com/office/drawing/2014/main" val="20002"/>
                    </a:ext>
                  </a:extLst>
                </a:gridCol>
                <a:gridCol w="2103125">
                  <a:extLst>
                    <a:ext uri="{9D8B030D-6E8A-4147-A177-3AD203B41FA5}">
                      <a16:colId xmlns:a16="http://schemas.microsoft.com/office/drawing/2014/main" val="20003"/>
                    </a:ext>
                  </a:extLst>
                </a:gridCol>
              </a:tblGrid>
              <a:tr h="9144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a:solidFill>
                            <a:schemeClr val="dk1"/>
                          </a:solidFill>
                          <a:latin typeface="Arial"/>
                          <a:ea typeface="Arial"/>
                          <a:cs typeface="Arial"/>
                          <a:sym typeface="Arial"/>
                        </a:rPr>
                        <a:t>Numéro de dossier</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a:solidFill>
                            <a:schemeClr val="dk1"/>
                          </a:solidFill>
                          <a:latin typeface="Arial"/>
                          <a:ea typeface="Arial"/>
                          <a:cs typeface="Arial"/>
                          <a:sym typeface="Arial"/>
                        </a:rPr>
                        <a:t>Date d'apparition</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dirty="0">
                          <a:solidFill>
                            <a:schemeClr val="dk1"/>
                          </a:solidFill>
                          <a:latin typeface="Arial"/>
                          <a:ea typeface="Arial"/>
                          <a:cs typeface="Arial"/>
                          <a:sym typeface="Arial"/>
                        </a:rPr>
                        <a:t>Âge</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dirty="0">
                          <a:solidFill>
                            <a:schemeClr val="dk1"/>
                          </a:solidFill>
                          <a:latin typeface="Arial"/>
                          <a:ea typeface="Arial"/>
                          <a:cs typeface="Arial"/>
                          <a:sym typeface="Arial"/>
                        </a:rPr>
                        <a:t>Sexe</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1</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21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M</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21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39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M</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3</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22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 </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dirty="0">
                          <a:solidFill>
                            <a:schemeClr val="dk1"/>
                          </a:solidFill>
                          <a:latin typeface="Arial"/>
                          <a:ea typeface="Arial"/>
                          <a:cs typeface="Arial"/>
                          <a:sym typeface="Arial"/>
                        </a:rPr>
                        <a:t>F</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30" name="Google Shape;330;p7"/>
          <p:cNvSpPr txBox="1"/>
          <p:nvPr/>
        </p:nvSpPr>
        <p:spPr>
          <a:xfrm>
            <a:off x="838200" y="1515501"/>
            <a:ext cx="10424159" cy="53340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2800"/>
              <a:buFont typeface="Arial"/>
              <a:buNone/>
            </a:pPr>
            <a:r>
              <a:rPr lang="fr-FR" sz="2800" b="1" i="0" u="none" strike="noStrike" cap="none" dirty="0">
                <a:solidFill>
                  <a:srgbClr val="000000"/>
                </a:solidFill>
                <a:latin typeface="Arial"/>
                <a:ea typeface="Arial"/>
                <a:cs typeface="Arial"/>
                <a:sym typeface="Arial"/>
              </a:rPr>
              <a:t>Âge (années) et sexe des patients concernés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2400"/>
              <a:buFont typeface="Arial"/>
              <a:buNone/>
            </a:pPr>
            <a:endParaRPr sz="2400" b="1" i="0" u="none" strike="noStrike" cap="none" dirty="0">
              <a:solidFill>
                <a:srgbClr val="000000"/>
              </a:solidFill>
              <a:latin typeface="Arial"/>
              <a:ea typeface="Arial"/>
              <a:cs typeface="Arial"/>
              <a:sym typeface="Arial"/>
            </a:endParaRPr>
          </a:p>
        </p:txBody>
      </p:sp>
      <p:sp>
        <p:nvSpPr>
          <p:cNvPr id="2" name="Google Shape;336;p8">
            <a:extLst>
              <a:ext uri="{FF2B5EF4-FFF2-40B4-BE49-F238E27FC236}">
                <a16:creationId xmlns:a16="http://schemas.microsoft.com/office/drawing/2014/main" id="{3105B06C-099B-F4BB-B2EB-D1D65534BD54}"/>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dirty="0">
                <a:latin typeface="Franklin Gothic Medium" panose="020B0603020102020204" pitchFamily="34" charset="0"/>
              </a:rPr>
              <a:t>Travailler avec des données : Exemple 1</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1025" name="Google Shape;1025;p7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500"/>
              </a:spcBef>
              <a:spcAft>
                <a:spcPts val="0"/>
              </a:spcAft>
              <a:buClr>
                <a:schemeClr val="dk1"/>
              </a:buClr>
              <a:buSzPts val="2800"/>
              <a:buChar char="•"/>
            </a:pPr>
            <a:r>
              <a:rPr lang="fr-CA" dirty="0"/>
              <a:t>Travail en paires</a:t>
            </a:r>
          </a:p>
          <a:p>
            <a:pPr marL="228600" lvl="0" indent="-228600" algn="l" rtl="0">
              <a:lnSpc>
                <a:spcPct val="100000"/>
              </a:lnSpc>
              <a:spcBef>
                <a:spcPts val="1000"/>
              </a:spcBef>
              <a:spcAft>
                <a:spcPts val="0"/>
              </a:spcAft>
              <a:buClr>
                <a:schemeClr val="dk1"/>
              </a:buClr>
              <a:buSzPts val="2800"/>
              <a:buChar char="•"/>
            </a:pPr>
            <a:r>
              <a:rPr lang="fr-FR" dirty="0"/>
              <a:t>Utilisez les données relatives à l'âge et au sexe des cas confirmés lors d'une épidémie de diphtérie dans le pays B en 2022 pour créer un diagramme à barres groupées par âge et par sexe</a:t>
            </a:r>
            <a:endParaRPr dirty="0"/>
          </a:p>
          <a:p>
            <a:pPr marL="287020" lvl="0" indent="-109220" algn="l" rtl="0">
              <a:lnSpc>
                <a:spcPct val="100000"/>
              </a:lnSpc>
              <a:spcBef>
                <a:spcPts val="15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endParaRPr dirty="0"/>
          </a:p>
        </p:txBody>
      </p:sp>
      <p:sp>
        <p:nvSpPr>
          <p:cNvPr id="1026" name="Google Shape;1026;p70"/>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graphique à barres (2/2)</a:t>
            </a:r>
            <a:endParaRPr dirty="0">
              <a:latin typeface="Franklin Gothic Medium" panose="020B0603020102020204"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Google Shape;1032;p7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400"/>
              <a:buNone/>
            </a:pPr>
            <a:r>
              <a:rPr lang="fr-FR" sz="2400" b="1">
                <a:solidFill>
                  <a:srgbClr val="000000"/>
                </a:solidFill>
                <a:latin typeface="Arial"/>
                <a:ea typeface="Arial"/>
                <a:cs typeface="Arial"/>
                <a:sym typeface="Arial"/>
              </a:rPr>
              <a:t>Nombre de cas de diphtérie par âge et par sexe,</a:t>
            </a:r>
            <a:endParaRPr/>
          </a:p>
          <a:p>
            <a:pPr marL="0" lvl="0" indent="0" algn="ctr" rtl="0">
              <a:lnSpc>
                <a:spcPct val="100000"/>
              </a:lnSpc>
              <a:spcBef>
                <a:spcPts val="500"/>
              </a:spcBef>
              <a:spcAft>
                <a:spcPts val="0"/>
              </a:spcAft>
              <a:buClr>
                <a:srgbClr val="000000"/>
              </a:buClr>
              <a:buSzPts val="2400"/>
              <a:buNone/>
            </a:pPr>
            <a:r>
              <a:rPr lang="fr-FR" sz="2400" b="1">
                <a:solidFill>
                  <a:srgbClr val="000000"/>
                </a:solidFill>
                <a:latin typeface="Arial"/>
                <a:ea typeface="Arial"/>
                <a:cs typeface="Arial"/>
                <a:sym typeface="Arial"/>
              </a:rPr>
              <a:t>Pays B, 2022</a:t>
            </a:r>
            <a:endParaRPr/>
          </a:p>
          <a:p>
            <a:pPr marL="0" lvl="0" indent="0" algn="l" rtl="0">
              <a:lnSpc>
                <a:spcPct val="100000"/>
              </a:lnSpc>
              <a:spcBef>
                <a:spcPts val="1000"/>
              </a:spcBef>
              <a:spcAft>
                <a:spcPts val="0"/>
              </a:spcAft>
              <a:buClr>
                <a:schemeClr val="dk1"/>
              </a:buClr>
              <a:buSzPts val="2800"/>
              <a:buNone/>
            </a:pPr>
            <a:endParaRPr/>
          </a:p>
        </p:txBody>
      </p:sp>
      <p:sp>
        <p:nvSpPr>
          <p:cNvPr id="1033" name="Google Shape;1033;p71"/>
          <p:cNvSpPr txBox="1">
            <a:spLocks noGrp="1"/>
          </p:cNvSpPr>
          <p:nvPr>
            <p:ph type="title"/>
          </p:nvPr>
        </p:nvSpPr>
        <p:spPr>
          <a:xfrm>
            <a:off x="838200" y="447675"/>
            <a:ext cx="9779758" cy="800100"/>
          </a:xfrm>
          <a:prstGeom prst="rect">
            <a:avLst/>
          </a:prstGeom>
          <a:solidFill>
            <a:srgbClr val="FFE699"/>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Créer un diagramme à barres Réponse</a:t>
            </a:r>
            <a:endParaRPr dirty="0">
              <a:latin typeface="Franklin Gothic Medium" panose="020B0603020102020204" pitchFamily="34" charset="0"/>
            </a:endParaRPr>
          </a:p>
        </p:txBody>
      </p:sp>
      <p:graphicFrame>
        <p:nvGraphicFramePr>
          <p:cNvPr id="1034" name="Google Shape;1034;p71"/>
          <p:cNvGraphicFramePr/>
          <p:nvPr/>
        </p:nvGraphicFramePr>
        <p:xfrm>
          <a:off x="838200" y="2195524"/>
          <a:ext cx="10030394" cy="3733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39"/>
        <p:cNvGrpSpPr/>
        <p:nvPr/>
      </p:nvGrpSpPr>
      <p:grpSpPr>
        <a:xfrm>
          <a:off x="0" y="0"/>
          <a:ext cx="0" cy="0"/>
          <a:chOff x="0" y="0"/>
          <a:chExt cx="0" cy="0"/>
        </a:xfrm>
      </p:grpSpPr>
      <p:sp>
        <p:nvSpPr>
          <p:cNvPr id="1040" name="Google Shape;1040;p72"/>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5400"/>
              <a:buNone/>
            </a:pPr>
            <a:r>
              <a:rPr lang="fr-FR" dirty="0">
                <a:latin typeface="Franklin Gothic Medium" panose="020B0603020102020204" pitchFamily="34" charset="0"/>
              </a:rPr>
              <a:t>Cartes</a:t>
            </a:r>
            <a:endParaRPr dirty="0">
              <a:latin typeface="Franklin Gothic Medium" panose="020B06030201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7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Utilisations de la carte</a:t>
            </a:r>
            <a:endParaRPr dirty="0">
              <a:latin typeface="Franklin Gothic Medium" panose="020B0603020102020204" pitchFamily="34" charset="0"/>
            </a:endParaRPr>
          </a:p>
        </p:txBody>
      </p:sp>
      <p:sp>
        <p:nvSpPr>
          <p:cNvPr id="1047" name="Google Shape;1047;p73"/>
          <p:cNvSpPr txBox="1">
            <a:spLocks noGrp="1"/>
          </p:cNvSpPr>
          <p:nvPr>
            <p:ph type="body" idx="1"/>
          </p:nvPr>
        </p:nvSpPr>
        <p:spPr>
          <a:xfrm>
            <a:off x="838200" y="2218691"/>
            <a:ext cx="10515600" cy="3284843"/>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1000"/>
              </a:spcBef>
              <a:spcAft>
                <a:spcPts val="0"/>
              </a:spcAft>
              <a:buClr>
                <a:schemeClr val="dk1"/>
              </a:buClr>
              <a:buSzPts val="2800"/>
              <a:buNone/>
            </a:pPr>
            <a:r>
              <a:rPr lang="fr-FR" dirty="0"/>
              <a:t>Comment les </a:t>
            </a:r>
            <a:r>
              <a:rPr lang="fr-FR" sz="2800" dirty="0"/>
              <a:t>cartes sont-elles utilis</a:t>
            </a:r>
            <a:r>
              <a:rPr lang="fr-FR" dirty="0"/>
              <a:t>é</a:t>
            </a:r>
            <a:r>
              <a:rPr lang="fr-FR" sz="2800" dirty="0"/>
              <a:t>es en épidémiologie ? </a:t>
            </a:r>
            <a:endParaRPr dirty="0"/>
          </a:p>
          <a:p>
            <a:pPr marL="228600" lvl="0" indent="-50800" algn="l" rtl="0">
              <a:lnSpc>
                <a:spcPct val="100000"/>
              </a:lnSpc>
              <a:spcBef>
                <a:spcPts val="1000"/>
              </a:spcBef>
              <a:spcAft>
                <a:spcPts val="0"/>
              </a:spcAft>
              <a:buClr>
                <a:schemeClr val="dk1"/>
              </a:buClr>
              <a:buSzPts val="2800"/>
              <a:buNone/>
            </a:pPr>
            <a:endParaRPr dirty="0"/>
          </a:p>
        </p:txBody>
      </p:sp>
      <p:pic>
        <p:nvPicPr>
          <p:cNvPr id="1048" name="Google Shape;1048;p73" descr="Map with pin with solid fill"/>
          <p:cNvPicPr preferRelativeResize="0"/>
          <p:nvPr/>
        </p:nvPicPr>
        <p:blipFill rotWithShape="1">
          <a:blip r:embed="rId3">
            <a:alphaModFix/>
          </a:blip>
          <a:srcRect/>
          <a:stretch/>
        </p:blipFill>
        <p:spPr>
          <a:xfrm>
            <a:off x="2914801" y="2834134"/>
            <a:ext cx="2693400" cy="2669400"/>
          </a:xfrm>
          <a:prstGeom prst="rect">
            <a:avLst/>
          </a:prstGeom>
          <a:noFill/>
          <a:ln>
            <a:noFill/>
          </a:ln>
        </p:spPr>
      </p:pic>
      <p:pic>
        <p:nvPicPr>
          <p:cNvPr id="1049" name="Google Shape;1049;p73" descr="Earth globe: Africa and Europe with solid fill"/>
          <p:cNvPicPr preferRelativeResize="0"/>
          <p:nvPr/>
        </p:nvPicPr>
        <p:blipFill rotWithShape="1">
          <a:blip r:embed="rId4">
            <a:alphaModFix/>
          </a:blip>
          <a:srcRect/>
          <a:stretch/>
        </p:blipFill>
        <p:spPr>
          <a:xfrm>
            <a:off x="6583800" y="2834134"/>
            <a:ext cx="2743200" cy="27432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sp>
        <p:nvSpPr>
          <p:cNvPr id="1055" name="Google Shape;1055;p74"/>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Utilisations de la carte Réponse</a:t>
            </a:r>
            <a:endParaRPr dirty="0">
              <a:latin typeface="Franklin Gothic Medium" panose="020B0603020102020204" pitchFamily="34" charset="0"/>
            </a:endParaRPr>
          </a:p>
        </p:txBody>
      </p:sp>
      <p:sp>
        <p:nvSpPr>
          <p:cNvPr id="1056" name="Google Shape;1056;p7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800" dirty="0"/>
              <a:t>Les cartes sont des tableaux qui incluent des coordonnées géographiques pour illustrer la présence ou l'absence d'une variable dans un lieu spécifique</a:t>
            </a:r>
            <a:endParaRPr dirty="0"/>
          </a:p>
          <a:p>
            <a:pPr marL="228600" lvl="0" indent="-5080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7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00"/>
              </a:spcBef>
              <a:spcAft>
                <a:spcPts val="0"/>
              </a:spcAft>
              <a:buClr>
                <a:schemeClr val="dk1"/>
              </a:buClr>
              <a:buSzPts val="2800"/>
              <a:buNone/>
            </a:pPr>
            <a:r>
              <a:rPr lang="fr-FR" dirty="0"/>
              <a:t>Les cartes décrivent la distribution géographique des maladies</a:t>
            </a:r>
            <a:endParaRPr dirty="0"/>
          </a:p>
          <a:p>
            <a:pPr marL="0" lvl="0" indent="0" algn="l" rtl="0">
              <a:lnSpc>
                <a:spcPct val="100000"/>
              </a:lnSpc>
              <a:spcBef>
                <a:spcPts val="1000"/>
              </a:spcBef>
              <a:spcAft>
                <a:spcPts val="0"/>
              </a:spcAft>
              <a:buClr>
                <a:schemeClr val="dk1"/>
              </a:buClr>
              <a:buSzPts val="2800"/>
              <a:buNone/>
            </a:pPr>
            <a:endParaRPr dirty="0"/>
          </a:p>
          <a:p>
            <a:pPr marL="0" lvl="0" indent="0" algn="l" rtl="0">
              <a:lnSpc>
                <a:spcPct val="100000"/>
              </a:lnSpc>
              <a:spcBef>
                <a:spcPts val="1000"/>
              </a:spcBef>
              <a:spcAft>
                <a:spcPts val="0"/>
              </a:spcAft>
              <a:buClr>
                <a:schemeClr val="dk1"/>
              </a:buClr>
              <a:buSzPts val="2800"/>
              <a:buNone/>
            </a:pPr>
            <a:r>
              <a:rPr lang="fr-FR" dirty="0"/>
              <a:t>Les deux types les plus utilisés sont :</a:t>
            </a:r>
            <a:endParaRPr dirty="0"/>
          </a:p>
          <a:p>
            <a:pPr indent="-457200">
              <a:spcBef>
                <a:spcPts val="1000"/>
              </a:spcBef>
              <a:buClrTx/>
            </a:pPr>
            <a:r>
              <a:rPr lang="fr-FR" b="1" dirty="0">
                <a:solidFill>
                  <a:schemeClr val="tx1"/>
                </a:solidFill>
              </a:rPr>
              <a:t>Cartes à point</a:t>
            </a:r>
            <a:endParaRPr dirty="0">
              <a:solidFill>
                <a:schemeClr val="tx1"/>
              </a:solidFill>
            </a:endParaRPr>
          </a:p>
          <a:p>
            <a:pPr marL="685800" lvl="1" indent="-228600" algn="l" rtl="0">
              <a:lnSpc>
                <a:spcPct val="100000"/>
              </a:lnSpc>
              <a:spcBef>
                <a:spcPts val="1000"/>
              </a:spcBef>
              <a:spcAft>
                <a:spcPts val="0"/>
              </a:spcAft>
              <a:buSzPts val="2400"/>
              <a:buFont typeface="Noto Sans Symbols"/>
              <a:buChar char="▪"/>
            </a:pPr>
            <a:r>
              <a:rPr lang="fr-FR" dirty="0"/>
              <a:t>Les symboles représentent les lieux où se trouvent les personnes ou les animaux malades, ou les événements sanitaires</a:t>
            </a:r>
            <a:endParaRPr dirty="0"/>
          </a:p>
          <a:p>
            <a:pPr marL="685800" lvl="1" indent="-228600" algn="l" rtl="0">
              <a:lnSpc>
                <a:spcPct val="100000"/>
              </a:lnSpc>
              <a:spcBef>
                <a:spcPts val="1000"/>
              </a:spcBef>
              <a:spcAft>
                <a:spcPts val="0"/>
              </a:spcAft>
              <a:buSzPts val="2400"/>
              <a:buFont typeface="Noto Sans Symbols"/>
              <a:buChar char="▪"/>
            </a:pPr>
            <a:r>
              <a:rPr lang="fr-FR" dirty="0"/>
              <a:t>Les symboles peuvent être proportionnels au nombre de cas</a:t>
            </a:r>
            <a:endParaRPr dirty="0"/>
          </a:p>
          <a:p>
            <a:pPr marL="228600" lvl="0" indent="-228600" algn="l" rtl="0">
              <a:lnSpc>
                <a:spcPct val="100000"/>
              </a:lnSpc>
              <a:spcBef>
                <a:spcPts val="1000"/>
              </a:spcBef>
              <a:spcAft>
                <a:spcPts val="0"/>
              </a:spcAft>
              <a:buClr>
                <a:schemeClr val="dk1"/>
              </a:buClr>
              <a:buSzPts val="2800"/>
              <a:buFont typeface="Arial"/>
              <a:buChar char="•"/>
            </a:pPr>
            <a:r>
              <a:rPr lang="fr-FR" b="1" dirty="0"/>
              <a:t>Cartes de la région</a:t>
            </a:r>
            <a:endParaRPr dirty="0"/>
          </a:p>
          <a:p>
            <a:pPr marL="685800" lvl="1" indent="-228600" algn="l" rtl="0">
              <a:lnSpc>
                <a:spcPct val="100000"/>
              </a:lnSpc>
              <a:spcBef>
                <a:spcPts val="1000"/>
              </a:spcBef>
              <a:spcAft>
                <a:spcPts val="0"/>
              </a:spcAft>
              <a:buSzPts val="2400"/>
              <a:buFont typeface="Noto Sans Symbols"/>
              <a:buChar char="▪"/>
            </a:pPr>
            <a:r>
              <a:rPr lang="fr-FR" dirty="0"/>
              <a:t>Les ombres et les couleurs représentent des variations dans le nombre ou le taux de maladies</a:t>
            </a:r>
            <a:endParaRPr dirty="0"/>
          </a:p>
          <a:p>
            <a:pPr marL="0" lvl="0" indent="0" algn="l" rtl="0">
              <a:lnSpc>
                <a:spcPct val="100000"/>
              </a:lnSpc>
              <a:spcBef>
                <a:spcPts val="1000"/>
              </a:spcBef>
              <a:spcAft>
                <a:spcPts val="500"/>
              </a:spcAft>
              <a:buClr>
                <a:schemeClr val="dk1"/>
              </a:buClr>
              <a:buSzPts val="2800"/>
              <a:buNone/>
            </a:pPr>
            <a:endParaRPr dirty="0"/>
          </a:p>
        </p:txBody>
      </p:sp>
      <p:sp>
        <p:nvSpPr>
          <p:cNvPr id="1063" name="Google Shape;1063;p7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Cartes</a:t>
            </a:r>
            <a:endParaRPr dirty="0">
              <a:latin typeface="Franklin Gothic Medium" panose="020B060302010202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70" name="Google Shape;1070;p76"/>
          <p:cNvSpPr txBox="1">
            <a:spLocks noGrp="1"/>
          </p:cNvSpPr>
          <p:nvPr>
            <p:ph type="body" idx="2"/>
          </p:nvPr>
        </p:nvSpPr>
        <p:spPr>
          <a:xfrm>
            <a:off x="3884724" y="6510232"/>
            <a:ext cx="5653823" cy="247097"/>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a:t>CDC. Principes d'épidémiologie, 3e éd. Atlanta : CDC, 2006, après Snow.</a:t>
            </a:r>
            <a:endParaRPr/>
          </a:p>
          <a:p>
            <a:pPr marL="0" lvl="0" indent="0" algn="r" rtl="0">
              <a:lnSpc>
                <a:spcPct val="90000"/>
              </a:lnSpc>
              <a:spcBef>
                <a:spcPts val="1000"/>
              </a:spcBef>
              <a:spcAft>
                <a:spcPts val="0"/>
              </a:spcAft>
              <a:buClr>
                <a:schemeClr val="dk1"/>
              </a:buClr>
              <a:buSzPts val="1200"/>
              <a:buNone/>
            </a:pPr>
            <a:endParaRPr/>
          </a:p>
        </p:txBody>
      </p:sp>
      <p:pic>
        <p:nvPicPr>
          <p:cNvPr id="1071" name="Google Shape;1071;p76"/>
          <p:cNvPicPr preferRelativeResize="0"/>
          <p:nvPr/>
        </p:nvPicPr>
        <p:blipFill rotWithShape="1">
          <a:blip r:embed="rId3">
            <a:alphaModFix/>
          </a:blip>
          <a:srcRect l="3691" t="13325" r="4031" b="1111"/>
          <a:stretch/>
        </p:blipFill>
        <p:spPr>
          <a:xfrm>
            <a:off x="3884724" y="2118020"/>
            <a:ext cx="4422550" cy="4372109"/>
          </a:xfrm>
          <a:prstGeom prst="rect">
            <a:avLst/>
          </a:prstGeom>
          <a:noFill/>
          <a:ln w="9525" cap="flat" cmpd="sng">
            <a:solidFill>
              <a:srgbClr val="000000"/>
            </a:solidFill>
            <a:prstDash val="solid"/>
            <a:miter lim="800000"/>
            <a:headEnd type="none" w="sm" len="sm"/>
            <a:tailEnd type="none" w="sm" len="sm"/>
          </a:ln>
        </p:spPr>
      </p:pic>
      <p:sp>
        <p:nvSpPr>
          <p:cNvPr id="1072" name="Google Shape;1072;p76"/>
          <p:cNvSpPr txBox="1"/>
          <p:nvPr/>
        </p:nvSpPr>
        <p:spPr>
          <a:xfrm>
            <a:off x="838201" y="1287023"/>
            <a:ext cx="10515600"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Répartition des cas de choléra et des puits d'eau impliqués,</a:t>
            </a:r>
            <a:endParaRPr sz="18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000000"/>
                </a:solidFill>
                <a:latin typeface="Arial"/>
                <a:ea typeface="Arial"/>
                <a:cs typeface="Arial"/>
                <a:sym typeface="Arial"/>
              </a:rPr>
              <a:t>Quartier du Golden Square à Londres, 1854</a:t>
            </a:r>
            <a:endParaRPr sz="1800" b="0" i="0" u="none" strike="noStrike" cap="none">
              <a:solidFill>
                <a:srgbClr val="000000"/>
              </a:solidFill>
              <a:latin typeface="Arial"/>
              <a:ea typeface="Arial"/>
              <a:cs typeface="Arial"/>
              <a:sym typeface="Arial"/>
            </a:endParaRPr>
          </a:p>
        </p:txBody>
      </p:sp>
      <p:sp>
        <p:nvSpPr>
          <p:cNvPr id="2" name="Google Shape;1063;p75">
            <a:extLst>
              <a:ext uri="{FF2B5EF4-FFF2-40B4-BE49-F238E27FC236}">
                <a16:creationId xmlns:a16="http://schemas.microsoft.com/office/drawing/2014/main" id="{67440A6D-FF0C-B090-862D-26F662F7CA61}"/>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dirty="0">
                <a:latin typeface="Franklin Gothic Medium" panose="020B0603020102020204" pitchFamily="34" charset="0"/>
              </a:rPr>
              <a:t>Carte des repères (Ponctuelle) : Exemple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77"/>
        <p:cNvGrpSpPr/>
        <p:nvPr/>
      </p:nvGrpSpPr>
      <p:grpSpPr>
        <a:xfrm>
          <a:off x="0" y="0"/>
          <a:ext cx="0" cy="0"/>
          <a:chOff x="0" y="0"/>
          <a:chExt cx="0" cy="0"/>
        </a:xfrm>
      </p:grpSpPr>
      <p:sp>
        <p:nvSpPr>
          <p:cNvPr id="1078" name="Google Shape;1078;p7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Carte géographique: Exemple</a:t>
            </a:r>
            <a:endParaRPr dirty="0">
              <a:latin typeface="Franklin Gothic Medium" panose="020B0603020102020204" pitchFamily="34" charset="0"/>
            </a:endParaRPr>
          </a:p>
        </p:txBody>
      </p:sp>
      <p:sp>
        <p:nvSpPr>
          <p:cNvPr id="1079" name="Google Shape;1079;p77"/>
          <p:cNvSpPr txBox="1">
            <a:spLocks noGrp="1"/>
          </p:cNvSpPr>
          <p:nvPr>
            <p:ph type="body" idx="2"/>
          </p:nvPr>
        </p:nvSpPr>
        <p:spPr>
          <a:xfrm>
            <a:off x="3639312" y="6484832"/>
            <a:ext cx="5937335" cy="244456"/>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dirty="0"/>
              <a:t>OMS. Madagascar : Rapport de situation externe 12. 20 novembre 2017, Genève.</a:t>
            </a:r>
            <a:endParaRPr dirty="0"/>
          </a:p>
          <a:p>
            <a:pPr marL="0" lvl="0" indent="0" algn="r" rtl="0">
              <a:lnSpc>
                <a:spcPct val="90000"/>
              </a:lnSpc>
              <a:spcBef>
                <a:spcPts val="1000"/>
              </a:spcBef>
              <a:spcAft>
                <a:spcPts val="0"/>
              </a:spcAft>
              <a:buClr>
                <a:schemeClr val="dk1"/>
              </a:buClr>
              <a:buSzPts val="1200"/>
              <a:buNone/>
            </a:pPr>
            <a:endParaRPr dirty="0"/>
          </a:p>
        </p:txBody>
      </p:sp>
      <p:sp>
        <p:nvSpPr>
          <p:cNvPr id="1080" name="Google Shape;1080;p77"/>
          <p:cNvSpPr txBox="1"/>
          <p:nvPr/>
        </p:nvSpPr>
        <p:spPr>
          <a:xfrm>
            <a:off x="838200" y="1295573"/>
            <a:ext cx="10515600" cy="54864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00000"/>
              </a:buClr>
              <a:buSzPts val="2400"/>
              <a:buFont typeface="Noto Sans Symbols"/>
              <a:buNone/>
            </a:pPr>
            <a:r>
              <a:rPr lang="fr-FR" sz="2400" b="1" i="0" u="none" strike="noStrike" cap="none">
                <a:solidFill>
                  <a:srgbClr val="000000"/>
                </a:solidFill>
                <a:latin typeface="Arial"/>
                <a:ea typeface="Arial"/>
                <a:cs typeface="Arial"/>
                <a:sym typeface="Arial"/>
              </a:rPr>
              <a:t>Répartition géographique des cas de peste, Madagascar, 2017</a:t>
            </a:r>
            <a:endParaRPr sz="1800" b="0" i="0" u="none" strike="noStrike" cap="none">
              <a:solidFill>
                <a:srgbClr val="000000"/>
              </a:solidFill>
              <a:latin typeface="Arial"/>
              <a:ea typeface="Arial"/>
              <a:cs typeface="Arial"/>
              <a:sym typeface="Arial"/>
            </a:endParaRPr>
          </a:p>
        </p:txBody>
      </p:sp>
      <p:pic>
        <p:nvPicPr>
          <p:cNvPr id="1081" name="Google Shape;1081;p77"/>
          <p:cNvPicPr preferRelativeResize="0"/>
          <p:nvPr/>
        </p:nvPicPr>
        <p:blipFill rotWithShape="1">
          <a:blip r:embed="rId3">
            <a:alphaModFix/>
          </a:blip>
          <a:srcRect/>
          <a:stretch/>
        </p:blipFill>
        <p:spPr>
          <a:xfrm>
            <a:off x="2009602" y="1828800"/>
            <a:ext cx="3524597" cy="4550746"/>
          </a:xfrm>
          <a:prstGeom prst="rect">
            <a:avLst/>
          </a:prstGeom>
          <a:noFill/>
          <a:ln>
            <a:noFill/>
          </a:ln>
        </p:spPr>
      </p:pic>
      <p:cxnSp>
        <p:nvCxnSpPr>
          <p:cNvPr id="1082" name="Google Shape;1082;p77"/>
          <p:cNvCxnSpPr/>
          <p:nvPr/>
        </p:nvCxnSpPr>
        <p:spPr>
          <a:xfrm flipH="1">
            <a:off x="5516573" y="3019425"/>
            <a:ext cx="852064" cy="2224088"/>
          </a:xfrm>
          <a:prstGeom prst="straightConnector1">
            <a:avLst/>
          </a:prstGeom>
          <a:solidFill>
            <a:schemeClr val="lt1"/>
          </a:solidFill>
          <a:ln w="9525" cap="flat" cmpd="sng">
            <a:solidFill>
              <a:schemeClr val="dk1"/>
            </a:solidFill>
            <a:prstDash val="solid"/>
            <a:round/>
            <a:headEnd type="none" w="sm" len="sm"/>
            <a:tailEnd type="none" w="sm" len="sm"/>
          </a:ln>
        </p:spPr>
      </p:cxnSp>
      <p:cxnSp>
        <p:nvCxnSpPr>
          <p:cNvPr id="1083" name="Google Shape;1083;p77"/>
          <p:cNvCxnSpPr/>
          <p:nvPr/>
        </p:nvCxnSpPr>
        <p:spPr>
          <a:xfrm flipH="1">
            <a:off x="5524501" y="5119200"/>
            <a:ext cx="844136" cy="1157775"/>
          </a:xfrm>
          <a:prstGeom prst="straightConnector1">
            <a:avLst/>
          </a:prstGeom>
          <a:solidFill>
            <a:schemeClr val="lt1"/>
          </a:solidFill>
          <a:ln w="9525" cap="flat" cmpd="sng">
            <a:solidFill>
              <a:schemeClr val="dk1"/>
            </a:solidFill>
            <a:prstDash val="solid"/>
            <a:round/>
            <a:headEnd type="none" w="sm" len="sm"/>
            <a:tailEnd type="none" w="sm" len="sm"/>
          </a:ln>
        </p:spPr>
      </p:cxnSp>
      <p:grpSp>
        <p:nvGrpSpPr>
          <p:cNvPr id="1084" name="Google Shape;1084;p77"/>
          <p:cNvGrpSpPr/>
          <p:nvPr/>
        </p:nvGrpSpPr>
        <p:grpSpPr>
          <a:xfrm>
            <a:off x="6368638" y="3019425"/>
            <a:ext cx="3634899" cy="2169496"/>
            <a:chOff x="4844637" y="3019425"/>
            <a:chExt cx="3634899" cy="2169496"/>
          </a:xfrm>
        </p:grpSpPr>
        <p:pic>
          <p:nvPicPr>
            <p:cNvPr id="1085" name="Google Shape;1085;p77"/>
            <p:cNvPicPr preferRelativeResize="0"/>
            <p:nvPr/>
          </p:nvPicPr>
          <p:blipFill rotWithShape="1">
            <a:blip r:embed="rId3">
              <a:alphaModFix/>
            </a:blip>
            <a:srcRect l="44864" t="74513"/>
            <a:stretch/>
          </p:blipFill>
          <p:spPr>
            <a:xfrm>
              <a:off x="4844637" y="3019425"/>
              <a:ext cx="3634899" cy="2169496"/>
            </a:xfrm>
            <a:prstGeom prst="rect">
              <a:avLst/>
            </a:prstGeom>
            <a:noFill/>
            <a:ln>
              <a:noFill/>
            </a:ln>
          </p:spPr>
        </p:pic>
        <p:sp>
          <p:nvSpPr>
            <p:cNvPr id="1086" name="Google Shape;1086;p77"/>
            <p:cNvSpPr txBox="1"/>
            <p:nvPr/>
          </p:nvSpPr>
          <p:spPr>
            <a:xfrm>
              <a:off x="4992538" y="3099811"/>
              <a:ext cx="563879"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alibri"/>
                <a:buNone/>
              </a:pPr>
              <a:r>
                <a:rPr lang="fr-FR" sz="1800" b="1" i="0" u="none" strike="noStrike" cap="none" dirty="0">
                  <a:solidFill>
                    <a:srgbClr val="000000"/>
                  </a:solidFill>
                  <a:latin typeface="Calibri"/>
                  <a:ea typeface="Calibri"/>
                  <a:cs typeface="Calibri"/>
                  <a:sym typeface="Calibri"/>
                </a:rPr>
                <a:t>Cas</a:t>
              </a:r>
              <a:endParaRPr sz="18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8" name="Google Shape;1198;p78"/>
          <p:cNvSpPr txBox="1"/>
          <p:nvPr/>
        </p:nvSpPr>
        <p:spPr>
          <a:xfrm>
            <a:off x="4979505" y="2310955"/>
            <a:ext cx="196669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Compiler</a:t>
            </a:r>
            <a:endParaRPr sz="1800" b="0" i="0" u="none" strike="noStrike" cap="none">
              <a:solidFill>
                <a:srgbClr val="000000"/>
              </a:solidFill>
              <a:latin typeface="Arial"/>
              <a:ea typeface="Arial"/>
              <a:cs typeface="Arial"/>
              <a:sym typeface="Arial"/>
            </a:endParaRPr>
          </a:p>
        </p:txBody>
      </p:sp>
      <p:sp>
        <p:nvSpPr>
          <p:cNvPr id="1199" name="Google Shape;1199;p78"/>
          <p:cNvSpPr txBox="1"/>
          <p:nvPr/>
        </p:nvSpPr>
        <p:spPr>
          <a:xfrm>
            <a:off x="6946196" y="2112219"/>
            <a:ext cx="17903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Analyser et interpréter</a:t>
            </a:r>
            <a:endParaRPr sz="1800" b="0" i="0" u="none" strike="noStrike" cap="none">
              <a:solidFill>
                <a:srgbClr val="000000"/>
              </a:solidFill>
              <a:latin typeface="Arial"/>
              <a:ea typeface="Arial"/>
              <a:cs typeface="Arial"/>
              <a:sym typeface="Arial"/>
            </a:endParaRPr>
          </a:p>
        </p:txBody>
      </p:sp>
      <p:sp>
        <p:nvSpPr>
          <p:cNvPr id="1200" name="Google Shape;1200;p78"/>
          <p:cNvSpPr txBox="1"/>
          <p:nvPr/>
        </p:nvSpPr>
        <p:spPr>
          <a:xfrm>
            <a:off x="8736496" y="2309566"/>
            <a:ext cx="2113721"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Communiquer</a:t>
            </a:r>
            <a:endParaRPr sz="1800" b="0" i="0" u="none" strike="noStrike" cap="none">
              <a:solidFill>
                <a:srgbClr val="000000"/>
              </a:solidFill>
              <a:latin typeface="Arial"/>
              <a:ea typeface="Arial"/>
              <a:cs typeface="Arial"/>
              <a:sym typeface="Arial"/>
            </a:endParaRPr>
          </a:p>
        </p:txBody>
      </p:sp>
      <p:sp>
        <p:nvSpPr>
          <p:cNvPr id="1201" name="Google Shape;1201;p78"/>
          <p:cNvSpPr txBox="1"/>
          <p:nvPr/>
        </p:nvSpPr>
        <p:spPr>
          <a:xfrm>
            <a:off x="3021496" y="2310955"/>
            <a:ext cx="1958008"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Collecter</a:t>
            </a:r>
            <a:endParaRPr sz="1800" b="0" i="0" u="none" strike="noStrike" cap="none">
              <a:solidFill>
                <a:srgbClr val="000000"/>
              </a:solidFill>
              <a:latin typeface="Arial"/>
              <a:ea typeface="Arial"/>
              <a:cs typeface="Arial"/>
              <a:sym typeface="Arial"/>
            </a:endParaRPr>
          </a:p>
        </p:txBody>
      </p:sp>
      <p:graphicFrame>
        <p:nvGraphicFramePr>
          <p:cNvPr id="1202" name="Google Shape;1202;p78"/>
          <p:cNvGraphicFramePr/>
          <p:nvPr>
            <p:extLst>
              <p:ext uri="{D42A27DB-BD31-4B8C-83A1-F6EECF244321}">
                <p14:modId xmlns:p14="http://schemas.microsoft.com/office/powerpoint/2010/main" val="1725189322"/>
              </p:ext>
            </p:extLst>
          </p:nvPr>
        </p:nvGraphicFramePr>
        <p:xfrm>
          <a:off x="1341783" y="2803236"/>
          <a:ext cx="9519050" cy="2926190"/>
        </p:xfrm>
        <a:graphic>
          <a:graphicData uri="http://schemas.openxmlformats.org/drawingml/2006/table">
            <a:tbl>
              <a:tblPr>
                <a:noFill/>
                <a:tableStyleId>{03440802-5A11-45D5-9182-550AEF46CEDC}</a:tableStyleId>
              </a:tblPr>
              <a:tblGrid>
                <a:gridCol w="1686525">
                  <a:extLst>
                    <a:ext uri="{9D8B030D-6E8A-4147-A177-3AD203B41FA5}">
                      <a16:colId xmlns:a16="http://schemas.microsoft.com/office/drawing/2014/main" val="20000"/>
                    </a:ext>
                  </a:extLst>
                </a:gridCol>
                <a:gridCol w="1958125">
                  <a:extLst>
                    <a:ext uri="{9D8B030D-6E8A-4147-A177-3AD203B41FA5}">
                      <a16:colId xmlns:a16="http://schemas.microsoft.com/office/drawing/2014/main" val="20001"/>
                    </a:ext>
                  </a:extLst>
                </a:gridCol>
                <a:gridCol w="1958125">
                  <a:extLst>
                    <a:ext uri="{9D8B030D-6E8A-4147-A177-3AD203B41FA5}">
                      <a16:colId xmlns:a16="http://schemas.microsoft.com/office/drawing/2014/main" val="20002"/>
                    </a:ext>
                  </a:extLst>
                </a:gridCol>
                <a:gridCol w="1793625">
                  <a:extLst>
                    <a:ext uri="{9D8B030D-6E8A-4147-A177-3AD203B41FA5}">
                      <a16:colId xmlns:a16="http://schemas.microsoft.com/office/drawing/2014/main" val="20003"/>
                    </a:ext>
                  </a:extLst>
                </a:gridCol>
                <a:gridCol w="2122650">
                  <a:extLst>
                    <a:ext uri="{9D8B030D-6E8A-4147-A177-3AD203B41FA5}">
                      <a16:colId xmlns:a16="http://schemas.microsoft.com/office/drawing/2014/main" val="20004"/>
                    </a:ext>
                  </a:extLst>
                </a:gridCol>
              </a:tblGrid>
              <a:tr h="371775">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Planification</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Collecte de données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defTabSz="914400" rtl="0" eaLnBrk="1" fontAlgn="auto" latinLnBrk="0" hangingPunct="1">
                        <a:lnSpc>
                          <a:spcPct val="100000"/>
                        </a:lnSpc>
                        <a:spcBef>
                          <a:spcPts val="0"/>
                        </a:spcBef>
                        <a:spcAft>
                          <a:spcPts val="0"/>
                        </a:spcAft>
                        <a:buClr>
                          <a:schemeClr val="dk1"/>
                        </a:buClr>
                        <a:buSzPts val="1800"/>
                        <a:buFont typeface="Arial"/>
                        <a:buNone/>
                        <a:tabLst/>
                        <a:defRPr/>
                      </a:pPr>
                      <a:r>
                        <a:rPr lang="fr-FR" sz="1800" b="1" u="none" strike="noStrike" cap="none" dirty="0">
                          <a:solidFill>
                            <a:schemeClr val="dk1"/>
                          </a:solidFill>
                        </a:rPr>
                        <a:t>Partage des</a:t>
                      </a:r>
                      <a:endParaRPr lang="fr-FR" sz="1800" b="1" u="none" strike="noStrike" cap="none" dirty="0"/>
                    </a:p>
                    <a:p>
                      <a:pPr marL="0" marR="0" lvl="0" indent="0" algn="ctr" rtl="0">
                        <a:lnSpc>
                          <a:spcPct val="100000"/>
                        </a:lnSpc>
                        <a:spcBef>
                          <a:spcPts val="0"/>
                        </a:spcBef>
                        <a:spcAft>
                          <a:spcPts val="0"/>
                        </a:spcAft>
                        <a:buClr>
                          <a:schemeClr val="dk1"/>
                        </a:buClr>
                        <a:buSzPts val="1800"/>
                        <a:buFont typeface="Arial"/>
                        <a:buNone/>
                      </a:pPr>
                      <a:r>
                        <a:rPr lang="fr-FR" sz="1800" b="1" u="none" strike="noStrike" cap="none" dirty="0">
                          <a:solidFill>
                            <a:schemeClr val="dk1"/>
                          </a:solidFill>
                        </a:rPr>
                        <a:t>données </a:t>
                      </a:r>
                      <a:endParaRPr sz="18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Analyse des données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chemeClr val="dk1"/>
                        </a:buClr>
                        <a:buSzPts val="1800"/>
                        <a:buFont typeface="Arial"/>
                        <a:buNone/>
                      </a:pPr>
                      <a:r>
                        <a:rPr lang="fr-FR" sz="1800" b="1" u="none" strike="noStrike" cap="none">
                          <a:solidFill>
                            <a:schemeClr val="dk1"/>
                          </a:solidFill>
                        </a:rPr>
                        <a:t>Diffusion des résultats</a:t>
                      </a:r>
                      <a:endParaRPr sz="18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gridSpan="5">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Entrepris séparément dans chaque secteur</a:t>
                      </a:r>
                      <a:endParaRPr sz="1800" u="none" strike="noStrike" cap="none"/>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1"/>
                  </a:ext>
                </a:extLst>
              </a:tr>
              <a:tr h="370850">
                <a:tc gridSpan="5">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Entrepris par un seul secteur pour tous les composants</a:t>
                      </a:r>
                      <a:endParaRPr sz="1800" u="none" strike="noStrike" cap="none"/>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2"/>
                  </a:ext>
                </a:extLst>
              </a:tr>
              <a:tr h="370850">
                <a:tc gridSpan="5">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Consultation intersectorielle ; échange régulier de données</a:t>
                      </a:r>
                      <a:endParaRPr sz="1800" u="none" strike="noStrike" cap="none"/>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3"/>
                  </a:ext>
                </a:extLst>
              </a:tr>
              <a:tr h="370850">
                <a:tc gridSpan="5">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a:solidFill>
                            <a:schemeClr val="dk1"/>
                          </a:solidFill>
                        </a:rPr>
                        <a:t>Quelques activités conjointes ; entreprises par un groupe de travail multisectoriel </a:t>
                      </a:r>
                      <a:endParaRPr sz="1800" u="none" strike="noStrike" cap="none"/>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4"/>
                  </a:ext>
                </a:extLst>
              </a:tr>
              <a:tr h="370850">
                <a:tc gridSpan="5">
                  <a:txBody>
                    <a:bodyPr/>
                    <a:lstStyle/>
                    <a:p>
                      <a:pPr marL="0" marR="0" lvl="0" indent="0" algn="ctr" rtl="0">
                        <a:lnSpc>
                          <a:spcPct val="100000"/>
                        </a:lnSpc>
                        <a:spcBef>
                          <a:spcPts val="0"/>
                        </a:spcBef>
                        <a:spcAft>
                          <a:spcPts val="0"/>
                        </a:spcAft>
                        <a:buClr>
                          <a:schemeClr val="dk1"/>
                        </a:buClr>
                        <a:buSzPts val="1800"/>
                        <a:buFont typeface="Arial"/>
                        <a:buNone/>
                      </a:pPr>
                      <a:r>
                        <a:rPr lang="fr-FR" sz="1800" u="none" strike="noStrike" cap="none" dirty="0">
                          <a:solidFill>
                            <a:schemeClr val="dk1"/>
                          </a:solidFill>
                        </a:rPr>
                        <a:t>Surveillance entreprise conjointement avec un organisme multisectoriel</a:t>
                      </a:r>
                      <a:endParaRPr sz="1800" u="none" strike="noStrike" cap="none" dirty="0"/>
                    </a:p>
                  </a:txBody>
                  <a:tcPr marL="91450" marR="91450" marT="91450" marB="9145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5"/>
                  </a:ext>
                </a:extLst>
              </a:tr>
            </a:tbl>
          </a:graphicData>
        </a:graphic>
      </p:graphicFrame>
      <p:sp>
        <p:nvSpPr>
          <p:cNvPr id="1203" name="Google Shape;1203;p78"/>
          <p:cNvSpPr txBox="1"/>
          <p:nvPr/>
        </p:nvSpPr>
        <p:spPr>
          <a:xfrm rot="-5400000">
            <a:off x="-542014" y="3829527"/>
            <a:ext cx="2760428"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Degrés de collaboration possibles</a:t>
            </a:r>
            <a:endParaRPr sz="1800" b="0" i="0" u="none" strike="noStrike" cap="none" dirty="0">
              <a:solidFill>
                <a:srgbClr val="000000"/>
              </a:solidFill>
              <a:latin typeface="Arial"/>
              <a:ea typeface="Arial"/>
              <a:cs typeface="Arial"/>
              <a:sym typeface="Arial"/>
            </a:endParaRPr>
          </a:p>
        </p:txBody>
      </p:sp>
      <p:sp>
        <p:nvSpPr>
          <p:cNvPr id="1204" name="Google Shape;1204;p78"/>
          <p:cNvSpPr txBox="1"/>
          <p:nvPr/>
        </p:nvSpPr>
        <p:spPr>
          <a:xfrm>
            <a:off x="2915124" y="1482882"/>
            <a:ext cx="609545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0000"/>
                </a:solidFill>
                <a:latin typeface="Arial"/>
                <a:ea typeface="Arial"/>
                <a:cs typeface="Arial"/>
                <a:sym typeface="Arial"/>
              </a:rPr>
              <a:t>Étapes de la procédure de surveillance</a:t>
            </a:r>
            <a:endParaRPr sz="1800" b="0" i="0" u="none" strike="noStrike" cap="none" dirty="0">
              <a:solidFill>
                <a:srgbClr val="000000"/>
              </a:solidFill>
              <a:latin typeface="Arial"/>
              <a:ea typeface="Arial"/>
              <a:cs typeface="Arial"/>
              <a:sym typeface="Arial"/>
            </a:endParaRPr>
          </a:p>
        </p:txBody>
      </p:sp>
      <p:sp>
        <p:nvSpPr>
          <p:cNvPr id="1205" name="Google Shape;1205;p78"/>
          <p:cNvSpPr/>
          <p:nvPr/>
        </p:nvSpPr>
        <p:spPr>
          <a:xfrm>
            <a:off x="6946196" y="2106427"/>
            <a:ext cx="1790300" cy="640080"/>
          </a:xfrm>
          <a:prstGeom prst="roundRect">
            <a:avLst>
              <a:gd name="adj" fmla="val 16667"/>
            </a:avLst>
          </a:prstGeom>
          <a:noFill/>
          <a:ln w="28575" cap="flat" cmpd="sng">
            <a:solidFill>
              <a:srgbClr val="0099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5808"/>
              </a:solidFill>
              <a:latin typeface="Times New Roman"/>
              <a:ea typeface="Times New Roman"/>
              <a:cs typeface="Times New Roman"/>
              <a:sym typeface="Times New Roman"/>
            </a:endParaRPr>
          </a:p>
        </p:txBody>
      </p:sp>
      <p:sp>
        <p:nvSpPr>
          <p:cNvPr id="1206" name="Google Shape;1206;p78"/>
          <p:cNvSpPr txBox="1"/>
          <p:nvPr/>
        </p:nvSpPr>
        <p:spPr>
          <a:xfrm>
            <a:off x="2758440" y="6189557"/>
            <a:ext cx="6675120" cy="21124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200"/>
              <a:buFont typeface="Arial"/>
              <a:buNone/>
            </a:pPr>
            <a:r>
              <a:rPr lang="fr-FR" sz="1200" b="0" i="0" u="none" strike="noStrike" cap="none">
                <a:solidFill>
                  <a:srgbClr val="000000"/>
                </a:solidFill>
                <a:latin typeface="Arial"/>
                <a:ea typeface="Arial"/>
                <a:cs typeface="Arial"/>
                <a:sym typeface="Arial"/>
              </a:rPr>
              <a:t>Adapté de Bordier M, et al. Août 2020. Characteristics of One Health surveillance systems : a systematic literature review (Caractéristiques des systèmes de surveillance Une Seule Santé, : une revue systématique de la littérature</a:t>
            </a:r>
            <a:r>
              <a:rPr lang="fr-FR" sz="12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 https://doi.org/10.1016/j.prevetmed.2018.10.005 </a:t>
            </a:r>
            <a:endParaRPr sz="1800" b="0" i="0" u="none" strike="noStrike" cap="none">
              <a:solidFill>
                <a:srgbClr val="000000"/>
              </a:solidFill>
              <a:latin typeface="Arial"/>
              <a:ea typeface="Arial"/>
              <a:cs typeface="Arial"/>
              <a:sym typeface="Arial"/>
            </a:endParaRPr>
          </a:p>
        </p:txBody>
      </p:sp>
      <p:sp>
        <p:nvSpPr>
          <p:cNvPr id="2" name="Google Shape;1078;p77">
            <a:extLst>
              <a:ext uri="{FF2B5EF4-FFF2-40B4-BE49-F238E27FC236}">
                <a16:creationId xmlns:a16="http://schemas.microsoft.com/office/drawing/2014/main" id="{FB8511C1-7CAF-D535-9F76-2C8C1725DC8D}"/>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3900" dirty="0">
                <a:latin typeface="Franklin Gothic Medium" panose="020B0603020102020204" pitchFamily="34" charset="0"/>
              </a:rPr>
              <a:t>Systèmes de surveillance Une Seule Santé</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79"/>
          <p:cNvSpPr txBox="1">
            <a:spLocks noGrp="1"/>
          </p:cNvSpPr>
          <p:nvPr>
            <p:ph type="body" idx="1"/>
          </p:nvPr>
        </p:nvSpPr>
        <p:spPr>
          <a:xfrm>
            <a:off x="838200" y="1478857"/>
            <a:ext cx="11067288"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dirty="0"/>
              <a:t>Anthrax - causé par la bactérie </a:t>
            </a:r>
            <a:r>
              <a:rPr lang="fr-FR" sz="2400" i="1" dirty="0"/>
              <a:t>Bacillus anthracis</a:t>
            </a:r>
            <a:endParaRPr dirty="0"/>
          </a:p>
          <a:p>
            <a:pPr marL="685800" lvl="1" indent="-228600" algn="l" rtl="0">
              <a:lnSpc>
                <a:spcPct val="100000"/>
              </a:lnSpc>
              <a:spcBef>
                <a:spcPts val="500"/>
              </a:spcBef>
              <a:spcAft>
                <a:spcPts val="0"/>
              </a:spcAft>
              <a:buSzPts val="2400"/>
              <a:buChar char="▪"/>
            </a:pPr>
            <a:r>
              <a:rPr lang="fr-FR" sz="2000" dirty="0"/>
              <a:t>Lorsqu'un animal infecté meurt, les bactéries se transforment en spores </a:t>
            </a:r>
            <a:br>
              <a:rPr lang="fr-FR" sz="2000" dirty="0"/>
            </a:br>
            <a:r>
              <a:rPr lang="fr-FR" sz="2000" dirty="0"/>
              <a:t>lorsqu'elles sont exposées à l'oxygène</a:t>
            </a:r>
            <a:endParaRPr dirty="0"/>
          </a:p>
          <a:p>
            <a:pPr marL="228600" lvl="0" indent="-228600" algn="l" rtl="0">
              <a:lnSpc>
                <a:spcPct val="100000"/>
              </a:lnSpc>
              <a:spcBef>
                <a:spcPts val="1000"/>
              </a:spcBef>
              <a:spcAft>
                <a:spcPts val="0"/>
              </a:spcAft>
              <a:buClr>
                <a:schemeClr val="dk1"/>
              </a:buClr>
              <a:buSzPts val="2800"/>
              <a:buChar char="•"/>
            </a:pPr>
            <a:r>
              <a:rPr lang="fr-FR" sz="2400" dirty="0"/>
              <a:t>Les humains sont infectés par l'intermédiaire de :</a:t>
            </a:r>
            <a:endParaRPr dirty="0"/>
          </a:p>
          <a:p>
            <a:pPr marL="685800" lvl="1" indent="-228600" algn="l" rtl="0">
              <a:lnSpc>
                <a:spcPct val="100000"/>
              </a:lnSpc>
              <a:spcBef>
                <a:spcPts val="500"/>
              </a:spcBef>
              <a:spcAft>
                <a:spcPts val="0"/>
              </a:spcAft>
              <a:buSzPts val="2400"/>
              <a:buChar char="▪"/>
            </a:pPr>
            <a:r>
              <a:rPr lang="fr-FR" sz="2000" dirty="0"/>
              <a:t>la consommation de produits animaux contaminés</a:t>
            </a:r>
            <a:endParaRPr dirty="0"/>
          </a:p>
          <a:p>
            <a:pPr marL="685800" lvl="1" indent="-228600" algn="l" rtl="0">
              <a:lnSpc>
                <a:spcPct val="100000"/>
              </a:lnSpc>
              <a:spcBef>
                <a:spcPts val="1000"/>
              </a:spcBef>
              <a:spcAft>
                <a:spcPts val="0"/>
              </a:spcAft>
              <a:buSzPts val="2400"/>
              <a:buChar char="▪"/>
            </a:pPr>
            <a:r>
              <a:rPr lang="fr-FR" sz="2000" dirty="0"/>
              <a:t>l’eau potable contaminée par des spores</a:t>
            </a:r>
            <a:endParaRPr dirty="0"/>
          </a:p>
          <a:p>
            <a:pPr marL="685800" lvl="1" indent="-228600" algn="l" rtl="0">
              <a:lnSpc>
                <a:spcPct val="100000"/>
              </a:lnSpc>
              <a:spcBef>
                <a:spcPts val="1000"/>
              </a:spcBef>
              <a:spcAft>
                <a:spcPts val="0"/>
              </a:spcAft>
              <a:buSzPts val="2400"/>
              <a:buChar char="▪"/>
            </a:pPr>
            <a:r>
              <a:rPr lang="fr-FR" sz="2000" dirty="0"/>
              <a:t>la respiration des spores</a:t>
            </a:r>
            <a:endParaRPr dirty="0"/>
          </a:p>
          <a:p>
            <a:pPr marL="685800" lvl="1" indent="-228600" algn="l" rtl="0">
              <a:lnSpc>
                <a:spcPct val="100000"/>
              </a:lnSpc>
              <a:spcBef>
                <a:spcPts val="1000"/>
              </a:spcBef>
              <a:spcAft>
                <a:spcPts val="0"/>
              </a:spcAft>
              <a:buSzPts val="2400"/>
              <a:buChar char="▪"/>
            </a:pPr>
            <a:r>
              <a:rPr lang="fr-FR" sz="2000" dirty="0"/>
              <a:t>les spores pénétrant dans les plaies ouvertes</a:t>
            </a:r>
            <a:endParaRPr dirty="0"/>
          </a:p>
          <a:p>
            <a:pPr marL="228600" lvl="0" indent="-228600" algn="l" rtl="0">
              <a:lnSpc>
                <a:spcPct val="100000"/>
              </a:lnSpc>
              <a:spcBef>
                <a:spcPts val="1000"/>
              </a:spcBef>
              <a:spcAft>
                <a:spcPts val="0"/>
              </a:spcAft>
              <a:buClr>
                <a:schemeClr val="dk1"/>
              </a:buClr>
              <a:buSzPts val="2800"/>
              <a:buChar char="•"/>
            </a:pPr>
            <a:r>
              <a:rPr lang="fr-FR" sz="2400" dirty="0"/>
              <a:t>Les animaux domestiques et sauvages sont </a:t>
            </a:r>
            <a:br>
              <a:rPr lang="fr-FR" sz="2400" dirty="0"/>
            </a:br>
            <a:r>
              <a:rPr lang="fr-FR" sz="2400" dirty="0"/>
              <a:t>infectés par l'intermédiaire de l'eau :</a:t>
            </a:r>
            <a:endParaRPr dirty="0"/>
          </a:p>
          <a:p>
            <a:pPr marL="685800" lvl="1" indent="-228600" algn="l" rtl="0">
              <a:lnSpc>
                <a:spcPct val="100000"/>
              </a:lnSpc>
              <a:spcBef>
                <a:spcPts val="500"/>
              </a:spcBef>
              <a:spcAft>
                <a:spcPts val="500"/>
              </a:spcAft>
              <a:buSzPts val="2400"/>
              <a:buChar char="▪"/>
            </a:pPr>
            <a:r>
              <a:rPr lang="fr-FR" sz="2000" dirty="0"/>
              <a:t>Respirer ou manger des spores présentes dans le sol, les plantes ou l'eau contaminés</a:t>
            </a:r>
            <a:endParaRPr dirty="0"/>
          </a:p>
        </p:txBody>
      </p:sp>
      <p:pic>
        <p:nvPicPr>
          <p:cNvPr id="1093" name="Google Shape;1093;p79" descr="Anthrax Toxin"/>
          <p:cNvPicPr preferRelativeResize="0"/>
          <p:nvPr/>
        </p:nvPicPr>
        <p:blipFill rotWithShape="1">
          <a:blip r:embed="rId3">
            <a:alphaModFix/>
          </a:blip>
          <a:srcRect/>
          <a:stretch/>
        </p:blipFill>
        <p:spPr>
          <a:xfrm>
            <a:off x="7993385" y="2478210"/>
            <a:ext cx="3360415" cy="2720189"/>
          </a:xfrm>
          <a:prstGeom prst="rect">
            <a:avLst/>
          </a:prstGeom>
          <a:noFill/>
          <a:ln w="12700">
            <a:solidFill>
              <a:schemeClr val="tx1"/>
            </a:solidFill>
          </a:ln>
        </p:spPr>
      </p:pic>
      <p:sp>
        <p:nvSpPr>
          <p:cNvPr id="1094" name="Google Shape;1094;p79"/>
          <p:cNvSpPr txBox="1"/>
          <p:nvPr/>
        </p:nvSpPr>
        <p:spPr>
          <a:xfrm>
            <a:off x="4110386" y="6510232"/>
            <a:ext cx="5486400" cy="21124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200"/>
              <a:buFont typeface="Arial"/>
              <a:buNone/>
            </a:pPr>
            <a:r>
              <a:rPr lang="fr-FR" sz="12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https://www.cdc.gov/anthrax/index.html </a:t>
            </a:r>
            <a:endParaRPr sz="1800" b="0" i="0" u="none" strike="noStrike" cap="none">
              <a:solidFill>
                <a:srgbClr val="000000"/>
              </a:solidFill>
              <a:latin typeface="Arial"/>
              <a:ea typeface="Arial"/>
              <a:cs typeface="Arial"/>
              <a:sym typeface="Arial"/>
            </a:endParaRPr>
          </a:p>
        </p:txBody>
      </p:sp>
      <p:sp>
        <p:nvSpPr>
          <p:cNvPr id="2" name="Google Shape;963;p64">
            <a:extLst>
              <a:ext uri="{FF2B5EF4-FFF2-40B4-BE49-F238E27FC236}">
                <a16:creationId xmlns:a16="http://schemas.microsoft.com/office/drawing/2014/main" id="{170CE828-3F09-895F-0CFE-082FF530EED1}"/>
              </a:ext>
            </a:extLst>
          </p:cNvPr>
          <p:cNvSpPr txBox="1">
            <a:spLocks noGrp="1"/>
          </p:cNvSpPr>
          <p:nvPr>
            <p:ph type="title"/>
          </p:nvPr>
        </p:nvSpPr>
        <p:spPr>
          <a:xfrm>
            <a:off x="647128" y="0"/>
            <a:ext cx="10080009"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3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Présentation des données en utilisant l'anthrax comme l'exemple Une Seule Santé : Première partie</a:t>
            </a:r>
            <a:endParaRPr lang="fr-FR" sz="3400" b="0" i="0" u="none" strike="noStrike" cap="none" dirty="0">
              <a:solidFill>
                <a:srgbClr val="000000"/>
              </a:solidFill>
              <a:latin typeface="Franklin Gothic Medium" panose="020B0603020102020204" pitchFamily="34" charset="0"/>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Travailler avec des données : Exemple 2</a:t>
            </a:r>
            <a:endParaRPr dirty="0">
              <a:latin typeface="Franklin Gothic Medium" panose="020B0603020102020204" pitchFamily="34" charset="0"/>
            </a:endParaRPr>
          </a:p>
        </p:txBody>
      </p:sp>
      <p:graphicFrame>
        <p:nvGraphicFramePr>
          <p:cNvPr id="337" name="Google Shape;337;p8"/>
          <p:cNvGraphicFramePr/>
          <p:nvPr>
            <p:extLst>
              <p:ext uri="{D42A27DB-BD31-4B8C-83A1-F6EECF244321}">
                <p14:modId xmlns:p14="http://schemas.microsoft.com/office/powerpoint/2010/main" val="807951377"/>
              </p:ext>
            </p:extLst>
          </p:nvPr>
        </p:nvGraphicFramePr>
        <p:xfrm>
          <a:off x="838201" y="2148022"/>
          <a:ext cx="10424175" cy="3657660"/>
        </p:xfrm>
        <a:graphic>
          <a:graphicData uri="http://schemas.openxmlformats.org/drawingml/2006/table">
            <a:tbl>
              <a:tblPr>
                <a:noFill/>
                <a:tableStyleId>{03440802-5A11-45D5-9182-550AEF46CEDC}</a:tableStyleId>
              </a:tblPr>
              <a:tblGrid>
                <a:gridCol w="3017525">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gridCol w="2103125">
                  <a:extLst>
                    <a:ext uri="{9D8B030D-6E8A-4147-A177-3AD203B41FA5}">
                      <a16:colId xmlns:a16="http://schemas.microsoft.com/office/drawing/2014/main" val="20002"/>
                    </a:ext>
                  </a:extLst>
                </a:gridCol>
                <a:gridCol w="2103125">
                  <a:extLst>
                    <a:ext uri="{9D8B030D-6E8A-4147-A177-3AD203B41FA5}">
                      <a16:colId xmlns:a16="http://schemas.microsoft.com/office/drawing/2014/main" val="20003"/>
                    </a:ext>
                  </a:extLst>
                </a:gridCol>
              </a:tblGrid>
              <a:tr h="9144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a:solidFill>
                            <a:schemeClr val="dk1"/>
                          </a:solidFill>
                          <a:latin typeface="Arial"/>
                          <a:ea typeface="Arial"/>
                          <a:cs typeface="Arial"/>
                          <a:sym typeface="Arial"/>
                        </a:rPr>
                        <a:t>Numéro de dossier</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a:solidFill>
                            <a:schemeClr val="dk1"/>
                          </a:solidFill>
                          <a:latin typeface="Arial"/>
                          <a:ea typeface="Arial"/>
                          <a:cs typeface="Arial"/>
                          <a:sym typeface="Arial"/>
                        </a:rPr>
                        <a:t>Date d'apparition</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dirty="0">
                          <a:solidFill>
                            <a:schemeClr val="dk1"/>
                          </a:solidFill>
                          <a:latin typeface="Arial"/>
                          <a:ea typeface="Arial"/>
                          <a:cs typeface="Arial"/>
                          <a:sym typeface="Arial"/>
                        </a:rPr>
                        <a:t>Âge</a:t>
                      </a:r>
                      <a:endParaRPr sz="1800" u="none" strike="noStrike" cap="none" dirty="0"/>
                    </a:p>
                    <a:p>
                      <a:pPr marL="0" marR="0" lvl="0" indent="0" algn="ctr" rtl="0">
                        <a:lnSpc>
                          <a:spcPct val="100000"/>
                        </a:lnSpc>
                        <a:spcBef>
                          <a:spcPts val="480"/>
                        </a:spcBef>
                        <a:spcAft>
                          <a:spcPts val="0"/>
                        </a:spcAft>
                        <a:buClr>
                          <a:srgbClr val="A50021"/>
                        </a:buClr>
                        <a:buSzPts val="2400"/>
                        <a:buFont typeface="Noto Sans Symbols"/>
                        <a:buNone/>
                      </a:pPr>
                      <a:r>
                        <a:rPr lang="fr-FR" sz="2400" b="1" i="0" u="none" strike="noStrike" cap="none" dirty="0">
                          <a:solidFill>
                            <a:schemeClr val="dk1"/>
                          </a:solidFill>
                          <a:latin typeface="Arial"/>
                          <a:ea typeface="Arial"/>
                          <a:cs typeface="Arial"/>
                          <a:sym typeface="Arial"/>
                        </a:rPr>
                        <a:t>(années)</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1" i="0" u="none" strike="noStrike" cap="none" dirty="0">
                          <a:solidFill>
                            <a:schemeClr val="dk1"/>
                          </a:solidFill>
                          <a:latin typeface="Arial"/>
                          <a:ea typeface="Arial"/>
                          <a:cs typeface="Arial"/>
                          <a:sym typeface="Arial"/>
                        </a:rPr>
                        <a:t>Sexe</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1</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21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M</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21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39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M</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3</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22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 </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29</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F</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4</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21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10</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M</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5</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22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55</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F</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7200">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6</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22 </a:t>
                      </a:r>
                      <a:r>
                        <a:rPr lang="fr-FR" sz="2400" u="none" strike="noStrike" cap="none">
                          <a:solidFill>
                            <a:schemeClr val="dk1"/>
                          </a:solidFill>
                        </a:rPr>
                        <a:t>n</a:t>
                      </a:r>
                      <a:r>
                        <a:rPr lang="fr-FR" sz="2400" b="0" i="0" u="none" strike="noStrike" cap="none">
                          <a:solidFill>
                            <a:schemeClr val="dk1"/>
                          </a:solidFill>
                          <a:latin typeface="Arial"/>
                          <a:ea typeface="Arial"/>
                          <a:cs typeface="Arial"/>
                          <a:sym typeface="Arial"/>
                        </a:rPr>
                        <a:t>ov</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a:solidFill>
                            <a:schemeClr val="dk1"/>
                          </a:solidFill>
                          <a:latin typeface="Arial"/>
                          <a:ea typeface="Arial"/>
                          <a:cs typeface="Arial"/>
                          <a:sym typeface="Arial"/>
                        </a:rPr>
                        <a:t>11</a:t>
                      </a:r>
                      <a:endParaRPr sz="1800" u="none" strike="noStrike" cap="none"/>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2400"/>
                        <a:buFont typeface="Noto Sans Symbols"/>
                        <a:buNone/>
                      </a:pPr>
                      <a:r>
                        <a:rPr lang="fr-FR" sz="2400" b="0" i="0" u="none" strike="noStrike" cap="none" dirty="0">
                          <a:solidFill>
                            <a:schemeClr val="dk1"/>
                          </a:solidFill>
                          <a:latin typeface="Arial"/>
                          <a:ea typeface="Arial"/>
                          <a:cs typeface="Arial"/>
                          <a:sym typeface="Arial"/>
                        </a:rPr>
                        <a:t>M</a:t>
                      </a:r>
                      <a:endParaRPr sz="1800" u="none" strike="noStrike" cap="none" dirty="0"/>
                    </a:p>
                  </a:txBody>
                  <a:tcPr marL="91450" marR="9145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bl>
          </a:graphicData>
        </a:graphic>
      </p:graphicFrame>
      <p:sp>
        <p:nvSpPr>
          <p:cNvPr id="338" name="Google Shape;338;p8"/>
          <p:cNvSpPr txBox="1"/>
          <p:nvPr/>
        </p:nvSpPr>
        <p:spPr>
          <a:xfrm>
            <a:off x="838200" y="1515501"/>
            <a:ext cx="10424159" cy="53340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2800"/>
              <a:buFont typeface="Arial"/>
              <a:buNone/>
            </a:pPr>
            <a:r>
              <a:rPr lang="fr-FR" sz="2800" b="1" i="0" u="none" strike="noStrike" cap="none" dirty="0">
                <a:solidFill>
                  <a:srgbClr val="000000"/>
                </a:solidFill>
                <a:latin typeface="Arial"/>
                <a:ea typeface="Arial"/>
                <a:cs typeface="Arial"/>
                <a:sym typeface="Arial"/>
              </a:rPr>
              <a:t>Âge (années) et sexe des patients concernés </a:t>
            </a:r>
            <a:endParaRPr sz="2800" b="1"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2400"/>
              <a:buFont typeface="Arial"/>
              <a:buNone/>
            </a:pPr>
            <a:endParaRPr sz="2400" b="1" i="0" u="none" strike="noStrike" cap="none" dirty="0">
              <a:solidFill>
                <a:srgbClr val="000000"/>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1101" name="Google Shape;1101;p80"/>
          <p:cNvSpPr txBox="1">
            <a:spLocks noGrp="1"/>
          </p:cNvSpPr>
          <p:nvPr>
            <p:ph type="body" idx="1"/>
          </p:nvPr>
        </p:nvSpPr>
        <p:spPr>
          <a:xfrm>
            <a:off x="838200" y="1478850"/>
            <a:ext cx="5876499" cy="48186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dirty="0"/>
              <a:t>La prévention</a:t>
            </a:r>
            <a:endParaRPr dirty="0"/>
          </a:p>
          <a:p>
            <a:pPr marL="800100" lvl="1" indent="-342900" algn="l" rtl="0">
              <a:lnSpc>
                <a:spcPct val="100000"/>
              </a:lnSpc>
              <a:spcBef>
                <a:spcPts val="500"/>
              </a:spcBef>
              <a:spcAft>
                <a:spcPts val="0"/>
              </a:spcAft>
              <a:buSzPts val="2400"/>
              <a:buFont typeface="Wingdings" panose="05000000000000000000" pitchFamily="2" charset="2"/>
              <a:buChar char="§"/>
            </a:pPr>
            <a:r>
              <a:rPr lang="fr-FR" sz="2000" dirty="0"/>
              <a:t>Vacciner systématique les animaux</a:t>
            </a:r>
            <a:endParaRP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sz="2000" dirty="0"/>
              <a:t>Éliminer correctement les carcasses d'animaux infectés par le charbon </a:t>
            </a:r>
            <a:endParaRPr lang="fr-F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sz="2000" dirty="0"/>
              <a:t>Utiliser des équipements de protection lors de la manipulation des peaux d'animaux</a:t>
            </a:r>
            <a:endParaRPr lang="fr-F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sz="2000" dirty="0"/>
              <a:t>Éviter la consommation d'animaux malades ou morts</a:t>
            </a:r>
            <a:endParaRPr dirty="0"/>
          </a:p>
          <a:p>
            <a:pPr marL="800100" lvl="1" indent="-342900" algn="l" rtl="0">
              <a:lnSpc>
                <a:spcPct val="100000"/>
              </a:lnSpc>
              <a:spcBef>
                <a:spcPts val="1000"/>
              </a:spcBef>
              <a:spcAft>
                <a:spcPts val="0"/>
              </a:spcAft>
              <a:buSzPts val="2400"/>
              <a:buFont typeface="Wingdings" panose="05000000000000000000" pitchFamily="2" charset="2"/>
              <a:buChar char="§"/>
            </a:pPr>
            <a:r>
              <a:rPr lang="fr-FR" sz="2000" dirty="0"/>
              <a:t>Toujours se laver soigneusement les mains après avoir manipulé des animaux</a:t>
            </a:r>
          </a:p>
        </p:txBody>
      </p:sp>
      <p:sp>
        <p:nvSpPr>
          <p:cNvPr id="1102" name="Google Shape;1102;p80"/>
          <p:cNvSpPr txBox="1"/>
          <p:nvPr/>
        </p:nvSpPr>
        <p:spPr>
          <a:xfrm>
            <a:off x="4097686" y="6510232"/>
            <a:ext cx="5486400" cy="21124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200"/>
              <a:buFont typeface="Arial"/>
              <a:buNone/>
            </a:pPr>
            <a:r>
              <a:rPr lang="fr-FR" sz="12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https://www.cdc.gov/anthrax/index.html </a:t>
            </a:r>
            <a:endParaRPr sz="1800" b="0" i="0" u="none" strike="noStrike" cap="none">
              <a:solidFill>
                <a:srgbClr val="000000"/>
              </a:solidFill>
              <a:latin typeface="Arial"/>
              <a:ea typeface="Arial"/>
              <a:cs typeface="Arial"/>
              <a:sym typeface="Arial"/>
            </a:endParaRPr>
          </a:p>
        </p:txBody>
      </p:sp>
      <p:pic>
        <p:nvPicPr>
          <p:cNvPr id="1103" name="Google Shape;1103;p80" descr="Piles of animal hides at a leather tannery."/>
          <p:cNvPicPr preferRelativeResize="0"/>
          <p:nvPr/>
        </p:nvPicPr>
        <p:blipFill rotWithShape="1">
          <a:blip r:embed="rId4">
            <a:alphaModFix/>
          </a:blip>
          <a:srcRect/>
          <a:stretch/>
        </p:blipFill>
        <p:spPr>
          <a:xfrm>
            <a:off x="7164787" y="4011371"/>
            <a:ext cx="3425628" cy="2286000"/>
          </a:xfrm>
          <a:prstGeom prst="rect">
            <a:avLst/>
          </a:prstGeom>
          <a:noFill/>
          <a:ln w="12700">
            <a:solidFill>
              <a:schemeClr val="tx1"/>
            </a:solidFill>
          </a:ln>
        </p:spPr>
      </p:pic>
      <p:pic>
        <p:nvPicPr>
          <p:cNvPr id="1104" name="Google Shape;1104;p80" descr="Shearing wool from a sheep."/>
          <p:cNvPicPr preferRelativeResize="0"/>
          <p:nvPr/>
        </p:nvPicPr>
        <p:blipFill rotWithShape="1">
          <a:blip r:embed="rId5">
            <a:alphaModFix/>
          </a:blip>
          <a:srcRect/>
          <a:stretch/>
        </p:blipFill>
        <p:spPr>
          <a:xfrm>
            <a:off x="7164786" y="1512511"/>
            <a:ext cx="3425629" cy="2286000"/>
          </a:xfrm>
          <a:prstGeom prst="rect">
            <a:avLst/>
          </a:prstGeom>
          <a:noFill/>
          <a:ln w="12700">
            <a:solidFill>
              <a:schemeClr val="tx1"/>
            </a:solidFill>
          </a:ln>
        </p:spPr>
      </p:pic>
      <p:sp>
        <p:nvSpPr>
          <p:cNvPr id="1105" name="Google Shape;1105;p80"/>
          <p:cNvSpPr txBox="1"/>
          <p:nvPr/>
        </p:nvSpPr>
        <p:spPr>
          <a:xfrm>
            <a:off x="442408"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3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Présentation des données en utilisant l'anthrax comme exemple Une Seule Santé : Partie II</a:t>
            </a:r>
            <a:endParaRPr sz="1400" b="0" i="0" u="none" strike="noStrike" cap="none" dirty="0">
              <a:solidFill>
                <a:srgbClr val="000000"/>
              </a:solidFill>
              <a:latin typeface="Franklin Gothic Medium" panose="020B0603020102020204" pitchFamily="34" charset="0"/>
              <a:sym typeface="Aria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10"/>
        <p:cNvGrpSpPr/>
        <p:nvPr/>
      </p:nvGrpSpPr>
      <p:grpSpPr>
        <a:xfrm>
          <a:off x="0" y="0"/>
          <a:ext cx="0" cy="0"/>
          <a:chOff x="0" y="0"/>
          <a:chExt cx="0" cy="0"/>
        </a:xfrm>
      </p:grpSpPr>
      <p:sp>
        <p:nvSpPr>
          <p:cNvPr id="1111" name="Google Shape;1111;p81"/>
          <p:cNvSpPr txBox="1">
            <a:spLocks noGrp="1"/>
          </p:cNvSpPr>
          <p:nvPr>
            <p:ph type="title"/>
          </p:nvPr>
        </p:nvSpPr>
        <p:spPr>
          <a:xfrm>
            <a:off x="838201" y="457200"/>
            <a:ext cx="9598408" cy="6620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Tableaux de l'anthrax : Exemple 1</a:t>
            </a:r>
            <a:endParaRPr dirty="0">
              <a:latin typeface="Franklin Gothic Medium" panose="020B0603020102020204" pitchFamily="34" charset="0"/>
            </a:endParaRPr>
          </a:p>
        </p:txBody>
      </p:sp>
      <p:graphicFrame>
        <p:nvGraphicFramePr>
          <p:cNvPr id="1112" name="Google Shape;1112;p81"/>
          <p:cNvGraphicFramePr/>
          <p:nvPr>
            <p:extLst>
              <p:ext uri="{D42A27DB-BD31-4B8C-83A1-F6EECF244321}">
                <p14:modId xmlns:p14="http://schemas.microsoft.com/office/powerpoint/2010/main" val="2455032818"/>
              </p:ext>
            </p:extLst>
          </p:nvPr>
        </p:nvGraphicFramePr>
        <p:xfrm>
          <a:off x="838201" y="1357564"/>
          <a:ext cx="10994134" cy="4666570"/>
        </p:xfrm>
        <a:graphic>
          <a:graphicData uri="http://schemas.openxmlformats.org/drawingml/2006/table">
            <a:tbl>
              <a:tblPr>
                <a:noFill/>
                <a:tableStyleId>{03440802-5A11-45D5-9182-550AEF46CEDC}</a:tableStyleId>
              </a:tblPr>
              <a:tblGrid>
                <a:gridCol w="3251599">
                  <a:extLst>
                    <a:ext uri="{9D8B030D-6E8A-4147-A177-3AD203B41FA5}">
                      <a16:colId xmlns:a16="http://schemas.microsoft.com/office/drawing/2014/main" val="20000"/>
                    </a:ext>
                  </a:extLst>
                </a:gridCol>
                <a:gridCol w="2537629">
                  <a:extLst>
                    <a:ext uri="{9D8B030D-6E8A-4147-A177-3AD203B41FA5}">
                      <a16:colId xmlns:a16="http://schemas.microsoft.com/office/drawing/2014/main" val="20001"/>
                    </a:ext>
                  </a:extLst>
                </a:gridCol>
                <a:gridCol w="2741370">
                  <a:extLst>
                    <a:ext uri="{9D8B030D-6E8A-4147-A177-3AD203B41FA5}">
                      <a16:colId xmlns:a16="http://schemas.microsoft.com/office/drawing/2014/main" val="20002"/>
                    </a:ext>
                  </a:extLst>
                </a:gridCol>
                <a:gridCol w="2463536">
                  <a:extLst>
                    <a:ext uri="{9D8B030D-6E8A-4147-A177-3AD203B41FA5}">
                      <a16:colId xmlns:a16="http://schemas.microsoft.com/office/drawing/2014/main" val="20003"/>
                    </a:ext>
                  </a:extLst>
                </a:gridCol>
              </a:tblGrid>
              <a:tr h="417506">
                <a:tc gridSpan="4">
                  <a:txBody>
                    <a:bodyPr/>
                    <a:lstStyle/>
                    <a:p>
                      <a:pPr marL="0" marR="0" lvl="0" indent="0" algn="ctr" rtl="0">
                        <a:lnSpc>
                          <a:spcPct val="100000"/>
                        </a:lnSpc>
                        <a:spcBef>
                          <a:spcPts val="0"/>
                        </a:spcBef>
                        <a:spcAft>
                          <a:spcPts val="0"/>
                        </a:spcAft>
                        <a:buClr>
                          <a:srgbClr val="000000"/>
                        </a:buClr>
                        <a:buSzPts val="2200"/>
                        <a:buFont typeface="Arial"/>
                        <a:buNone/>
                      </a:pPr>
                      <a:r>
                        <a:rPr lang="fr-FR" sz="2200" b="1" i="0" u="none" strike="noStrike" cap="none" dirty="0">
                          <a:solidFill>
                            <a:srgbClr val="000000"/>
                          </a:solidFill>
                          <a:latin typeface="Arial"/>
                          <a:ea typeface="Arial"/>
                          <a:cs typeface="Arial"/>
                          <a:sym typeface="Arial"/>
                        </a:rPr>
                        <a:t>Tableau 1. Espèces affectées par les épidémies de fièvre charbonneuse de 2014, 2015 et 2017 dans le sous-comté de Nakuru West, Kenya</a:t>
                      </a:r>
                      <a:endParaRPr sz="1400" u="none" strike="noStrike" cap="none" dirty="0"/>
                    </a:p>
                    <a:p>
                      <a:pPr marL="0" marR="0" lvl="0" indent="0" algn="l" rtl="0">
                        <a:lnSpc>
                          <a:spcPct val="100000"/>
                        </a:lnSpc>
                        <a:spcBef>
                          <a:spcPts val="0"/>
                        </a:spcBef>
                        <a:spcAft>
                          <a:spcPts val="0"/>
                        </a:spcAft>
                        <a:buClr>
                          <a:schemeClr val="dk1"/>
                        </a:buClr>
                        <a:buSzPts val="2200"/>
                        <a:buFont typeface="Arial"/>
                        <a:buNone/>
                      </a:pPr>
                      <a:endParaRPr sz="2200" b="0" i="0" u="none" strike="noStrike" cap="none" dirty="0">
                        <a:solidFill>
                          <a:srgbClr val="000000"/>
                        </a:solidFill>
                        <a:latin typeface="Arial"/>
                        <a:ea typeface="Arial"/>
                        <a:cs typeface="Arial"/>
                        <a:sym typeface="Arial"/>
                      </a:endParaRPr>
                    </a:p>
                  </a:txBody>
                  <a:tcPr marL="9525" marR="9525" marT="952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26622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Année</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2014</a:t>
                      </a:r>
                      <a:endParaRPr sz="1600" u="none" strike="noStrike" cap="none" dirty="0">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2015</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2017</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6622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Espèces touchées (cas)</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Humains (n=6)</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Humains (n=0)</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Humains (n=9)</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26657">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Bovins (n=8)</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Bovins (n=10)</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Bovins (n=2)</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505750">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Faune et flore (n=0)</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Faune sauvage (n=766)*</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Faune sauvage (n=2)*</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6622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Localisation</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dirty="0">
                        <a:solidFill>
                          <a:srgbClr val="000000"/>
                        </a:solidFill>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464200">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   Humains, bovins</a:t>
                      </a:r>
                      <a:endParaRPr sz="1600" u="none" strike="noStrike" cap="none" dirty="0">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Village de Soimet</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Village de Elementaita</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Village de Soimet</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266225">
                <a:tc>
                  <a:txBody>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000000"/>
                          </a:solidFill>
                          <a:latin typeface="Arial"/>
                          <a:ea typeface="Arial"/>
                          <a:cs typeface="Arial"/>
                          <a:sym typeface="Arial"/>
                        </a:rPr>
                        <a:t>   Faune et flore</a:t>
                      </a:r>
                      <a:endParaRPr sz="1600" u="none" strike="noStrike" cap="none">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LNNP</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LNNP</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LNNP</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523550">
                <a:tc>
                  <a:txBody>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Période de l'année</a:t>
                      </a:r>
                      <a:endParaRPr sz="1600" u="none" strike="noStrike" cap="none" dirty="0">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Février-Mars</a:t>
                      </a:r>
                      <a:endParaRPr sz="1600" u="none" strike="noStrike" cap="none" dirty="0">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Juillet-août</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Juin-Juillet</a:t>
                      </a:r>
                      <a:endParaRPr sz="1600" u="none" strike="noStrike" cap="none">
                        <a:latin typeface="Arial"/>
                        <a:ea typeface="Arial"/>
                        <a:cs typeface="Arial"/>
                        <a:sym typeface="Arial"/>
                      </a:endParaRPr>
                    </a:p>
                  </a:txBody>
                  <a:tcPr marL="171450"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88061">
                <a:tc gridSpan="2">
                  <a:txBody>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dirty="0">
                          <a:solidFill>
                            <a:srgbClr val="000000"/>
                          </a:solidFill>
                          <a:latin typeface="Arial"/>
                          <a:ea typeface="Arial"/>
                          <a:cs typeface="Arial"/>
                          <a:sym typeface="Arial"/>
                        </a:rPr>
                        <a:t>LNNP = Parc national du lac Nakuru</a:t>
                      </a:r>
                      <a:endParaRPr sz="1800" u="none" strike="noStrike" cap="none" dirty="0">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fr-FR"/>
                    </a:p>
                  </a:txBody>
                  <a:tcPr/>
                </a:tc>
                <a:tc>
                  <a:txBody>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dirty="0">
                        <a:solidFill>
                          <a:srgbClr val="000000"/>
                        </a:solidFill>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450500">
                <a:tc gridSpan="4">
                  <a:txBody>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dirty="0">
                          <a:solidFill>
                            <a:srgbClr val="000000"/>
                          </a:solidFill>
                          <a:latin typeface="Arial"/>
                          <a:ea typeface="Arial"/>
                          <a:cs typeface="Arial"/>
                          <a:sym typeface="Arial"/>
                        </a:rPr>
                        <a:t>* Les espèces </a:t>
                      </a:r>
                      <a:r>
                        <a:rPr lang="fr-FR" sz="1400" b="0" i="0" u="none" strike="noStrike" cap="none" dirty="0">
                          <a:solidFill>
                            <a:srgbClr val="000000"/>
                          </a:solidFill>
                          <a:latin typeface="Arial"/>
                          <a:ea typeface="Arial"/>
                          <a:cs typeface="Arial"/>
                          <a:sym typeface="Arial"/>
                        </a:rPr>
                        <a:t>sauvages et le nombre d'animaux touchés par les épidémies de 2015 et 2017 sont indiqués dans un autre tableau</a:t>
                      </a:r>
                      <a:endParaRPr sz="1400" u="none" strike="noStrike" cap="none" dirty="0">
                        <a:latin typeface="Arial"/>
                        <a:ea typeface="Arial"/>
                        <a:cs typeface="Arial"/>
                        <a:sym typeface="Arial"/>
                      </a:endParaRPr>
                    </a:p>
                  </a:txBody>
                  <a:tcPr marL="9525" marR="9525" marT="9525"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10"/>
                  </a:ext>
                </a:extLst>
              </a:tr>
            </a:tbl>
          </a:graphicData>
        </a:graphic>
      </p:graphicFrame>
      <p:sp>
        <p:nvSpPr>
          <p:cNvPr id="1113" name="Google Shape;1113;p81"/>
          <p:cNvSpPr txBox="1"/>
          <p:nvPr/>
        </p:nvSpPr>
        <p:spPr>
          <a:xfrm>
            <a:off x="1440947" y="6361556"/>
            <a:ext cx="8138160" cy="211243"/>
          </a:xfrm>
          <a:prstGeom prst="rect">
            <a:avLst/>
          </a:prstGeom>
          <a:noFill/>
          <a:ln>
            <a:noFill/>
          </a:ln>
        </p:spPr>
        <p:txBody>
          <a:bodyPr spcFirstLastPara="1" wrap="square" lIns="91425" tIns="45700" rIns="91425" bIns="45700" anchor="t" anchorCtr="0">
            <a:noAutofit/>
          </a:bodyPr>
          <a:lstStyle/>
          <a:p>
            <a:pPr lvl="0" algn="r">
              <a:lnSpc>
                <a:spcPct val="90000"/>
              </a:lnSpc>
              <a:buSzPts val="1200"/>
            </a:pPr>
            <a:r>
              <a:rPr lang="fr-FR" sz="1200" b="0" i="0" u="none" strike="noStrike" cap="none" dirty="0" err="1">
                <a:solidFill>
                  <a:srgbClr val="000000"/>
                </a:solidFill>
                <a:latin typeface="Arial"/>
                <a:ea typeface="Arial"/>
                <a:cs typeface="Arial"/>
                <a:sym typeface="Arial"/>
              </a:rPr>
              <a:t>Muturi</a:t>
            </a:r>
            <a:r>
              <a:rPr lang="fr-FR" sz="1200" b="0" i="0" u="none" strike="noStrike" cap="none" dirty="0">
                <a:solidFill>
                  <a:srgbClr val="000000"/>
                </a:solidFill>
                <a:latin typeface="Arial"/>
                <a:ea typeface="Arial"/>
                <a:cs typeface="Arial"/>
                <a:sym typeface="Arial"/>
              </a:rPr>
              <a:t>, et al. 2018. </a:t>
            </a:r>
            <a:r>
              <a:rPr lang="fr-FR" sz="1200" dirty="0"/>
              <a:t>Épidémies récurrentes d'anthrax chez les humains, le bétail et la faune sauvage dans la même localité, Kenya, 2014-2017</a:t>
            </a:r>
            <a:r>
              <a:rPr lang="fr-FR" sz="1200" b="0" i="0" u="none" strike="noStrike" cap="none" dirty="0">
                <a:solidFill>
                  <a:srgbClr val="000000"/>
                </a:solidFill>
                <a:latin typeface="Arial"/>
                <a:ea typeface="Arial"/>
                <a:cs typeface="Arial"/>
                <a:sym typeface="Arial"/>
              </a:rPr>
              <a:t>. Am. J. Trop. Med. </a:t>
            </a:r>
            <a:r>
              <a:rPr lang="fr-FR" sz="1200" b="0" i="0" u="none" strike="noStrike" cap="none" dirty="0" err="1">
                <a:solidFill>
                  <a:srgbClr val="000000"/>
                </a:solidFill>
                <a:latin typeface="Arial"/>
                <a:ea typeface="Arial"/>
                <a:cs typeface="Arial"/>
                <a:sym typeface="Arial"/>
              </a:rPr>
              <a:t>Hyg</a:t>
            </a:r>
            <a:r>
              <a:rPr lang="fr-FR" sz="1200" b="0" i="0" u="none" strike="noStrike" cap="none" dirty="0">
                <a:solidFill>
                  <a:srgbClr val="000000"/>
                </a:solidFill>
                <a:latin typeface="Arial"/>
                <a:ea typeface="Arial"/>
                <a:cs typeface="Arial"/>
                <a:sym typeface="Arial"/>
              </a:rPr>
              <a:t>. </a:t>
            </a:r>
            <a:r>
              <a:rPr lang="fr-FR" sz="1200" b="0" i="0" u="sng" strike="noStrike" cap="none"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https://www.ncbi.nlm.nih.gov/pmc/articles/PMC6159598/  </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sp>
        <p:nvSpPr>
          <p:cNvPr id="1119" name="Google Shape;1119;p82"/>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Tableaux de l'anthrax : Exemple 2</a:t>
            </a:r>
            <a:endParaRPr dirty="0">
              <a:latin typeface="Franklin Gothic Medium" panose="020B0603020102020204" pitchFamily="34" charset="0"/>
            </a:endParaRPr>
          </a:p>
        </p:txBody>
      </p:sp>
      <p:graphicFrame>
        <p:nvGraphicFramePr>
          <p:cNvPr id="1120" name="Google Shape;1120;p82"/>
          <p:cNvGraphicFramePr/>
          <p:nvPr/>
        </p:nvGraphicFramePr>
        <p:xfrm>
          <a:off x="838200" y="2636829"/>
          <a:ext cx="10515625" cy="3287000"/>
        </p:xfrm>
        <a:graphic>
          <a:graphicData uri="http://schemas.openxmlformats.org/drawingml/2006/table">
            <a:tbl>
              <a:tblPr>
                <a:noFill/>
                <a:tableStyleId>{03440802-5A11-45D5-9182-550AEF46CEDC}</a:tableStyleId>
              </a:tblPr>
              <a:tblGrid>
                <a:gridCol w="2915650">
                  <a:extLst>
                    <a:ext uri="{9D8B030D-6E8A-4147-A177-3AD203B41FA5}">
                      <a16:colId xmlns:a16="http://schemas.microsoft.com/office/drawing/2014/main" val="20000"/>
                    </a:ext>
                  </a:extLst>
                </a:gridCol>
                <a:gridCol w="3055000">
                  <a:extLst>
                    <a:ext uri="{9D8B030D-6E8A-4147-A177-3AD203B41FA5}">
                      <a16:colId xmlns:a16="http://schemas.microsoft.com/office/drawing/2014/main" val="20001"/>
                    </a:ext>
                  </a:extLst>
                </a:gridCol>
                <a:gridCol w="4544975">
                  <a:extLst>
                    <a:ext uri="{9D8B030D-6E8A-4147-A177-3AD203B41FA5}">
                      <a16:colId xmlns:a16="http://schemas.microsoft.com/office/drawing/2014/main" val="20002"/>
                    </a:ext>
                  </a:extLst>
                </a:gridCol>
              </a:tblGrid>
              <a:tr h="328700">
                <a:tc>
                  <a:txBody>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00000"/>
                          </a:solidFill>
                          <a:latin typeface="Arial"/>
                          <a:ea typeface="Arial"/>
                          <a:cs typeface="Arial"/>
                          <a:sym typeface="Arial"/>
                        </a:rPr>
                        <a:t>Régions</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00000"/>
                          </a:solidFill>
                          <a:latin typeface="Arial"/>
                          <a:ea typeface="Arial"/>
                          <a:cs typeface="Arial"/>
                          <a:sym typeface="Arial"/>
                        </a:rPr>
                        <a:t>Districts</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00000"/>
                          </a:solidFill>
                          <a:latin typeface="Arial"/>
                          <a:ea typeface="Arial"/>
                          <a:cs typeface="Arial"/>
                          <a:sym typeface="Arial"/>
                        </a:rPr>
                        <a:t>Nombre de cas (%)</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28700">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Arusha</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Ngorongoro</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115 (80)</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28700">
                <a:tc>
                  <a:txBody>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Meru</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7 (5)</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28700">
                <a:tc>
                  <a:txBody>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Monduli</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21 (15)</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328700">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Total</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 </a:t>
                      </a:r>
                      <a:endParaRPr sz="1800" u="none" strike="noStrike" cap="none" dirty="0"/>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143</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r h="328700">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Kilimandjaro</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Moshi rural</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71 (38)</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328700">
                <a:tc>
                  <a:txBody>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Hai</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77 (41)</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328700">
                <a:tc>
                  <a:txBody>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Rombo</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17 (9)</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328700">
                <a:tc>
                  <a:txBody>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Siha</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22 (12)</a:t>
                      </a:r>
                      <a:endParaRPr sz="1800" u="none" strike="noStrike" cap="none"/>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328700">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Total</a:t>
                      </a:r>
                      <a:endParaRPr sz="1800" u="none" strike="noStrike" cap="none"/>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 </a:t>
                      </a:r>
                      <a:endParaRPr sz="1800" u="none" strike="noStrike" cap="none" dirty="0"/>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187</a:t>
                      </a:r>
                      <a:endParaRPr sz="1800" u="none" strike="noStrike" cap="none" dirty="0"/>
                    </a:p>
                  </a:txBody>
                  <a:tcPr marL="514350"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2"/>
                    </a:solidFill>
                  </a:tcPr>
                </a:tc>
                <a:extLst>
                  <a:ext uri="{0D108BD9-81ED-4DB2-BD59-A6C34878D82A}">
                    <a16:rowId xmlns:a16="http://schemas.microsoft.com/office/drawing/2014/main" val="10009"/>
                  </a:ext>
                </a:extLst>
              </a:tr>
            </a:tbl>
          </a:graphicData>
        </a:graphic>
      </p:graphicFrame>
      <p:sp>
        <p:nvSpPr>
          <p:cNvPr id="1121" name="Google Shape;1121;p82"/>
          <p:cNvSpPr txBox="1"/>
          <p:nvPr/>
        </p:nvSpPr>
        <p:spPr>
          <a:xfrm>
            <a:off x="838200" y="1360327"/>
            <a:ext cx="10515599" cy="110795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200" b="1" i="0" u="none" strike="noStrike" cap="none" dirty="0">
                <a:solidFill>
                  <a:srgbClr val="000000"/>
                </a:solidFill>
                <a:latin typeface="Arial"/>
                <a:ea typeface="Arial"/>
                <a:cs typeface="Arial"/>
                <a:sym typeface="Arial"/>
              </a:rPr>
              <a:t>Tableau 2. Répartition des cas de charbon cutané humain dans les districts des points chauds de l'étude, dans les régions d'Arusha et du Kilimandjaro, de 2006 à 2016</a:t>
            </a:r>
            <a:endParaRPr sz="2200" b="0" i="0" u="none" strike="noStrike" cap="none" dirty="0">
              <a:solidFill>
                <a:srgbClr val="000000"/>
              </a:solidFill>
              <a:latin typeface="Arial"/>
              <a:ea typeface="Arial"/>
              <a:cs typeface="Arial"/>
              <a:sym typeface="Arial"/>
            </a:endParaRPr>
          </a:p>
        </p:txBody>
      </p:sp>
      <p:sp>
        <p:nvSpPr>
          <p:cNvPr id="1122" name="Google Shape;1122;p82"/>
          <p:cNvSpPr txBox="1"/>
          <p:nvPr/>
        </p:nvSpPr>
        <p:spPr>
          <a:xfrm>
            <a:off x="3188043" y="6203589"/>
            <a:ext cx="6434917" cy="642056"/>
          </a:xfrm>
          <a:prstGeom prst="rect">
            <a:avLst/>
          </a:prstGeom>
          <a:noFill/>
          <a:ln>
            <a:noFill/>
          </a:ln>
        </p:spPr>
        <p:txBody>
          <a:bodyPr spcFirstLastPara="1" wrap="square" lIns="91425" tIns="45700" rIns="91425" bIns="45700" anchor="t" anchorCtr="0">
            <a:noAutofit/>
          </a:bodyPr>
          <a:lstStyle/>
          <a:p>
            <a:pPr lvl="0" algn="r">
              <a:lnSpc>
                <a:spcPct val="90000"/>
              </a:lnSpc>
              <a:buSzPts val="1200"/>
            </a:pPr>
            <a:r>
              <a:rPr lang="fr-FR" sz="1100" b="0" i="0" u="none" strike="noStrike" cap="none" dirty="0">
                <a:solidFill>
                  <a:srgbClr val="000000"/>
                </a:solidFill>
                <a:latin typeface="Arial"/>
                <a:ea typeface="Arial"/>
                <a:cs typeface="Arial"/>
                <a:sym typeface="Arial"/>
              </a:rPr>
              <a:t>Mwakapeje, </a:t>
            </a:r>
            <a:r>
              <a:rPr lang="fr-FR" sz="1100" b="0" i="1" u="none" strike="noStrike" cap="none" dirty="0">
                <a:solidFill>
                  <a:srgbClr val="000000"/>
                </a:solidFill>
                <a:latin typeface="Arial"/>
                <a:ea typeface="Arial"/>
                <a:cs typeface="Arial"/>
                <a:sym typeface="Arial"/>
              </a:rPr>
              <a:t>et al. </a:t>
            </a:r>
            <a:r>
              <a:rPr lang="fr-FR" sz="1100" b="0" i="0" u="none" strike="noStrike" cap="none" dirty="0">
                <a:solidFill>
                  <a:srgbClr val="000000"/>
                </a:solidFill>
                <a:latin typeface="Arial"/>
                <a:ea typeface="Arial"/>
                <a:cs typeface="Arial"/>
                <a:sym typeface="Arial"/>
              </a:rPr>
              <a:t>2018. </a:t>
            </a:r>
            <a:r>
              <a:rPr lang="fr-FR" sz="1100" dirty="0"/>
              <a:t>Épidémies d'anthrax chez </a:t>
            </a:r>
            <a:r>
              <a:rPr lang="fr-FR" sz="1100" dirty="0" err="1"/>
              <a:t>leshumains</a:t>
            </a:r>
            <a:r>
              <a:rPr lang="fr-FR" sz="1100" dirty="0"/>
              <a:t> - zones d'interface entre le bétail et la faune </a:t>
            </a:r>
            <a:r>
              <a:rPr lang="fr-FR" sz="1100" dirty="0" err="1"/>
              <a:t>sauvagedans</a:t>
            </a:r>
            <a:r>
              <a:rPr lang="fr-FR" sz="1100" dirty="0"/>
              <a:t> le nord de la Tanzanie : examen </a:t>
            </a:r>
            <a:r>
              <a:rPr lang="fr-FR" sz="1100" dirty="0" err="1"/>
              <a:t>rétrospectifdes</a:t>
            </a:r>
            <a:r>
              <a:rPr lang="fr-FR" sz="1100" dirty="0"/>
              <a:t> dossiers 2006-2016. </a:t>
            </a:r>
            <a:r>
              <a:rPr lang="fr-FR" sz="1100" b="0" i="1" u="none" strike="noStrike" cap="none" dirty="0">
                <a:solidFill>
                  <a:srgbClr val="000000"/>
                </a:solidFill>
                <a:latin typeface="Arial"/>
                <a:ea typeface="Arial"/>
                <a:cs typeface="Arial"/>
                <a:sym typeface="Arial"/>
              </a:rPr>
              <a:t>BMC Public Health. </a:t>
            </a:r>
            <a:r>
              <a:rPr lang="fr-FR" sz="1100" b="0" i="0" u="sng" strike="noStrike" cap="none" dirty="0">
                <a:solidFill>
                  <a:srgbClr val="262699"/>
                </a:solidFill>
                <a:latin typeface="Arial"/>
                <a:ea typeface="Arial"/>
                <a:cs typeface="Arial"/>
                <a:sym typeface="Arial"/>
                <a:hlinkClick r:id="rId3">
                  <a:extLst>
                    <a:ext uri="{A12FA001-AC4F-418D-AE19-62706E023703}">
                      <ahyp:hlinkClr xmlns:ahyp="http://schemas.microsoft.com/office/drawing/2018/hyperlinkcolor" val="tx"/>
                    </a:ext>
                  </a:extLst>
                </a:hlinkClick>
              </a:rPr>
              <a:t>https://bmcpublichealth.biomedcentral.com/track/pdf/10.1186/s12889-017-5007-z.pdf </a:t>
            </a:r>
            <a:endParaRPr sz="1200" b="0" i="0" u="none" strike="noStrike" cap="none" dirty="0">
              <a:solidFill>
                <a:srgbClr val="262699"/>
              </a:solidFill>
              <a:latin typeface="Arial"/>
              <a:ea typeface="Arial"/>
              <a:cs typeface="Arial"/>
              <a:sym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83"/>
          <p:cNvSpPr txBox="1"/>
          <p:nvPr/>
        </p:nvSpPr>
        <p:spPr>
          <a:xfrm>
            <a:off x="838200" y="1331819"/>
            <a:ext cx="10515600"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fr-FR" sz="2200" b="1" i="0" u="none" strike="noStrike" cap="none">
                <a:solidFill>
                  <a:srgbClr val="000000"/>
                </a:solidFill>
                <a:latin typeface="Arial"/>
                <a:ea typeface="Arial"/>
                <a:cs typeface="Arial"/>
                <a:sym typeface="Arial"/>
              </a:rPr>
              <a:t>Figure 1. Répartition des cas de fièvre charbonneuse du bétail entre juin 2013 et mai 2015, par mois et année d'apparition, Géorgie</a:t>
            </a:r>
            <a:endParaRPr sz="1400" b="0" i="0" u="none" strike="noStrike" cap="none">
              <a:solidFill>
                <a:srgbClr val="000000"/>
              </a:solidFill>
              <a:latin typeface="Arial"/>
              <a:ea typeface="Arial"/>
              <a:cs typeface="Arial"/>
              <a:sym typeface="Arial"/>
            </a:endParaRPr>
          </a:p>
        </p:txBody>
      </p:sp>
      <p:sp>
        <p:nvSpPr>
          <p:cNvPr id="1129" name="Google Shape;1129;p8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Graphiques de l'anthrax : Exemple 1</a:t>
            </a:r>
            <a:endParaRPr dirty="0">
              <a:latin typeface="Franklin Gothic Medium" panose="020B0603020102020204" pitchFamily="34" charset="0"/>
            </a:endParaRPr>
          </a:p>
        </p:txBody>
      </p:sp>
      <p:sp>
        <p:nvSpPr>
          <p:cNvPr id="1130" name="Google Shape;1130;p83"/>
          <p:cNvSpPr txBox="1"/>
          <p:nvPr/>
        </p:nvSpPr>
        <p:spPr>
          <a:xfrm>
            <a:off x="2471350" y="6341270"/>
            <a:ext cx="7138911" cy="170742"/>
          </a:xfrm>
          <a:prstGeom prst="rect">
            <a:avLst/>
          </a:prstGeom>
          <a:noFill/>
          <a:ln>
            <a:noFill/>
          </a:ln>
        </p:spPr>
        <p:txBody>
          <a:bodyPr spcFirstLastPara="1" wrap="square" lIns="91425" tIns="45700" rIns="91425" bIns="45700" anchor="t" anchorCtr="0">
            <a:noAutofit/>
          </a:bodyPr>
          <a:lstStyle/>
          <a:p>
            <a:pPr lvl="0" algn="r">
              <a:lnSpc>
                <a:spcPct val="90000"/>
              </a:lnSpc>
              <a:buSzPts val="1200"/>
            </a:pPr>
            <a:r>
              <a:rPr lang="fr-FR" sz="1200" b="0" i="0" u="none" strike="noStrike" cap="none" dirty="0">
                <a:solidFill>
                  <a:srgbClr val="000000"/>
                </a:solidFill>
                <a:latin typeface="Arial"/>
                <a:ea typeface="Arial"/>
                <a:cs typeface="Arial"/>
                <a:sym typeface="Arial"/>
              </a:rPr>
              <a:t>Rao, et al. 2019. </a:t>
            </a:r>
            <a:r>
              <a:rPr lang="fr-FR" sz="1200" dirty="0"/>
              <a:t>Facteurs de risque associés à l'apparition d'épidémies d'anthrax chez le bétail en Géorgie : enquête cas-témoins 2013-2015. </a:t>
            </a:r>
            <a:r>
              <a:rPr lang="fr-FR" sz="1200" b="0" i="1" u="none" strike="noStrike" cap="none" dirty="0">
                <a:solidFill>
                  <a:srgbClr val="000000"/>
                </a:solidFill>
                <a:latin typeface="Arial"/>
                <a:ea typeface="Arial"/>
                <a:cs typeface="Arial"/>
                <a:sym typeface="Arial"/>
              </a:rPr>
              <a:t>PLOS ONE. </a:t>
            </a:r>
            <a:r>
              <a:rPr lang="fr-FR" sz="1200" b="0" i="0" u="sng" strike="noStrike" cap="none" dirty="0">
                <a:solidFill>
                  <a:srgbClr val="262699"/>
                </a:solidFill>
                <a:latin typeface="Arial"/>
                <a:ea typeface="Arial"/>
                <a:cs typeface="Arial"/>
                <a:sym typeface="Arial"/>
                <a:hlinkClick r:id="rId3">
                  <a:extLst>
                    <a:ext uri="{A12FA001-AC4F-418D-AE19-62706E023703}">
                      <ahyp:hlinkClr xmlns:ahyp="http://schemas.microsoft.com/office/drawing/2018/hyperlinkcolor" val="tx"/>
                    </a:ext>
                  </a:extLst>
                </a:hlinkClick>
              </a:rPr>
              <a:t>https://doi.org/10.1371/journal.pone.0215228 </a:t>
            </a:r>
            <a:endParaRPr sz="1800" b="0" i="0" u="none" strike="noStrike" cap="none" dirty="0">
              <a:solidFill>
                <a:srgbClr val="000000"/>
              </a:solidFill>
              <a:latin typeface="Arial"/>
              <a:ea typeface="Arial"/>
              <a:cs typeface="Arial"/>
              <a:sym typeface="Arial"/>
            </a:endParaRPr>
          </a:p>
        </p:txBody>
      </p:sp>
      <p:grpSp>
        <p:nvGrpSpPr>
          <p:cNvPr id="1131" name="Google Shape;1131;p83"/>
          <p:cNvGrpSpPr/>
          <p:nvPr/>
        </p:nvGrpSpPr>
        <p:grpSpPr>
          <a:xfrm>
            <a:off x="1882113" y="1516493"/>
            <a:ext cx="8670378" cy="4640447"/>
            <a:chOff x="2512018" y="1616506"/>
            <a:chExt cx="6977658" cy="4640447"/>
          </a:xfrm>
        </p:grpSpPr>
        <p:sp>
          <p:nvSpPr>
            <p:cNvPr id="1132" name="Google Shape;1132;p83"/>
            <p:cNvSpPr txBox="1"/>
            <p:nvPr/>
          </p:nvSpPr>
          <p:spPr>
            <a:xfrm>
              <a:off x="2744135" y="5856884"/>
              <a:ext cx="6360143"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dirty="0">
                  <a:solidFill>
                    <a:srgbClr val="000000"/>
                  </a:solidFill>
                  <a:latin typeface="Arial"/>
                  <a:ea typeface="Arial"/>
                  <a:cs typeface="Arial"/>
                  <a:sym typeface="Arial"/>
                </a:rPr>
                <a:t>Mois d'apparition ou de décès</a:t>
              </a:r>
              <a:endParaRPr sz="2000" b="0" i="0" u="none" strike="noStrike" cap="none" dirty="0">
                <a:solidFill>
                  <a:srgbClr val="000000"/>
                </a:solidFill>
                <a:latin typeface="Arial"/>
                <a:ea typeface="Arial"/>
                <a:cs typeface="Arial"/>
                <a:sym typeface="Arial"/>
              </a:endParaRPr>
            </a:p>
          </p:txBody>
        </p:sp>
        <p:sp>
          <p:nvSpPr>
            <p:cNvPr id="1133" name="Google Shape;1133;p83"/>
            <p:cNvSpPr txBox="1"/>
            <p:nvPr/>
          </p:nvSpPr>
          <p:spPr>
            <a:xfrm rot="-5400000">
              <a:off x="495284" y="3633240"/>
              <a:ext cx="4355431" cy="3219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0" i="0" u="none" strike="noStrike" cap="none">
                  <a:solidFill>
                    <a:srgbClr val="000000"/>
                  </a:solidFill>
                  <a:latin typeface="Arial"/>
                  <a:ea typeface="Arial"/>
                  <a:cs typeface="Arial"/>
                  <a:sym typeface="Arial"/>
                </a:rPr>
                <a:t>Nombre d'animaux</a:t>
              </a:r>
              <a:endParaRPr sz="2000" b="0" i="0" u="none" strike="noStrike" cap="none">
                <a:solidFill>
                  <a:srgbClr val="000000"/>
                </a:solidFill>
                <a:latin typeface="Arial"/>
                <a:ea typeface="Arial"/>
                <a:cs typeface="Arial"/>
                <a:sym typeface="Arial"/>
              </a:endParaRPr>
            </a:p>
          </p:txBody>
        </p:sp>
        <p:graphicFrame>
          <p:nvGraphicFramePr>
            <p:cNvPr id="1134" name="Google Shape;1134;p83"/>
            <p:cNvGraphicFramePr/>
            <p:nvPr>
              <p:extLst>
                <p:ext uri="{D42A27DB-BD31-4B8C-83A1-F6EECF244321}">
                  <p14:modId xmlns:p14="http://schemas.microsoft.com/office/powerpoint/2010/main" val="927572389"/>
                </p:ext>
              </p:extLst>
            </p:nvPr>
          </p:nvGraphicFramePr>
          <p:xfrm>
            <a:off x="2702176" y="2239613"/>
            <a:ext cx="6787500" cy="3899100"/>
          </p:xfrm>
          <a:graphic>
            <a:graphicData uri="http://schemas.openxmlformats.org/drawingml/2006/chart">
              <c:chart xmlns:c="http://schemas.openxmlformats.org/drawingml/2006/chart" xmlns:r="http://schemas.openxmlformats.org/officeDocument/2006/relationships" r:id="rId4"/>
            </a:graphicData>
          </a:graphic>
        </p:graphicFrame>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8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Graphiques de l'anthrax : Exemple 2</a:t>
            </a:r>
            <a:endParaRPr dirty="0">
              <a:latin typeface="Franklin Gothic Medium" panose="020B0603020102020204" pitchFamily="34" charset="0"/>
            </a:endParaRPr>
          </a:p>
        </p:txBody>
      </p:sp>
      <p:sp>
        <p:nvSpPr>
          <p:cNvPr id="1141" name="Google Shape;1141;p84"/>
          <p:cNvSpPr txBox="1"/>
          <p:nvPr/>
        </p:nvSpPr>
        <p:spPr>
          <a:xfrm>
            <a:off x="504996" y="1340402"/>
            <a:ext cx="11152632"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dirty="0">
                <a:solidFill>
                  <a:srgbClr val="000000"/>
                </a:solidFill>
                <a:latin typeface="Arial"/>
                <a:ea typeface="Arial"/>
                <a:cs typeface="Arial"/>
                <a:sym typeface="Arial"/>
              </a:rPr>
              <a:t>Figure 1. Courbe épidémique des cas humains lors de l'épidémie de fièvre charbonneuse dans les quartiers 22 et 23 du district de Makoni entre mai 2013 et mars 2014, Zimbabwe</a:t>
            </a:r>
            <a:endParaRPr sz="2000" b="0" i="0" u="none" strike="noStrike" cap="none" dirty="0">
              <a:solidFill>
                <a:srgbClr val="000000"/>
              </a:solidFill>
              <a:latin typeface="Arial"/>
              <a:ea typeface="Arial"/>
              <a:cs typeface="Arial"/>
              <a:sym typeface="Arial"/>
            </a:endParaRPr>
          </a:p>
        </p:txBody>
      </p:sp>
      <p:sp>
        <p:nvSpPr>
          <p:cNvPr id="1142" name="Google Shape;1142;p84"/>
          <p:cNvSpPr/>
          <p:nvPr/>
        </p:nvSpPr>
        <p:spPr>
          <a:xfrm>
            <a:off x="6172201" y="2041265"/>
            <a:ext cx="1263947"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43" name="Google Shape;1143;p84"/>
          <p:cNvSpPr txBox="1"/>
          <p:nvPr/>
        </p:nvSpPr>
        <p:spPr>
          <a:xfrm>
            <a:off x="2829696" y="6359558"/>
            <a:ext cx="6797329" cy="129848"/>
          </a:xfrm>
          <a:prstGeom prst="rect">
            <a:avLst/>
          </a:prstGeom>
          <a:noFill/>
          <a:ln>
            <a:noFill/>
          </a:ln>
        </p:spPr>
        <p:txBody>
          <a:bodyPr spcFirstLastPara="1" wrap="square" lIns="91425" tIns="45700" rIns="91425" bIns="45700" anchor="t" anchorCtr="0">
            <a:noAutofit/>
          </a:bodyPr>
          <a:lstStyle/>
          <a:p>
            <a:pPr lvl="0" algn="r">
              <a:lnSpc>
                <a:spcPct val="90000"/>
              </a:lnSpc>
              <a:buSzPts val="1200"/>
            </a:pPr>
            <a:r>
              <a:rPr lang="fr-FR" sz="1200" b="0" i="0" u="none" strike="noStrike" cap="none" dirty="0" err="1">
                <a:solidFill>
                  <a:srgbClr val="000000"/>
                </a:solidFill>
                <a:latin typeface="Arial"/>
                <a:ea typeface="Arial"/>
                <a:cs typeface="Arial"/>
                <a:sym typeface="Arial"/>
              </a:rPr>
              <a:t>Makurumidze</a:t>
            </a:r>
            <a:r>
              <a:rPr lang="fr-FR" sz="1200" b="0" i="0" u="none" strike="noStrike" cap="none" dirty="0">
                <a:solidFill>
                  <a:srgbClr val="000000"/>
                </a:solidFill>
                <a:latin typeface="Arial"/>
                <a:ea typeface="Arial"/>
                <a:cs typeface="Arial"/>
                <a:sym typeface="Arial"/>
              </a:rPr>
              <a:t>, et al. 2021. </a:t>
            </a:r>
            <a:r>
              <a:rPr lang="fr-FR" sz="1200" dirty="0"/>
              <a:t>Enquête sur une épidémie d'anthrax dans le district de </a:t>
            </a:r>
            <a:r>
              <a:rPr lang="fr-FR" sz="1200" dirty="0" err="1"/>
              <a:t>Makoni</a:t>
            </a:r>
            <a:r>
              <a:rPr lang="fr-FR" sz="1200" dirty="0"/>
              <a:t>, au Zimbabwe</a:t>
            </a:r>
            <a:r>
              <a:rPr lang="fr-FR" sz="1200" b="0" i="0" u="none" strike="noStrike" cap="none" dirty="0">
                <a:solidFill>
                  <a:srgbClr val="000000"/>
                </a:solidFill>
                <a:latin typeface="Arial"/>
                <a:ea typeface="Arial"/>
                <a:cs typeface="Arial"/>
                <a:sym typeface="Arial"/>
              </a:rPr>
              <a:t>. </a:t>
            </a:r>
            <a:r>
              <a:rPr lang="fr-FR" sz="1200" b="0" i="1" u="none" strike="noStrike" cap="none" dirty="0">
                <a:solidFill>
                  <a:srgbClr val="000000"/>
                </a:solidFill>
                <a:latin typeface="Arial"/>
                <a:ea typeface="Arial"/>
                <a:cs typeface="Arial"/>
                <a:sym typeface="Arial"/>
              </a:rPr>
              <a:t>BMC Public Health. </a:t>
            </a:r>
            <a:r>
              <a:rPr lang="fr-FR" sz="1200" b="0" i="0" u="sng" strike="noStrike" cap="none" dirty="0">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https://link.springer.com/article/10.1186/s12889-021-10275-0 </a:t>
            </a:r>
            <a:endParaRPr sz="1400" b="0" i="0" u="none" strike="noStrike" cap="none" dirty="0">
              <a:solidFill>
                <a:srgbClr val="000000"/>
              </a:solidFill>
              <a:latin typeface="Arial"/>
              <a:ea typeface="Arial"/>
              <a:cs typeface="Arial"/>
              <a:sym typeface="Arial"/>
            </a:endParaRPr>
          </a:p>
        </p:txBody>
      </p:sp>
      <p:grpSp>
        <p:nvGrpSpPr>
          <p:cNvPr id="1144" name="Google Shape;1144;p84"/>
          <p:cNvGrpSpPr/>
          <p:nvPr/>
        </p:nvGrpSpPr>
        <p:grpSpPr>
          <a:xfrm>
            <a:off x="1795087" y="2064590"/>
            <a:ext cx="8795322" cy="4268218"/>
            <a:chOff x="2670959" y="2064590"/>
            <a:chExt cx="6783670" cy="4268218"/>
          </a:xfrm>
        </p:grpSpPr>
        <p:sp>
          <p:nvSpPr>
            <p:cNvPr id="1145" name="Google Shape;1145;p84"/>
            <p:cNvSpPr txBox="1"/>
            <p:nvPr/>
          </p:nvSpPr>
          <p:spPr>
            <a:xfrm>
              <a:off x="4270682" y="5963517"/>
              <a:ext cx="3412327" cy="369291"/>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a:solidFill>
                    <a:srgbClr val="000000"/>
                  </a:solidFill>
                  <a:latin typeface="Arial"/>
                  <a:ea typeface="Arial"/>
                  <a:cs typeface="Arial"/>
                  <a:sym typeface="Arial"/>
                </a:rPr>
                <a:t>Date par intervalle de deux semaines</a:t>
              </a:r>
              <a:endParaRPr sz="2000" b="0" i="0" u="none" strike="noStrike" cap="none">
                <a:solidFill>
                  <a:srgbClr val="000000"/>
                </a:solidFill>
                <a:latin typeface="Arial"/>
                <a:ea typeface="Arial"/>
                <a:cs typeface="Arial"/>
                <a:sym typeface="Arial"/>
              </a:endParaRPr>
            </a:p>
          </p:txBody>
        </p:sp>
        <p:sp>
          <p:nvSpPr>
            <p:cNvPr id="1146" name="Google Shape;1146;p84"/>
            <p:cNvSpPr/>
            <p:nvPr/>
          </p:nvSpPr>
          <p:spPr>
            <a:xfrm>
              <a:off x="3352800" y="2191705"/>
              <a:ext cx="1145878"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47" name="Google Shape;1147;p84"/>
            <p:cNvSpPr/>
            <p:nvPr/>
          </p:nvSpPr>
          <p:spPr>
            <a:xfrm>
              <a:off x="3736393" y="3663514"/>
              <a:ext cx="1232352"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48" name="Google Shape;1148;p84"/>
            <p:cNvSpPr/>
            <p:nvPr/>
          </p:nvSpPr>
          <p:spPr>
            <a:xfrm>
              <a:off x="4352570" y="2642386"/>
              <a:ext cx="1318575"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49" name="Google Shape;1149;p84"/>
            <p:cNvSpPr/>
            <p:nvPr/>
          </p:nvSpPr>
          <p:spPr>
            <a:xfrm>
              <a:off x="5153469" y="2064590"/>
              <a:ext cx="1038226"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50" name="Google Shape;1150;p84"/>
            <p:cNvSpPr/>
            <p:nvPr/>
          </p:nvSpPr>
          <p:spPr>
            <a:xfrm>
              <a:off x="7728401" y="3149045"/>
              <a:ext cx="1333500"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51" name="Google Shape;1151;p84"/>
            <p:cNvSpPr/>
            <p:nvPr/>
          </p:nvSpPr>
          <p:spPr>
            <a:xfrm>
              <a:off x="7297042" y="2219877"/>
              <a:ext cx="1510849" cy="34855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i="0" u="none" strike="noStrike" cap="none">
                <a:solidFill>
                  <a:srgbClr val="000000"/>
                </a:solidFill>
                <a:latin typeface="Courier New"/>
                <a:ea typeface="Courier New"/>
                <a:cs typeface="Courier New"/>
                <a:sym typeface="Courier New"/>
              </a:endParaRPr>
            </a:p>
          </p:txBody>
        </p:sp>
        <p:sp>
          <p:nvSpPr>
            <p:cNvPr id="1152" name="Google Shape;1152;p84"/>
            <p:cNvSpPr txBox="1"/>
            <p:nvPr/>
          </p:nvSpPr>
          <p:spPr>
            <a:xfrm rot="16200000">
              <a:off x="1600321" y="3830138"/>
              <a:ext cx="2426104" cy="28482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0" i="0" u="none" strike="noStrike" cap="none" dirty="0">
                  <a:solidFill>
                    <a:srgbClr val="000000"/>
                  </a:solidFill>
                  <a:latin typeface="Arial"/>
                  <a:ea typeface="Arial"/>
                  <a:cs typeface="Arial"/>
                  <a:sym typeface="Arial"/>
                </a:rPr>
                <a:t>Nombre de cas</a:t>
              </a:r>
              <a:endParaRPr sz="1800" b="0" i="0" u="none" strike="noStrike" cap="none" dirty="0">
                <a:solidFill>
                  <a:srgbClr val="000000"/>
                </a:solidFill>
                <a:latin typeface="Arial"/>
                <a:ea typeface="Arial"/>
                <a:cs typeface="Arial"/>
                <a:sym typeface="Arial"/>
              </a:endParaRPr>
            </a:p>
          </p:txBody>
        </p:sp>
        <p:pic>
          <p:nvPicPr>
            <p:cNvPr id="1153" name="Google Shape;1153;p84"/>
            <p:cNvPicPr preferRelativeResize="0"/>
            <p:nvPr/>
          </p:nvPicPr>
          <p:blipFill rotWithShape="1">
            <a:blip r:embed="rId4">
              <a:alphaModFix/>
            </a:blip>
            <a:srcRect l="17018" t="2714" r="13269" b="15455"/>
            <a:stretch/>
          </p:blipFill>
          <p:spPr>
            <a:xfrm>
              <a:off x="2928761" y="2136841"/>
              <a:ext cx="6525868" cy="3894208"/>
            </a:xfrm>
            <a:prstGeom prst="rect">
              <a:avLst/>
            </a:prstGeom>
            <a:noFill/>
            <a:ln>
              <a:noFill/>
            </a:ln>
          </p:spPr>
        </p:pic>
        <p:sp>
          <p:nvSpPr>
            <p:cNvPr id="1154" name="Google Shape;1154;p84"/>
            <p:cNvSpPr/>
            <p:nvPr/>
          </p:nvSpPr>
          <p:spPr>
            <a:xfrm>
              <a:off x="3304168" y="2759500"/>
              <a:ext cx="2464673" cy="12711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55" name="Google Shape;1155;p84"/>
            <p:cNvSpPr txBox="1"/>
            <p:nvPr/>
          </p:nvSpPr>
          <p:spPr>
            <a:xfrm>
              <a:off x="7286408" y="2574067"/>
              <a:ext cx="1775493"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Mesures de prévention et de contrôle</a:t>
              </a:r>
              <a:endParaRPr sz="1400" b="0" i="0" u="none" strike="noStrike" cap="none">
                <a:solidFill>
                  <a:srgbClr val="000000"/>
                </a:solidFill>
                <a:latin typeface="Arial"/>
                <a:ea typeface="Arial"/>
                <a:cs typeface="Arial"/>
                <a:sym typeface="Arial"/>
              </a:endParaRPr>
            </a:p>
          </p:txBody>
        </p:sp>
        <p:sp>
          <p:nvSpPr>
            <p:cNvPr id="1156" name="Google Shape;1156;p84"/>
            <p:cNvSpPr txBox="1"/>
            <p:nvPr/>
          </p:nvSpPr>
          <p:spPr>
            <a:xfrm>
              <a:off x="7683009" y="3369469"/>
              <a:ext cx="1658120"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L'épidémie est déclarée terminée</a:t>
              </a:r>
              <a:endParaRPr sz="1400" b="0" i="0" u="none" strike="noStrike" cap="none">
                <a:solidFill>
                  <a:srgbClr val="000000"/>
                </a:solidFill>
                <a:latin typeface="Arial"/>
                <a:ea typeface="Arial"/>
                <a:cs typeface="Arial"/>
                <a:sym typeface="Arial"/>
              </a:endParaRPr>
            </a:p>
          </p:txBody>
        </p:sp>
        <p:sp>
          <p:nvSpPr>
            <p:cNvPr id="1157" name="Google Shape;1157;p84"/>
            <p:cNvSpPr txBox="1"/>
            <p:nvPr/>
          </p:nvSpPr>
          <p:spPr>
            <a:xfrm>
              <a:off x="6172202" y="2108038"/>
              <a:ext cx="1064448" cy="830997"/>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Mort humaine due à l'anthrax</a:t>
              </a:r>
              <a:endParaRPr sz="1400" b="0" i="0" u="none" strike="noStrike" cap="none">
                <a:solidFill>
                  <a:srgbClr val="000000"/>
                </a:solidFill>
                <a:latin typeface="Arial"/>
                <a:ea typeface="Arial"/>
                <a:cs typeface="Arial"/>
                <a:sym typeface="Arial"/>
              </a:endParaRPr>
            </a:p>
          </p:txBody>
        </p:sp>
        <p:sp>
          <p:nvSpPr>
            <p:cNvPr id="1158" name="Google Shape;1158;p84"/>
            <p:cNvSpPr txBox="1"/>
            <p:nvPr/>
          </p:nvSpPr>
          <p:spPr>
            <a:xfrm>
              <a:off x="4753360" y="2119861"/>
              <a:ext cx="1369083"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Vaccination </a:t>
              </a:r>
              <a:br>
                <a:rPr lang="fr-FR" sz="1600" b="0" i="0" u="none" strike="noStrike" cap="none">
                  <a:solidFill>
                    <a:schemeClr val="dk1"/>
                  </a:solidFill>
                  <a:latin typeface="Arial"/>
                  <a:ea typeface="Arial"/>
                  <a:cs typeface="Arial"/>
                  <a:sym typeface="Arial"/>
                </a:rPr>
              </a:br>
              <a:r>
                <a:rPr lang="fr-FR" sz="1600" b="0" i="0" u="none" strike="noStrike" cap="none">
                  <a:solidFill>
                    <a:schemeClr val="dk1"/>
                  </a:solidFill>
                  <a:latin typeface="Arial"/>
                  <a:ea typeface="Arial"/>
                  <a:cs typeface="Arial"/>
                  <a:sym typeface="Arial"/>
                </a:rPr>
                <a:t>du bétail</a:t>
              </a:r>
              <a:endParaRPr sz="1400" b="0" i="0" u="none" strike="noStrike" cap="none">
                <a:solidFill>
                  <a:srgbClr val="000000"/>
                </a:solidFill>
                <a:latin typeface="Arial"/>
                <a:ea typeface="Arial"/>
                <a:cs typeface="Arial"/>
                <a:sym typeface="Arial"/>
              </a:endParaRPr>
            </a:p>
          </p:txBody>
        </p:sp>
        <p:sp>
          <p:nvSpPr>
            <p:cNvPr id="1159" name="Google Shape;1159;p84"/>
            <p:cNvSpPr txBox="1"/>
            <p:nvPr/>
          </p:nvSpPr>
          <p:spPr>
            <a:xfrm>
              <a:off x="3304168" y="3170230"/>
              <a:ext cx="789394" cy="830997"/>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Première mort animale</a:t>
              </a:r>
              <a:endParaRPr sz="1400" b="0" i="0" u="none" strike="noStrike" cap="none">
                <a:solidFill>
                  <a:srgbClr val="000000"/>
                </a:solidFill>
                <a:latin typeface="Arial"/>
                <a:ea typeface="Arial"/>
                <a:cs typeface="Arial"/>
                <a:sym typeface="Arial"/>
              </a:endParaRPr>
            </a:p>
          </p:txBody>
        </p:sp>
        <p:sp>
          <p:nvSpPr>
            <p:cNvPr id="1160" name="Google Shape;1160;p84"/>
            <p:cNvSpPr txBox="1"/>
            <p:nvPr/>
          </p:nvSpPr>
          <p:spPr>
            <a:xfrm>
              <a:off x="3776906" y="4030603"/>
              <a:ext cx="1570899" cy="584775"/>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a:solidFill>
                    <a:schemeClr val="dk1"/>
                  </a:solidFill>
                  <a:latin typeface="Arial"/>
                  <a:ea typeface="Arial"/>
                  <a:cs typeface="Arial"/>
                  <a:sym typeface="Arial"/>
                </a:rPr>
                <a:t>Premier cas humain d'anthrax signalé</a:t>
              </a:r>
              <a:endParaRPr sz="1400" b="0" i="0" u="none" strike="noStrike" cap="none">
                <a:solidFill>
                  <a:srgbClr val="000000"/>
                </a:solidFill>
                <a:latin typeface="Arial"/>
                <a:ea typeface="Arial"/>
                <a:cs typeface="Arial"/>
                <a:sym typeface="Arial"/>
              </a:endParaRPr>
            </a:p>
          </p:txBody>
        </p:sp>
        <p:sp>
          <p:nvSpPr>
            <p:cNvPr id="1161" name="Google Shape;1161;p84"/>
            <p:cNvSpPr txBox="1"/>
            <p:nvPr/>
          </p:nvSpPr>
          <p:spPr>
            <a:xfrm>
              <a:off x="4122934" y="2916326"/>
              <a:ext cx="1853912" cy="830997"/>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0" u="none" strike="noStrike" cap="none" dirty="0">
                  <a:solidFill>
                    <a:schemeClr val="dk1"/>
                  </a:solidFill>
                  <a:latin typeface="Arial"/>
                  <a:ea typeface="Arial"/>
                  <a:cs typeface="Arial"/>
                  <a:sym typeface="Arial"/>
                </a:rPr>
                <a:t>Diagnostic d’anthrax chez les animaux par les services vétérinaires</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sp>
        <p:nvSpPr>
          <p:cNvPr id="1167" name="Google Shape;1167;p85"/>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Cartes d'Anthrax : Exemple 1</a:t>
            </a:r>
            <a:endParaRPr dirty="0">
              <a:latin typeface="Franklin Gothic Medium" panose="020B0603020102020204" pitchFamily="34" charset="0"/>
            </a:endParaRPr>
          </a:p>
        </p:txBody>
      </p:sp>
      <p:sp>
        <p:nvSpPr>
          <p:cNvPr id="1168" name="Google Shape;1168;p85"/>
          <p:cNvSpPr txBox="1"/>
          <p:nvPr/>
        </p:nvSpPr>
        <p:spPr>
          <a:xfrm>
            <a:off x="3631707" y="1313684"/>
            <a:ext cx="8362984" cy="92328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Figure 1. Carte indiquant l'ampleur des cas de fièvre charbonneuse chez l'homme dans les districts des points chauds des régions d'Arusha et du Kilimandjaro pour la période 2015</a:t>
            </a:r>
            <a:r>
              <a:rPr lang="fr-FR" sz="1800" b="1" dirty="0"/>
              <a:t>-</a:t>
            </a:r>
            <a:r>
              <a:rPr lang="fr-FR" sz="1800" b="1" i="0" u="none" strike="noStrike" cap="none" dirty="0">
                <a:solidFill>
                  <a:srgbClr val="000000"/>
                </a:solidFill>
                <a:latin typeface="Arial"/>
                <a:ea typeface="Arial"/>
                <a:cs typeface="Arial"/>
                <a:sym typeface="Arial"/>
              </a:rPr>
              <a:t>octobre 2016, Tanzanie</a:t>
            </a:r>
            <a:endParaRPr sz="1600" b="0" i="0" u="none" strike="noStrike" cap="none" dirty="0">
              <a:solidFill>
                <a:srgbClr val="000000"/>
              </a:solidFill>
              <a:latin typeface="Arial"/>
              <a:ea typeface="Arial"/>
              <a:cs typeface="Arial"/>
              <a:sym typeface="Arial"/>
            </a:endParaRPr>
          </a:p>
        </p:txBody>
      </p:sp>
      <p:sp>
        <p:nvSpPr>
          <p:cNvPr id="1169" name="Google Shape;1169;p85"/>
          <p:cNvSpPr txBox="1"/>
          <p:nvPr/>
        </p:nvSpPr>
        <p:spPr>
          <a:xfrm>
            <a:off x="404198" y="6164678"/>
            <a:ext cx="9235440" cy="211243"/>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000000"/>
              </a:buClr>
              <a:buSzPts val="1200"/>
              <a:buFont typeface="Arial"/>
              <a:buNone/>
            </a:pPr>
            <a:r>
              <a:rPr lang="fr-FR" sz="1200" b="0" i="0" u="none" strike="noStrike" cap="none" dirty="0">
                <a:solidFill>
                  <a:srgbClr val="000000"/>
                </a:solidFill>
                <a:latin typeface="Arial"/>
                <a:ea typeface="Arial"/>
                <a:cs typeface="Arial"/>
                <a:sym typeface="Arial"/>
              </a:rPr>
              <a:t>Mwakapeje, </a:t>
            </a:r>
            <a:r>
              <a:rPr lang="fr-FR" sz="1200" b="0" i="1" u="none" strike="noStrike" cap="none" dirty="0">
                <a:solidFill>
                  <a:srgbClr val="000000"/>
                </a:solidFill>
                <a:latin typeface="Arial"/>
                <a:ea typeface="Arial"/>
                <a:cs typeface="Arial"/>
                <a:sym typeface="Arial"/>
              </a:rPr>
              <a:t>et al. </a:t>
            </a:r>
            <a:r>
              <a:rPr lang="fr-FR" sz="1200" b="0" i="0" u="none" strike="noStrike" cap="none" dirty="0">
                <a:solidFill>
                  <a:srgbClr val="000000"/>
                </a:solidFill>
                <a:latin typeface="Arial"/>
                <a:ea typeface="Arial"/>
                <a:cs typeface="Arial"/>
                <a:sym typeface="Arial"/>
              </a:rPr>
              <a:t>2018. Foyers d'anthrax dans les zones d'interface homme - bétail et faune sauvage du nord de la Tanzanie : une revue rétrospective des dossiers 2006-2016. </a:t>
            </a:r>
            <a:r>
              <a:rPr lang="fr-FR" sz="1200" b="0" i="1" u="none" strike="noStrike" cap="none" dirty="0">
                <a:solidFill>
                  <a:srgbClr val="000000"/>
                </a:solidFill>
                <a:latin typeface="Arial"/>
                <a:ea typeface="Arial"/>
                <a:cs typeface="Arial"/>
                <a:sym typeface="Arial"/>
              </a:rPr>
              <a:t>BMC Public Health. </a:t>
            </a:r>
            <a:r>
              <a:rPr lang="fr-FR" sz="1200" b="0" i="0" u="sng" strike="noStrike" cap="none" dirty="0">
                <a:solidFill>
                  <a:srgbClr val="262699"/>
                </a:solidFill>
                <a:latin typeface="Arial"/>
                <a:ea typeface="Arial"/>
                <a:cs typeface="Arial"/>
                <a:sym typeface="Arial"/>
                <a:hlinkClick r:id="rId3">
                  <a:extLst>
                    <a:ext uri="{A12FA001-AC4F-418D-AE19-62706E023703}">
                      <ahyp:hlinkClr xmlns:ahyp="http://schemas.microsoft.com/office/drawing/2018/hyperlinkcolor" val="tx"/>
                    </a:ext>
                  </a:extLst>
                </a:hlinkClick>
              </a:rPr>
              <a:t>https://bmcpublichealth.biomedcentral.com/track/pdf/10.1186/s12889-017-5007-z.pdf </a:t>
            </a:r>
            <a:endParaRPr sz="1400" b="0" i="0" u="none" strike="noStrike" cap="none" dirty="0">
              <a:solidFill>
                <a:srgbClr val="262699"/>
              </a:solidFill>
              <a:latin typeface="Arial"/>
              <a:ea typeface="Arial"/>
              <a:cs typeface="Arial"/>
              <a:sym typeface="Arial"/>
            </a:endParaRPr>
          </a:p>
        </p:txBody>
      </p:sp>
      <p:grpSp>
        <p:nvGrpSpPr>
          <p:cNvPr id="1172" name="Google Shape;1172;p85"/>
          <p:cNvGrpSpPr/>
          <p:nvPr/>
        </p:nvGrpSpPr>
        <p:grpSpPr>
          <a:xfrm>
            <a:off x="9155221" y="2999716"/>
            <a:ext cx="2870387" cy="2019746"/>
            <a:chOff x="9214887" y="3405694"/>
            <a:chExt cx="2870387" cy="1659098"/>
          </a:xfrm>
        </p:grpSpPr>
        <p:pic>
          <p:nvPicPr>
            <p:cNvPr id="1173" name="Google Shape;1173;p85"/>
            <p:cNvPicPr preferRelativeResize="0"/>
            <p:nvPr/>
          </p:nvPicPr>
          <p:blipFill rotWithShape="1">
            <a:blip r:embed="rId4">
              <a:alphaModFix/>
            </a:blip>
            <a:srcRect/>
            <a:stretch/>
          </p:blipFill>
          <p:spPr>
            <a:xfrm>
              <a:off x="9214887" y="3493137"/>
              <a:ext cx="2870387" cy="1571655"/>
            </a:xfrm>
            <a:prstGeom prst="rect">
              <a:avLst/>
            </a:prstGeom>
            <a:noFill/>
            <a:ln>
              <a:noFill/>
            </a:ln>
          </p:spPr>
        </p:pic>
        <p:sp>
          <p:nvSpPr>
            <p:cNvPr id="1174" name="Google Shape;1174;p85"/>
            <p:cNvSpPr txBox="1"/>
            <p:nvPr/>
          </p:nvSpPr>
          <p:spPr>
            <a:xfrm>
              <a:off x="9260760" y="3680952"/>
              <a:ext cx="2746875" cy="276999"/>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FR" sz="1200" b="0" i="0" u="none" strike="noStrike" cap="none">
                  <a:solidFill>
                    <a:schemeClr val="dk1"/>
                  </a:solidFill>
                  <a:latin typeface="Arial"/>
                  <a:ea typeface="Arial"/>
                  <a:cs typeface="Arial"/>
                  <a:sym typeface="Arial"/>
                </a:rPr>
                <a:t>Cas d'anthrax par district, 2015-2016</a:t>
              </a:r>
              <a:endParaRPr sz="1400" b="0" i="0" u="none" strike="noStrike" cap="none">
                <a:solidFill>
                  <a:srgbClr val="000000"/>
                </a:solidFill>
                <a:latin typeface="Arial"/>
                <a:ea typeface="Arial"/>
                <a:cs typeface="Arial"/>
                <a:sym typeface="Arial"/>
              </a:endParaRPr>
            </a:p>
          </p:txBody>
        </p:sp>
        <p:sp>
          <p:nvSpPr>
            <p:cNvPr id="1175" name="Google Shape;1175;p85"/>
            <p:cNvSpPr txBox="1"/>
            <p:nvPr/>
          </p:nvSpPr>
          <p:spPr>
            <a:xfrm>
              <a:off x="9228861" y="3405694"/>
              <a:ext cx="2825496" cy="276999"/>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FR" sz="1200" b="1" i="0" u="none" strike="noStrike" cap="none" dirty="0">
                  <a:solidFill>
                    <a:schemeClr val="dk1"/>
                  </a:solidFill>
                  <a:latin typeface="Arial"/>
                  <a:ea typeface="Arial"/>
                  <a:cs typeface="Arial"/>
                  <a:sym typeface="Arial"/>
                </a:rPr>
                <a:t>Légende</a:t>
              </a:r>
              <a:endParaRPr sz="1200" b="0" i="0" u="none" strike="noStrike" cap="none" dirty="0">
                <a:solidFill>
                  <a:schemeClr val="dk1"/>
                </a:solidFill>
                <a:latin typeface="Arial"/>
                <a:ea typeface="Arial"/>
                <a:cs typeface="Arial"/>
                <a:sym typeface="Arial"/>
              </a:endParaRPr>
            </a:p>
          </p:txBody>
        </p:sp>
      </p:grpSp>
      <p:pic>
        <p:nvPicPr>
          <p:cNvPr id="5" name="Picture 4">
            <a:extLst>
              <a:ext uri="{FF2B5EF4-FFF2-40B4-BE49-F238E27FC236}">
                <a16:creationId xmlns:a16="http://schemas.microsoft.com/office/drawing/2014/main" id="{2D222C0D-138F-4CF5-C9BA-414BB82225A3}"/>
              </a:ext>
            </a:extLst>
          </p:cNvPr>
          <p:cNvPicPr>
            <a:picLocks noChangeAspect="1"/>
          </p:cNvPicPr>
          <p:nvPr/>
        </p:nvPicPr>
        <p:blipFill>
          <a:blip r:embed="rId5"/>
          <a:stretch>
            <a:fillRect/>
          </a:stretch>
        </p:blipFill>
        <p:spPr>
          <a:xfrm>
            <a:off x="166391" y="1393738"/>
            <a:ext cx="3499039" cy="4126752"/>
          </a:xfrm>
          <a:prstGeom prst="rect">
            <a:avLst/>
          </a:prstGeom>
        </p:spPr>
      </p:pic>
      <p:pic>
        <p:nvPicPr>
          <p:cNvPr id="7" name="Picture 6">
            <a:extLst>
              <a:ext uri="{FF2B5EF4-FFF2-40B4-BE49-F238E27FC236}">
                <a16:creationId xmlns:a16="http://schemas.microsoft.com/office/drawing/2014/main" id="{538BFAE5-CB59-0290-A412-5461F2BB83E5}"/>
              </a:ext>
            </a:extLst>
          </p:cNvPr>
          <p:cNvPicPr>
            <a:picLocks noChangeAspect="1"/>
          </p:cNvPicPr>
          <p:nvPr/>
        </p:nvPicPr>
        <p:blipFill>
          <a:blip r:embed="rId6"/>
          <a:stretch>
            <a:fillRect/>
          </a:stretch>
        </p:blipFill>
        <p:spPr>
          <a:xfrm>
            <a:off x="3672417" y="2236973"/>
            <a:ext cx="5445409" cy="3471836"/>
          </a:xfrm>
          <a:prstGeom prst="rect">
            <a:avLst/>
          </a:prstGeom>
        </p:spPr>
      </p:pic>
      <p:sp>
        <p:nvSpPr>
          <p:cNvPr id="10" name="Rectangle 9">
            <a:extLst>
              <a:ext uri="{FF2B5EF4-FFF2-40B4-BE49-F238E27FC236}">
                <a16:creationId xmlns:a16="http://schemas.microsoft.com/office/drawing/2014/main" id="{F1F1BF60-6D70-CE46-FF0E-F837FF656AA9}"/>
              </a:ext>
            </a:extLst>
          </p:cNvPr>
          <p:cNvSpPr/>
          <p:nvPr/>
        </p:nvSpPr>
        <p:spPr>
          <a:xfrm>
            <a:off x="9483008" y="4581780"/>
            <a:ext cx="1107406" cy="33721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100" dirty="0">
                <a:solidFill>
                  <a:sysClr val="windowText" lastClr="000000"/>
                </a:solidFill>
              </a:rPr>
              <a:t>Autres districts</a:t>
            </a:r>
            <a:br>
              <a:rPr lang="fr-FR" sz="1100" dirty="0">
                <a:solidFill>
                  <a:sysClr val="windowText" lastClr="000000"/>
                </a:solidFill>
              </a:rPr>
            </a:br>
            <a:r>
              <a:rPr lang="fr-FR" sz="1100" dirty="0">
                <a:solidFill>
                  <a:sysClr val="windowText" lastClr="000000"/>
                </a:solidFill>
              </a:rPr>
              <a:t>Cours d'eau</a:t>
            </a:r>
          </a:p>
        </p:txBody>
      </p:sp>
      <p:sp>
        <p:nvSpPr>
          <p:cNvPr id="11" name="TextBox 10">
            <a:extLst>
              <a:ext uri="{FF2B5EF4-FFF2-40B4-BE49-F238E27FC236}">
                <a16:creationId xmlns:a16="http://schemas.microsoft.com/office/drawing/2014/main" id="{A81F5978-D154-342F-9D79-677B807690D5}"/>
              </a:ext>
            </a:extLst>
          </p:cNvPr>
          <p:cNvSpPr txBox="1"/>
          <p:nvPr/>
        </p:nvSpPr>
        <p:spPr>
          <a:xfrm>
            <a:off x="696710" y="5534806"/>
            <a:ext cx="2811646" cy="307777"/>
          </a:xfrm>
          <a:prstGeom prst="rect">
            <a:avLst/>
          </a:prstGeom>
          <a:noFill/>
        </p:spPr>
        <p:txBody>
          <a:bodyPr wrap="square" rtlCol="0">
            <a:spAutoFit/>
          </a:bodyPr>
          <a:lstStyle/>
          <a:p>
            <a:r>
              <a:rPr lang="fr-FR" dirty="0"/>
              <a:t>Traduit de l’anglais avec DeepL</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1181" name="Google Shape;1181;p86"/>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Cartes d'Anthrax : Exemple 2</a:t>
            </a:r>
            <a:endParaRPr dirty="0">
              <a:latin typeface="Franklin Gothic Medium" panose="020B0603020102020204" pitchFamily="34" charset="0"/>
            </a:endParaRPr>
          </a:p>
        </p:txBody>
      </p:sp>
      <p:sp>
        <p:nvSpPr>
          <p:cNvPr id="1183" name="Google Shape;1183;p86"/>
          <p:cNvSpPr txBox="1">
            <a:spLocks noGrp="1"/>
          </p:cNvSpPr>
          <p:nvPr>
            <p:ph type="body" idx="1"/>
          </p:nvPr>
        </p:nvSpPr>
        <p:spPr>
          <a:xfrm>
            <a:off x="1347537" y="6340475"/>
            <a:ext cx="8139000" cy="21120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200"/>
              <a:buFont typeface="Arial"/>
              <a:buNone/>
            </a:pPr>
            <a:r>
              <a:rPr lang="fr-FR" sz="1200" b="0" i="0" u="none" strike="noStrike" cap="none" dirty="0" err="1">
                <a:solidFill>
                  <a:schemeClr val="dk1"/>
                </a:solidFill>
                <a:latin typeface="Arial"/>
                <a:ea typeface="Arial"/>
                <a:cs typeface="Arial"/>
                <a:sym typeface="Arial"/>
              </a:rPr>
              <a:t>Makurumidze</a:t>
            </a:r>
            <a:r>
              <a:rPr lang="fr-FR" sz="1200" b="0" i="0" u="none" strike="noStrike" cap="none" dirty="0">
                <a:solidFill>
                  <a:schemeClr val="dk1"/>
                </a:solidFill>
                <a:latin typeface="Arial"/>
                <a:ea typeface="Arial"/>
                <a:cs typeface="Arial"/>
                <a:sym typeface="Arial"/>
              </a:rPr>
              <a:t>, et al. 2021. Investigation of an anthrax </a:t>
            </a:r>
            <a:r>
              <a:rPr lang="fr-FR" sz="1200" b="0" i="0" u="none" strike="noStrike" cap="none" dirty="0" err="1">
                <a:solidFill>
                  <a:schemeClr val="dk1"/>
                </a:solidFill>
                <a:latin typeface="Arial"/>
                <a:ea typeface="Arial"/>
                <a:cs typeface="Arial"/>
                <a:sym typeface="Arial"/>
              </a:rPr>
              <a:t>outbreak</a:t>
            </a:r>
            <a:r>
              <a:rPr lang="fr-FR" sz="1200" b="0" i="0" u="none" strike="noStrike" cap="none" dirty="0">
                <a:solidFill>
                  <a:schemeClr val="dk1"/>
                </a:solidFill>
                <a:latin typeface="Arial"/>
                <a:ea typeface="Arial"/>
                <a:cs typeface="Arial"/>
                <a:sym typeface="Arial"/>
              </a:rPr>
              <a:t> in Makoni District, Zimbabwe. BMC Public Health. </a:t>
            </a:r>
            <a:r>
              <a:rPr lang="fr-FR" sz="12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https://link.</a:t>
            </a:r>
            <a:r>
              <a:rPr lang="fr-FR" sz="1200" b="0" i="0" u="none" strike="noStrike" cap="none" dirty="0">
                <a:solidFill>
                  <a:schemeClr val="dk1"/>
                </a:solidFill>
                <a:latin typeface="Arial"/>
                <a:ea typeface="Arial"/>
                <a:cs typeface="Arial"/>
                <a:sym typeface="Arial"/>
              </a:rPr>
              <a:t>springer.com/article/10.1186/s12889-021-10275-0  </a:t>
            </a:r>
            <a:endParaRPr dirty="0"/>
          </a:p>
        </p:txBody>
      </p:sp>
      <p:sp>
        <p:nvSpPr>
          <p:cNvPr id="1184" name="Google Shape;1184;p86"/>
          <p:cNvSpPr txBox="1"/>
          <p:nvPr/>
        </p:nvSpPr>
        <p:spPr>
          <a:xfrm>
            <a:off x="1601585" y="1277650"/>
            <a:ext cx="9022800" cy="6465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dirty="0">
                <a:solidFill>
                  <a:srgbClr val="000000"/>
                </a:solidFill>
                <a:latin typeface="Arial"/>
                <a:ea typeface="Arial"/>
                <a:cs typeface="Arial"/>
                <a:sym typeface="Arial"/>
              </a:rPr>
              <a:t>Figure 3. Cas de fièvre charbonneuse (</a:t>
            </a:r>
            <a:r>
              <a:rPr lang="fr-FR" sz="1800" b="1" dirty="0"/>
              <a:t>a</a:t>
            </a:r>
            <a:r>
              <a:rPr lang="fr-FR" sz="1800" b="1" i="0" u="none" strike="noStrike" cap="none" dirty="0">
                <a:solidFill>
                  <a:srgbClr val="000000"/>
                </a:solidFill>
                <a:latin typeface="Arial"/>
                <a:ea typeface="Arial"/>
                <a:cs typeface="Arial"/>
                <a:sym typeface="Arial"/>
              </a:rPr>
              <a:t>nthrax) chez l'homme lors de l</a:t>
            </a:r>
            <a:r>
              <a:rPr lang="fr-FR" sz="1800" b="1" dirty="0"/>
              <a:t>a flambée </a:t>
            </a:r>
            <a:r>
              <a:rPr lang="fr-FR" sz="1800" b="1" i="0" u="none" strike="noStrike" cap="none" dirty="0">
                <a:solidFill>
                  <a:srgbClr val="000000"/>
                </a:solidFill>
                <a:latin typeface="Arial"/>
                <a:ea typeface="Arial"/>
                <a:cs typeface="Arial"/>
                <a:sym typeface="Arial"/>
              </a:rPr>
              <a:t>épidémi</a:t>
            </a:r>
            <a:r>
              <a:rPr lang="fr-FR" sz="1800" b="1" dirty="0"/>
              <a:t>que</a:t>
            </a:r>
            <a:r>
              <a:rPr lang="fr-FR" sz="1800" b="1" i="0" u="none" strike="noStrike" cap="none" dirty="0">
                <a:solidFill>
                  <a:srgbClr val="000000"/>
                </a:solidFill>
                <a:latin typeface="Arial"/>
                <a:ea typeface="Arial"/>
                <a:cs typeface="Arial"/>
                <a:sym typeface="Arial"/>
              </a:rPr>
              <a:t> au Zimbabwe en 2014</a:t>
            </a:r>
            <a:endParaRPr sz="1600" b="0" i="0" u="none" strike="noStrike" cap="none" dirty="0">
              <a:solidFill>
                <a:srgbClr val="000000"/>
              </a:solidFill>
              <a:latin typeface="Arial"/>
              <a:ea typeface="Arial"/>
              <a:cs typeface="Arial"/>
              <a:sym typeface="Arial"/>
            </a:endParaRPr>
          </a:p>
        </p:txBody>
      </p:sp>
      <p:pic>
        <p:nvPicPr>
          <p:cNvPr id="5" name="Picture 4">
            <a:extLst>
              <a:ext uri="{FF2B5EF4-FFF2-40B4-BE49-F238E27FC236}">
                <a16:creationId xmlns:a16="http://schemas.microsoft.com/office/drawing/2014/main" id="{B657644A-EB15-CABD-8498-4BFE7C13A650}"/>
              </a:ext>
            </a:extLst>
          </p:cNvPr>
          <p:cNvPicPr>
            <a:picLocks noChangeAspect="1"/>
          </p:cNvPicPr>
          <p:nvPr/>
        </p:nvPicPr>
        <p:blipFill>
          <a:blip r:embed="rId4"/>
          <a:stretch>
            <a:fillRect/>
          </a:stretch>
        </p:blipFill>
        <p:spPr>
          <a:xfrm>
            <a:off x="2255520" y="1924150"/>
            <a:ext cx="7376160" cy="4350305"/>
          </a:xfrm>
          <a:prstGeom prst="rect">
            <a:avLst/>
          </a:prstGeom>
        </p:spPr>
      </p:pic>
      <p:pic>
        <p:nvPicPr>
          <p:cNvPr id="8" name="Picture 7">
            <a:extLst>
              <a:ext uri="{FF2B5EF4-FFF2-40B4-BE49-F238E27FC236}">
                <a16:creationId xmlns:a16="http://schemas.microsoft.com/office/drawing/2014/main" id="{FAB32738-B54C-AEF6-9ADA-350F15CB6239}"/>
              </a:ext>
            </a:extLst>
          </p:cNvPr>
          <p:cNvPicPr>
            <a:picLocks noChangeAspect="1"/>
          </p:cNvPicPr>
          <p:nvPr/>
        </p:nvPicPr>
        <p:blipFill>
          <a:blip r:embed="rId5"/>
          <a:stretch>
            <a:fillRect/>
          </a:stretch>
        </p:blipFill>
        <p:spPr>
          <a:xfrm>
            <a:off x="8597363" y="2101067"/>
            <a:ext cx="424815" cy="469583"/>
          </a:xfrm>
          <a:prstGeom prst="rect">
            <a:avLst/>
          </a:prstGeom>
        </p:spPr>
      </p:pic>
      <p:pic>
        <p:nvPicPr>
          <p:cNvPr id="10" name="Picture 9">
            <a:extLst>
              <a:ext uri="{FF2B5EF4-FFF2-40B4-BE49-F238E27FC236}">
                <a16:creationId xmlns:a16="http://schemas.microsoft.com/office/drawing/2014/main" id="{1CDEFD7D-4B2B-8E09-D659-D818A3947601}"/>
              </a:ext>
            </a:extLst>
          </p:cNvPr>
          <p:cNvPicPr>
            <a:picLocks noChangeAspect="1"/>
          </p:cNvPicPr>
          <p:nvPr/>
        </p:nvPicPr>
        <p:blipFill>
          <a:blip r:embed="rId6"/>
          <a:stretch>
            <a:fillRect/>
          </a:stretch>
        </p:blipFill>
        <p:spPr>
          <a:xfrm>
            <a:off x="7198240" y="2050552"/>
            <a:ext cx="1327586" cy="756220"/>
          </a:xfrm>
          <a:prstGeom prst="rect">
            <a:avLst/>
          </a:prstGeom>
        </p:spPr>
      </p:pic>
      <p:sp>
        <p:nvSpPr>
          <p:cNvPr id="11" name="TextBox 10">
            <a:extLst>
              <a:ext uri="{FF2B5EF4-FFF2-40B4-BE49-F238E27FC236}">
                <a16:creationId xmlns:a16="http://schemas.microsoft.com/office/drawing/2014/main" id="{B418B3D6-73E7-A40B-C760-79484AD133FC}"/>
              </a:ext>
            </a:extLst>
          </p:cNvPr>
          <p:cNvSpPr txBox="1"/>
          <p:nvPr/>
        </p:nvSpPr>
        <p:spPr>
          <a:xfrm>
            <a:off x="4655820" y="5719345"/>
            <a:ext cx="2880360" cy="230832"/>
          </a:xfrm>
          <a:prstGeom prst="rect">
            <a:avLst/>
          </a:prstGeom>
          <a:solidFill>
            <a:schemeClr val="bg1"/>
          </a:solidFill>
        </p:spPr>
        <p:txBody>
          <a:bodyPr wrap="square" rtlCol="0">
            <a:spAutoFit/>
          </a:bodyPr>
          <a:lstStyle/>
          <a:p>
            <a:r>
              <a:rPr lang="fr-FR" sz="900" dirty="0"/>
              <a:t>Créé avec Microsoft Paint (n'est pas à l'échelle) </a:t>
            </a:r>
          </a:p>
        </p:txBody>
      </p:sp>
      <p:sp>
        <p:nvSpPr>
          <p:cNvPr id="12" name="TextBox 11">
            <a:extLst>
              <a:ext uri="{FF2B5EF4-FFF2-40B4-BE49-F238E27FC236}">
                <a16:creationId xmlns:a16="http://schemas.microsoft.com/office/drawing/2014/main" id="{E549C47D-E1CE-F9A4-310A-6E600D8B8B16}"/>
              </a:ext>
            </a:extLst>
          </p:cNvPr>
          <p:cNvSpPr txBox="1"/>
          <p:nvPr/>
        </p:nvSpPr>
        <p:spPr>
          <a:xfrm>
            <a:off x="729289" y="5645655"/>
            <a:ext cx="2398528" cy="461665"/>
          </a:xfrm>
          <a:prstGeom prst="rect">
            <a:avLst/>
          </a:prstGeom>
          <a:noFill/>
        </p:spPr>
        <p:txBody>
          <a:bodyPr wrap="square" rtlCol="0">
            <a:spAutoFit/>
          </a:bodyPr>
          <a:lstStyle/>
          <a:p>
            <a:r>
              <a:rPr lang="fr-FR" sz="1200" dirty="0"/>
              <a:t>Traduit de l’anglais </a:t>
            </a:r>
            <a:br>
              <a:rPr lang="fr-FR" sz="1200" dirty="0"/>
            </a:br>
            <a:r>
              <a:rPr lang="fr-FR" sz="1200" dirty="0"/>
              <a:t>avec DeepL</a:t>
            </a:r>
          </a:p>
        </p:txBody>
      </p:sp>
      <p:sp>
        <p:nvSpPr>
          <p:cNvPr id="13" name="TextBox 12">
            <a:extLst>
              <a:ext uri="{FF2B5EF4-FFF2-40B4-BE49-F238E27FC236}">
                <a16:creationId xmlns:a16="http://schemas.microsoft.com/office/drawing/2014/main" id="{CBF2AC2F-6B28-AF17-5D6E-A3F72E5A79D5}"/>
              </a:ext>
            </a:extLst>
          </p:cNvPr>
          <p:cNvSpPr txBox="1"/>
          <p:nvPr/>
        </p:nvSpPr>
        <p:spPr>
          <a:xfrm>
            <a:off x="3566160" y="3336061"/>
            <a:ext cx="929640" cy="230832"/>
          </a:xfrm>
          <a:prstGeom prst="rect">
            <a:avLst/>
          </a:prstGeom>
          <a:solidFill>
            <a:schemeClr val="bg1"/>
          </a:solidFill>
        </p:spPr>
        <p:txBody>
          <a:bodyPr wrap="square" rtlCol="0">
            <a:spAutoFit/>
          </a:bodyPr>
          <a:lstStyle/>
          <a:p>
            <a:r>
              <a:rPr lang="en-US" sz="900" b="1" dirty="0"/>
              <a:t>Quartier 22</a:t>
            </a:r>
            <a:endParaRPr lang="fr-FR" sz="900" b="1" dirty="0"/>
          </a:p>
        </p:txBody>
      </p:sp>
      <p:sp>
        <p:nvSpPr>
          <p:cNvPr id="14" name="TextBox 13">
            <a:extLst>
              <a:ext uri="{FF2B5EF4-FFF2-40B4-BE49-F238E27FC236}">
                <a16:creationId xmlns:a16="http://schemas.microsoft.com/office/drawing/2014/main" id="{40635A22-0E65-240B-9A38-409C8B48688B}"/>
              </a:ext>
            </a:extLst>
          </p:cNvPr>
          <p:cNvSpPr txBox="1"/>
          <p:nvPr/>
        </p:nvSpPr>
        <p:spPr>
          <a:xfrm>
            <a:off x="4030980" y="5319374"/>
            <a:ext cx="929640" cy="230832"/>
          </a:xfrm>
          <a:prstGeom prst="rect">
            <a:avLst/>
          </a:prstGeom>
          <a:solidFill>
            <a:schemeClr val="bg1"/>
          </a:solidFill>
        </p:spPr>
        <p:txBody>
          <a:bodyPr wrap="square" rtlCol="0">
            <a:spAutoFit/>
          </a:bodyPr>
          <a:lstStyle/>
          <a:p>
            <a:r>
              <a:rPr lang="en-US" sz="900" b="1" dirty="0"/>
              <a:t>Quartier 23</a:t>
            </a:r>
            <a:endParaRPr lang="fr-FR" sz="900" b="1" dirty="0"/>
          </a:p>
        </p:txBody>
      </p:sp>
      <p:sp>
        <p:nvSpPr>
          <p:cNvPr id="15" name="TextBox 14">
            <a:extLst>
              <a:ext uri="{FF2B5EF4-FFF2-40B4-BE49-F238E27FC236}">
                <a16:creationId xmlns:a16="http://schemas.microsoft.com/office/drawing/2014/main" id="{E4E13AB8-CBFC-8BF4-70A6-D30E120BB2BA}"/>
              </a:ext>
            </a:extLst>
          </p:cNvPr>
          <p:cNvSpPr txBox="1"/>
          <p:nvPr/>
        </p:nvSpPr>
        <p:spPr>
          <a:xfrm>
            <a:off x="7023833" y="4051229"/>
            <a:ext cx="807720" cy="369332"/>
          </a:xfrm>
          <a:prstGeom prst="rect">
            <a:avLst/>
          </a:prstGeom>
          <a:solidFill>
            <a:schemeClr val="bg1"/>
          </a:solidFill>
        </p:spPr>
        <p:txBody>
          <a:bodyPr wrap="square" rtlCol="0">
            <a:spAutoFit/>
          </a:bodyPr>
          <a:lstStyle/>
          <a:p>
            <a:r>
              <a:rPr lang="en-US" sz="900" b="1" dirty="0">
                <a:solidFill>
                  <a:srgbClr val="0000FF"/>
                </a:solidFill>
              </a:rPr>
              <a:t>Barrage Osborne</a:t>
            </a:r>
            <a:endParaRPr lang="fr-FR" sz="900" b="1" dirty="0">
              <a:solidFill>
                <a:srgbClr val="0000FF"/>
              </a:solidFill>
            </a:endParaRPr>
          </a:p>
        </p:txBody>
      </p:sp>
      <p:sp>
        <p:nvSpPr>
          <p:cNvPr id="16" name="TextBox 15">
            <a:extLst>
              <a:ext uri="{FF2B5EF4-FFF2-40B4-BE49-F238E27FC236}">
                <a16:creationId xmlns:a16="http://schemas.microsoft.com/office/drawing/2014/main" id="{66870E49-9EAB-5DBF-E294-05E2C1996EA8}"/>
              </a:ext>
            </a:extLst>
          </p:cNvPr>
          <p:cNvSpPr txBox="1"/>
          <p:nvPr/>
        </p:nvSpPr>
        <p:spPr>
          <a:xfrm>
            <a:off x="7175444" y="3522134"/>
            <a:ext cx="1041515" cy="253916"/>
          </a:xfrm>
          <a:prstGeom prst="rect">
            <a:avLst/>
          </a:prstGeom>
          <a:solidFill>
            <a:schemeClr val="bg1"/>
          </a:solidFill>
        </p:spPr>
        <p:txBody>
          <a:bodyPr wrap="square" rtlCol="0">
            <a:spAutoFit/>
          </a:bodyPr>
          <a:lstStyle/>
          <a:p>
            <a:r>
              <a:rPr lang="en-US" sz="1050" b="1" dirty="0">
                <a:solidFill>
                  <a:schemeClr val="tx1">
                    <a:lumMod val="50000"/>
                    <a:lumOff val="50000"/>
                  </a:schemeClr>
                </a:solidFill>
              </a:rPr>
              <a:t>Mont Jenna</a:t>
            </a:r>
            <a:endParaRPr lang="fr-FR" sz="1050" b="1" dirty="0">
              <a:solidFill>
                <a:schemeClr val="tx1">
                  <a:lumMod val="50000"/>
                  <a:lumOff val="50000"/>
                </a:schemeClr>
              </a:solidFill>
            </a:endParaRPr>
          </a:p>
        </p:txBody>
      </p:sp>
      <p:sp>
        <p:nvSpPr>
          <p:cNvPr id="17" name="TextBox 16">
            <a:extLst>
              <a:ext uri="{FF2B5EF4-FFF2-40B4-BE49-F238E27FC236}">
                <a16:creationId xmlns:a16="http://schemas.microsoft.com/office/drawing/2014/main" id="{AAB7A61B-4B55-3336-BEB9-99700A0CCDB3}"/>
              </a:ext>
            </a:extLst>
          </p:cNvPr>
          <p:cNvSpPr txBox="1"/>
          <p:nvPr/>
        </p:nvSpPr>
        <p:spPr>
          <a:xfrm>
            <a:off x="8131545" y="2902862"/>
            <a:ext cx="353943" cy="1637751"/>
          </a:xfrm>
          <a:prstGeom prst="rect">
            <a:avLst/>
          </a:prstGeom>
          <a:solidFill>
            <a:schemeClr val="bg1"/>
          </a:solidFill>
        </p:spPr>
        <p:txBody>
          <a:bodyPr vert="vert" wrap="square" rtlCol="0">
            <a:spAutoFit/>
          </a:bodyPr>
          <a:lstStyle/>
          <a:p>
            <a:pPr algn="ctr"/>
            <a:r>
              <a:rPr lang="en-US" sz="1100" b="1" i="1" dirty="0">
                <a:solidFill>
                  <a:schemeClr val="tx1">
                    <a:lumMod val="50000"/>
                    <a:lumOff val="50000"/>
                  </a:schemeClr>
                </a:solidFill>
              </a:rPr>
              <a:t>District de Mutasa</a:t>
            </a:r>
            <a:endParaRPr lang="fr-FR" sz="1100" b="1" i="1" dirty="0">
              <a:solidFill>
                <a:schemeClr val="tx1">
                  <a:lumMod val="50000"/>
                  <a:lumOff val="50000"/>
                </a:schemeClr>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1190" name="Google Shape;1190;p8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dirty="0"/>
              <a:t>Les données peuvent être organisées à l'aide de tableaux, de graphiques et de cartes</a:t>
            </a:r>
            <a:endParaRPr dirty="0"/>
          </a:p>
          <a:p>
            <a:pPr marL="228600" lvl="0" indent="-228600" algn="l" rtl="0">
              <a:lnSpc>
                <a:spcPct val="100000"/>
              </a:lnSpc>
              <a:spcBef>
                <a:spcPts val="1100"/>
              </a:spcBef>
              <a:spcAft>
                <a:spcPts val="0"/>
              </a:spcAft>
              <a:buClr>
                <a:schemeClr val="dk1"/>
              </a:buClr>
              <a:buSzPts val="2800"/>
              <a:buChar char="•"/>
            </a:pPr>
            <a:r>
              <a:rPr lang="fr-FR" sz="2400" dirty="0"/>
              <a:t>Les représentations visuelles des données permettent de vérifier et d'analyser les données, d'explorer les schémas et les tendances et de communiquer des informations à d'autres personnes</a:t>
            </a:r>
            <a:endParaRPr dirty="0"/>
          </a:p>
          <a:p>
            <a:pPr marL="228600" lvl="0" indent="-228600" algn="l" rtl="0">
              <a:lnSpc>
                <a:spcPct val="100000"/>
              </a:lnSpc>
              <a:spcBef>
                <a:spcPts val="1100"/>
              </a:spcBef>
              <a:spcAft>
                <a:spcPts val="0"/>
              </a:spcAft>
              <a:buClr>
                <a:schemeClr val="dk1"/>
              </a:buClr>
              <a:buSzPts val="2800"/>
              <a:buChar char="•"/>
            </a:pPr>
            <a:r>
              <a:rPr lang="fr-FR" sz="2400" dirty="0"/>
              <a:t>Commencez toujours par des tableaux pour organiser les données</a:t>
            </a:r>
            <a:endParaRPr dirty="0"/>
          </a:p>
          <a:p>
            <a:pPr marL="228600" lvl="0" indent="-228600" algn="l" rtl="0">
              <a:lnSpc>
                <a:spcPct val="100000"/>
              </a:lnSpc>
              <a:spcBef>
                <a:spcPts val="1100"/>
              </a:spcBef>
              <a:spcAft>
                <a:spcPts val="0"/>
              </a:spcAft>
              <a:buClr>
                <a:schemeClr val="dk1"/>
              </a:buClr>
              <a:buSzPts val="2800"/>
              <a:buChar char="•"/>
            </a:pPr>
            <a:r>
              <a:rPr lang="fr-FR" sz="2400" dirty="0"/>
              <a:t>Utiliser des titres et des étiquettes appropriés</a:t>
            </a:r>
            <a:endParaRPr dirty="0"/>
          </a:p>
          <a:p>
            <a:pPr marL="228600" lvl="0" indent="-228600" algn="l" rtl="0">
              <a:lnSpc>
                <a:spcPct val="100000"/>
              </a:lnSpc>
              <a:spcBef>
                <a:spcPts val="1100"/>
              </a:spcBef>
              <a:spcAft>
                <a:spcPts val="0"/>
              </a:spcAft>
              <a:buClr>
                <a:schemeClr val="dk1"/>
              </a:buClr>
              <a:buSzPts val="2800"/>
              <a:buChar char="•"/>
            </a:pPr>
            <a:r>
              <a:rPr lang="fr-FR" sz="2400" dirty="0"/>
              <a:t>Les tableaux à une variable sont utiles pour afficher les distributions </a:t>
            </a:r>
            <a:br>
              <a:rPr lang="fr-FR" sz="2400" dirty="0"/>
            </a:br>
            <a:r>
              <a:rPr lang="fr-FR" sz="2400" dirty="0"/>
              <a:t>de fréquence</a:t>
            </a:r>
            <a:endParaRPr dirty="0"/>
          </a:p>
          <a:p>
            <a:pPr marL="228600" lvl="0" indent="-228600" algn="l" rtl="0">
              <a:lnSpc>
                <a:spcPct val="100000"/>
              </a:lnSpc>
              <a:spcBef>
                <a:spcPts val="1100"/>
              </a:spcBef>
              <a:spcAft>
                <a:spcPts val="0"/>
              </a:spcAft>
              <a:buClr>
                <a:schemeClr val="dk1"/>
              </a:buClr>
              <a:buSzPts val="2800"/>
              <a:buChar char="•"/>
            </a:pPr>
            <a:r>
              <a:rPr lang="fr-FR" sz="2400" dirty="0"/>
              <a:t>Les tableaux à deux variables permettent de montrer les relations entre deux variables</a:t>
            </a:r>
            <a:endParaRPr dirty="0"/>
          </a:p>
        </p:txBody>
      </p:sp>
      <p:sp>
        <p:nvSpPr>
          <p:cNvPr id="1191" name="Google Shape;1191;p8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 (1/2)</a:t>
            </a:r>
            <a:endParaRPr dirty="0">
              <a:latin typeface="Franklin Gothic Medium" panose="020B0603020102020204" pitchFamily="34"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8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sz="2400" dirty="0"/>
              <a:t>Les graphiques linéaires sont utiles pour montrer des schémas ou des tendances sur une certaine variable, généralement le temps</a:t>
            </a:r>
            <a:endParaRPr dirty="0"/>
          </a:p>
          <a:p>
            <a:pPr marL="228600" lvl="0" indent="-228600" algn="l" rtl="0">
              <a:lnSpc>
                <a:spcPct val="100000"/>
              </a:lnSpc>
              <a:spcBef>
                <a:spcPts val="1100"/>
              </a:spcBef>
              <a:spcAft>
                <a:spcPts val="0"/>
              </a:spcAft>
              <a:buClr>
                <a:schemeClr val="dk1"/>
              </a:buClr>
              <a:buSzPts val="2800"/>
              <a:buChar char="•"/>
            </a:pPr>
            <a:r>
              <a:rPr lang="fr-FR" sz="2400" dirty="0"/>
              <a:t>Les histogrammes sont le plus souvent utilisés en épidémiologie pour les courbes épidémiques (cas en fonction du temps)</a:t>
            </a:r>
            <a:endParaRPr dirty="0"/>
          </a:p>
          <a:p>
            <a:pPr marL="228600" lvl="0" indent="-228600" algn="l" rtl="0">
              <a:lnSpc>
                <a:spcPct val="100000"/>
              </a:lnSpc>
              <a:spcBef>
                <a:spcPts val="1100"/>
              </a:spcBef>
              <a:spcAft>
                <a:spcPts val="0"/>
              </a:spcAft>
              <a:buClr>
                <a:schemeClr val="dk1"/>
              </a:buClr>
              <a:buSzPts val="2800"/>
              <a:buChar char="•"/>
            </a:pPr>
            <a:r>
              <a:rPr lang="fr-FR" sz="2400" dirty="0"/>
              <a:t>Les diagrammes en barres permettent de visualiser les données d'un tableau à une variable. Les diagrammes en barres groupées peuvent représenter deux variables</a:t>
            </a:r>
            <a:endParaRPr dirty="0"/>
          </a:p>
          <a:p>
            <a:pPr marL="228600" lvl="0" indent="-228600" algn="l" rtl="0">
              <a:lnSpc>
                <a:spcPct val="100000"/>
              </a:lnSpc>
              <a:spcBef>
                <a:spcPts val="1100"/>
              </a:spcBef>
              <a:spcAft>
                <a:spcPts val="0"/>
              </a:spcAft>
              <a:buClr>
                <a:schemeClr val="dk1"/>
              </a:buClr>
              <a:buSzPts val="2800"/>
              <a:buChar char="•"/>
            </a:pPr>
            <a:r>
              <a:rPr lang="fr-FR" sz="2400" dirty="0"/>
              <a:t>Les cartes sont utiles pour montrer la distribution géographique des événements ou des conditions de santé</a:t>
            </a:r>
            <a:endParaRPr dirty="0"/>
          </a:p>
          <a:p>
            <a:pPr marL="228600" lvl="0" indent="-50800" algn="l" rtl="0">
              <a:lnSpc>
                <a:spcPct val="100000"/>
              </a:lnSpc>
              <a:spcBef>
                <a:spcPts val="1100"/>
              </a:spcBef>
              <a:spcAft>
                <a:spcPts val="0"/>
              </a:spcAft>
              <a:buClr>
                <a:schemeClr val="dk1"/>
              </a:buClr>
              <a:buSzPts val="2800"/>
              <a:buNone/>
            </a:pPr>
            <a:endParaRPr sz="2400" dirty="0"/>
          </a:p>
        </p:txBody>
      </p:sp>
      <p:sp>
        <p:nvSpPr>
          <p:cNvPr id="1213" name="Google Shape;1213;p8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 (2/2)</a:t>
            </a:r>
            <a:endParaRPr dirty="0">
              <a:latin typeface="Franklin Gothic Medium" panose="020B060302010202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19" name="Google Shape;1219;p89"/>
          <p:cNvSpPr txBox="1">
            <a:spLocks noGrp="1"/>
          </p:cNvSpPr>
          <p:nvPr>
            <p:ph type="body" idx="1"/>
          </p:nvPr>
        </p:nvSpPr>
        <p:spPr>
          <a:xfrm>
            <a:off x="838200" y="1478857"/>
            <a:ext cx="10939272" cy="4639309"/>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800"/>
              <a:buChar char="•"/>
            </a:pPr>
            <a:r>
              <a:rPr lang="fr-FR" b="0" dirty="0"/>
              <a:t>Expliquer l'intérêt de l'organisation et </a:t>
            </a:r>
            <a:r>
              <a:rPr lang="fr-FR" dirty="0"/>
              <a:t>présentation </a:t>
            </a:r>
            <a:r>
              <a:rPr lang="fr-FR" b="0" dirty="0"/>
              <a:t>des données</a:t>
            </a:r>
            <a:endParaRPr dirty="0"/>
          </a:p>
          <a:p>
            <a:pPr marL="228600" lvl="0" indent="-228600" algn="l" rtl="0">
              <a:lnSpc>
                <a:spcPct val="100000"/>
              </a:lnSpc>
              <a:spcBef>
                <a:spcPts val="1000"/>
              </a:spcBef>
              <a:spcAft>
                <a:spcPts val="0"/>
              </a:spcAft>
              <a:buClr>
                <a:schemeClr val="dk1"/>
              </a:buClr>
              <a:buSzPts val="2800"/>
              <a:buChar char="•"/>
            </a:pPr>
            <a:r>
              <a:rPr lang="fr-FR" b="0" dirty="0"/>
              <a:t>Décrire les méthodes d'organisation et présentation des données</a:t>
            </a:r>
            <a:endParaRPr dirty="0"/>
          </a:p>
          <a:p>
            <a:pPr marL="228600" lvl="0" indent="-228600" algn="l" rtl="0">
              <a:lnSpc>
                <a:spcPct val="100000"/>
              </a:lnSpc>
              <a:spcBef>
                <a:spcPts val="1000"/>
              </a:spcBef>
              <a:spcAft>
                <a:spcPts val="0"/>
              </a:spcAft>
              <a:buClr>
                <a:schemeClr val="dk1"/>
              </a:buClr>
              <a:buSzPts val="2800"/>
              <a:buChar char="•"/>
            </a:pPr>
            <a:r>
              <a:rPr lang="fr-FR" b="0" dirty="0"/>
              <a:t>Sélectionner un tableau, un</a:t>
            </a:r>
            <a:r>
              <a:rPr lang="fr-FR" dirty="0"/>
              <a:t> diagramme </a:t>
            </a:r>
            <a:r>
              <a:rPr lang="fr-FR" b="0" dirty="0"/>
              <a:t>ou une carte en fonction des données</a:t>
            </a:r>
            <a:endParaRPr dirty="0"/>
          </a:p>
          <a:p>
            <a:pPr marL="228600" lvl="0" indent="-228600" algn="l" rtl="0">
              <a:lnSpc>
                <a:spcPct val="100000"/>
              </a:lnSpc>
              <a:spcBef>
                <a:spcPts val="1000"/>
              </a:spcBef>
              <a:spcAft>
                <a:spcPts val="0"/>
              </a:spcAft>
              <a:buClr>
                <a:schemeClr val="dk1"/>
              </a:buClr>
              <a:buSzPts val="2800"/>
              <a:buChar char="•"/>
            </a:pPr>
            <a:r>
              <a:rPr lang="fr-FR" b="0" dirty="0"/>
              <a:t>Utiliser du papier et un crayon pour créer des tableaux, des graphiques et des cartes </a:t>
            </a:r>
            <a:endParaRPr dirty="0"/>
          </a:p>
          <a:p>
            <a:pPr marL="228600" lvl="0" indent="-228600" algn="l" rtl="0">
              <a:lnSpc>
                <a:spcPct val="100000"/>
              </a:lnSpc>
              <a:spcBef>
                <a:spcPts val="1000"/>
              </a:spcBef>
              <a:spcAft>
                <a:spcPts val="0"/>
              </a:spcAft>
              <a:buClr>
                <a:schemeClr val="dk1"/>
              </a:buClr>
              <a:buSzPts val="2800"/>
              <a:buChar char="•"/>
            </a:pPr>
            <a:r>
              <a:rPr lang="fr-FR" b="0" dirty="0"/>
              <a:t>Intégrer les concepts d'</a:t>
            </a:r>
            <a:r>
              <a:rPr lang="fr-FR" dirty="0"/>
              <a:t>Une Seule Santé</a:t>
            </a:r>
            <a:r>
              <a:rPr lang="fr-FR" b="0" dirty="0"/>
              <a:t> dans l'organisation et présentation des données</a:t>
            </a:r>
            <a:endParaRPr dirty="0"/>
          </a:p>
          <a:p>
            <a:pPr marL="228600" lvl="0" indent="-50800" algn="l" rtl="0">
              <a:lnSpc>
                <a:spcPct val="100000"/>
              </a:lnSpc>
              <a:spcBef>
                <a:spcPts val="500"/>
              </a:spcBef>
              <a:spcAft>
                <a:spcPts val="0"/>
              </a:spcAft>
              <a:buClr>
                <a:schemeClr val="dk1"/>
              </a:buClr>
              <a:buSzPts val="2800"/>
              <a:buNone/>
            </a:pPr>
            <a:endParaRPr dirty="0"/>
          </a:p>
        </p:txBody>
      </p:sp>
      <p:sp>
        <p:nvSpPr>
          <p:cNvPr id="1220" name="Google Shape;1220;p8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Révision des objectifs</a:t>
            </a:r>
            <a:endParaRPr dirty="0">
              <a:latin typeface="Franklin Gothic Medium" panose="020B06030201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Travailler avec des données : Exemple 3</a:t>
            </a:r>
            <a:endParaRPr dirty="0">
              <a:latin typeface="Franklin Gothic Medium" panose="020B0603020102020204" pitchFamily="34" charset="0"/>
            </a:endParaRPr>
          </a:p>
        </p:txBody>
      </p:sp>
      <p:graphicFrame>
        <p:nvGraphicFramePr>
          <p:cNvPr id="345" name="Google Shape;345;p9"/>
          <p:cNvGraphicFramePr/>
          <p:nvPr>
            <p:extLst>
              <p:ext uri="{D42A27DB-BD31-4B8C-83A1-F6EECF244321}">
                <p14:modId xmlns:p14="http://schemas.microsoft.com/office/powerpoint/2010/main" val="2900266525"/>
              </p:ext>
            </p:extLst>
          </p:nvPr>
        </p:nvGraphicFramePr>
        <p:xfrm>
          <a:off x="130327" y="2048902"/>
          <a:ext cx="2743200" cy="3992975"/>
        </p:xfrm>
        <a:graphic>
          <a:graphicData uri="http://schemas.openxmlformats.org/drawingml/2006/table">
            <a:tbl>
              <a:tblPr>
                <a:noFill/>
                <a:tableStyleId>{03440802-5A11-45D5-9182-550AEF46CEDC}</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7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Cas n°</a:t>
                      </a:r>
                      <a:endParaRP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Âge</a:t>
                      </a:r>
                      <a:endParaRP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 Sexe</a:t>
                      </a:r>
                      <a:endParaRP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5</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55</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dirty="0">
                          <a:solidFill>
                            <a:schemeClr val="dk1"/>
                          </a:solidFill>
                          <a:latin typeface="Arial"/>
                          <a:ea typeface="Arial"/>
                          <a:cs typeface="Arial"/>
                          <a:sym typeface="Arial"/>
                        </a:rPr>
                        <a:t>M</a:t>
                      </a:r>
                      <a:endParaRPr sz="1800"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346" name="Google Shape;346;p9"/>
          <p:cNvGraphicFramePr/>
          <p:nvPr>
            <p:extLst>
              <p:ext uri="{D42A27DB-BD31-4B8C-83A1-F6EECF244321}">
                <p14:modId xmlns:p14="http://schemas.microsoft.com/office/powerpoint/2010/main" val="769701294"/>
              </p:ext>
            </p:extLst>
          </p:nvPr>
        </p:nvGraphicFramePr>
        <p:xfrm>
          <a:off x="3157714" y="2048902"/>
          <a:ext cx="2743200" cy="3992975"/>
        </p:xfrm>
        <a:graphic>
          <a:graphicData uri="http://schemas.openxmlformats.org/drawingml/2006/table">
            <a:tbl>
              <a:tblPr>
                <a:noFill/>
                <a:tableStyleId>{03440802-5A11-45D5-9182-550AEF46CEDC}</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7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Cas n°</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Âge</a:t>
                      </a:r>
                      <a:endParaRPr lang="fr-F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Sexe</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12</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13</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14</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15</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43</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71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dirty="0">
                          <a:solidFill>
                            <a:schemeClr val="dk1"/>
                          </a:solidFill>
                          <a:latin typeface="Arial"/>
                          <a:ea typeface="Arial"/>
                          <a:cs typeface="Arial"/>
                          <a:sym typeface="Arial"/>
                        </a:rPr>
                        <a:t>F</a:t>
                      </a:r>
                      <a:endParaRPr sz="1800"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347" name="Google Shape;347;p9"/>
          <p:cNvGraphicFramePr/>
          <p:nvPr>
            <p:extLst>
              <p:ext uri="{D42A27DB-BD31-4B8C-83A1-F6EECF244321}">
                <p14:modId xmlns:p14="http://schemas.microsoft.com/office/powerpoint/2010/main" val="841969209"/>
              </p:ext>
            </p:extLst>
          </p:nvPr>
        </p:nvGraphicFramePr>
        <p:xfrm>
          <a:off x="6185102" y="2053004"/>
          <a:ext cx="2743200" cy="3992975"/>
        </p:xfrm>
        <a:graphic>
          <a:graphicData uri="http://schemas.openxmlformats.org/drawingml/2006/table">
            <a:tbl>
              <a:tblPr>
                <a:noFill/>
                <a:tableStyleId>{03440802-5A11-45D5-9182-550AEF46CEDC}</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7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Cas n°</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Âge</a:t>
                      </a:r>
                      <a:endParaRPr lang="fr-F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 Sexe</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22</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34</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23</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24</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25</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29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03200">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dirty="0">
                          <a:solidFill>
                            <a:schemeClr val="dk1"/>
                          </a:solidFill>
                          <a:latin typeface="Arial"/>
                          <a:ea typeface="Arial"/>
                          <a:cs typeface="Arial"/>
                          <a:sym typeface="Arial"/>
                        </a:rPr>
                        <a:t>M</a:t>
                      </a:r>
                      <a:endParaRPr sz="1800"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aphicFrame>
        <p:nvGraphicFramePr>
          <p:cNvPr id="348" name="Google Shape;348;p9"/>
          <p:cNvGraphicFramePr/>
          <p:nvPr>
            <p:extLst>
              <p:ext uri="{D42A27DB-BD31-4B8C-83A1-F6EECF244321}">
                <p14:modId xmlns:p14="http://schemas.microsoft.com/office/powerpoint/2010/main" val="548385836"/>
              </p:ext>
            </p:extLst>
          </p:nvPr>
        </p:nvGraphicFramePr>
        <p:xfrm>
          <a:off x="9212489" y="2048902"/>
          <a:ext cx="2743200" cy="3992975"/>
        </p:xfrm>
        <a:graphic>
          <a:graphicData uri="http://schemas.openxmlformats.org/drawingml/2006/table">
            <a:tbl>
              <a:tblPr>
                <a:noFill/>
                <a:tableStyleId>{03440802-5A11-45D5-9182-550AEF46CEDC}</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4007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Cas n°</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Âge</a:t>
                      </a:r>
                      <a:endParaRPr lang="fr-FR" sz="18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1" i="0" u="none" strike="noStrike" cap="none" dirty="0">
                          <a:solidFill>
                            <a:schemeClr val="dk1"/>
                          </a:solidFill>
                          <a:latin typeface="Arial"/>
                          <a:ea typeface="Arial"/>
                          <a:cs typeface="Arial"/>
                          <a:sym typeface="Arial"/>
                        </a:rPr>
                        <a:t> Sexe</a:t>
                      </a:r>
                      <a:endParaRPr sz="1600" b="1"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32</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33</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34</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35</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F</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38</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11</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39</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7</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M</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4325">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40</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a:solidFill>
                            <a:schemeClr val="dk1"/>
                          </a:solidFill>
                          <a:latin typeface="Arial"/>
                          <a:ea typeface="Arial"/>
                          <a:cs typeface="Arial"/>
                          <a:sym typeface="Arial"/>
                        </a:rPr>
                        <a:t>16</a:t>
                      </a:r>
                      <a:endParaRPr sz="1800" u="none" strike="noStrike" cap="none"/>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rgbClr val="A50021"/>
                        </a:buClr>
                        <a:buSzPts val="1600"/>
                        <a:buFont typeface="Noto Sans Symbols"/>
                        <a:buNone/>
                      </a:pPr>
                      <a:r>
                        <a:rPr lang="fr-FR" sz="1600" b="0" i="0" u="none" strike="noStrike" cap="none" dirty="0">
                          <a:solidFill>
                            <a:schemeClr val="dk1"/>
                          </a:solidFill>
                          <a:latin typeface="Arial"/>
                          <a:ea typeface="Arial"/>
                          <a:cs typeface="Arial"/>
                          <a:sym typeface="Arial"/>
                        </a:rPr>
                        <a:t>F</a:t>
                      </a:r>
                      <a:endParaRPr sz="1800" u="none" strike="noStrike" cap="none" dirty="0"/>
                    </a:p>
                  </a:txBody>
                  <a:tcPr marL="91400" marR="91400" marT="45725" marB="45725" anchor="ctr" anchorCtr="1">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sp>
        <p:nvSpPr>
          <p:cNvPr id="349" name="Google Shape;349;p9"/>
          <p:cNvSpPr txBox="1"/>
          <p:nvPr/>
        </p:nvSpPr>
        <p:spPr>
          <a:xfrm>
            <a:off x="838200" y="1384350"/>
            <a:ext cx="10424159" cy="53340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2800"/>
              <a:buFont typeface="Arial"/>
              <a:buNone/>
            </a:pPr>
            <a:r>
              <a:rPr lang="fr-FR" sz="2800" b="1" i="0" u="none" strike="noStrike" cap="none" dirty="0">
                <a:solidFill>
                  <a:srgbClr val="000000"/>
                </a:solidFill>
                <a:latin typeface="Arial"/>
                <a:ea typeface="Arial"/>
                <a:cs typeface="Arial"/>
                <a:sym typeface="Arial"/>
              </a:rPr>
              <a:t>Âge (années) et </a:t>
            </a:r>
            <a:r>
              <a:rPr lang="fr-FR" sz="2800" b="1" i="0" u="none" strike="noStrike" cap="none" dirty="0">
                <a:solidFill>
                  <a:schemeClr val="dk1"/>
                </a:solidFill>
                <a:latin typeface="Arial"/>
                <a:ea typeface="Arial"/>
                <a:cs typeface="Arial"/>
                <a:sym typeface="Arial"/>
              </a:rPr>
              <a:t>sexe </a:t>
            </a:r>
            <a:r>
              <a:rPr lang="fr-FR" sz="2800" b="1" i="0" u="none" strike="noStrike" cap="none" dirty="0">
                <a:solidFill>
                  <a:srgbClr val="000000"/>
                </a:solidFill>
                <a:latin typeface="Arial"/>
                <a:ea typeface="Arial"/>
                <a:cs typeface="Arial"/>
                <a:sym typeface="Arial"/>
              </a:rPr>
              <a:t>des patients concernés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2400"/>
              <a:buFont typeface="Arial"/>
              <a:buNone/>
            </a:pPr>
            <a:endParaRPr sz="2400" b="1" i="0" u="none" strike="noStrike" cap="none" dirty="0">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8DC928-B122-4819-8EEA-AE2D588F6256}">
  <ds:schemaRefs>
    <ds:schemaRef ds:uri="http://schemas.microsoft.com/sharepoint/v3/contenttype/forms"/>
  </ds:schemaRefs>
</ds:datastoreItem>
</file>

<file path=customXml/itemProps2.xml><?xml version="1.0" encoding="utf-8"?>
<ds:datastoreItem xmlns:ds="http://schemas.openxmlformats.org/officeDocument/2006/customXml" ds:itemID="{3EBB25D1-5246-4DE5-969E-7D1F20B0A3A4}">
  <ds:schemaRefs>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http://purl.org/dc/terms/"/>
    <ds:schemaRef ds:uri="cd03f174-a395-49eb-8ee9-8d943e22f40d"/>
    <ds:schemaRef ds:uri="52ff0146-47b4-4d51-8c1c-03266fcd63a2"/>
    <ds:schemaRef ds:uri="http://schemas.microsoft.com/office/2006/metadata/properties"/>
  </ds:schemaRefs>
</ds:datastoreItem>
</file>

<file path=customXml/itemProps3.xml><?xml version="1.0" encoding="utf-8"?>
<ds:datastoreItem xmlns:ds="http://schemas.openxmlformats.org/officeDocument/2006/customXml" ds:itemID="{A6EFEDB6-1ECC-4717-9CD3-5712CF2D89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1610</TotalTime>
  <Words>15920</Words>
  <Application>Microsoft Office PowerPoint</Application>
  <PresentationFormat>Widescreen</PresentationFormat>
  <Paragraphs>1963</Paragraphs>
  <Slides>89</Slides>
  <Notes>89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89</vt:i4>
      </vt:variant>
    </vt:vector>
  </HeadingPairs>
  <TitlesOfParts>
    <vt:vector size="98" baseType="lpstr">
      <vt:lpstr>Arial</vt:lpstr>
      <vt:lpstr>Calibri</vt:lpstr>
      <vt:lpstr>Courier New</vt:lpstr>
      <vt:lpstr>Franklin Gothic Medium</vt:lpstr>
      <vt:lpstr>Libre Franklin Medium</vt:lpstr>
      <vt:lpstr>Noto Sans Symbols</vt:lpstr>
      <vt:lpstr>Times New Roman</vt:lpstr>
      <vt:lpstr>Wingdings</vt:lpstr>
      <vt:lpstr>4.A.01.01_FETPF3.0_PPT_Theme_French_2024_11_25</vt:lpstr>
      <vt:lpstr>PowerPoint Presentation</vt:lpstr>
      <vt:lpstr>PowerPoint Presentation</vt:lpstr>
      <vt:lpstr>PowerPoint Presentation</vt:lpstr>
      <vt:lpstr>Organisation et présentation des données</vt:lpstr>
      <vt:lpstr>Organisation et présentation des données Réponse</vt:lpstr>
      <vt:lpstr>PowerPoint Presentation</vt:lpstr>
      <vt:lpstr>PowerPoint Presentation</vt:lpstr>
      <vt:lpstr>Travailler avec des données : Exemple 2</vt:lpstr>
      <vt:lpstr>Travailler avec des données : Exemple 3</vt:lpstr>
      <vt:lpstr>Méthodes de synthèse des données</vt:lpstr>
      <vt:lpstr>PowerPoint Presentation</vt:lpstr>
      <vt:lpstr>Utilisation des tableaux</vt:lpstr>
      <vt:lpstr>Utilisation des tableaux Réponse</vt:lpstr>
      <vt:lpstr>Composantes d’un tableau</vt:lpstr>
      <vt:lpstr>Types de tableaux</vt:lpstr>
      <vt:lpstr>Distribution de fréquence (tableau à 1 variable) Variables qualitatives (nominatives, catégoriques)</vt:lpstr>
      <vt:lpstr>Distribution de fréquence (tableau à 1 variable) Variables quantitatives (1/2)</vt:lpstr>
      <vt:lpstr>Distribution de fréquence (tableau à 1 variable) Variables quantitatives (2/2)</vt:lpstr>
      <vt:lpstr>Tableau à 2 variables</vt:lpstr>
      <vt:lpstr>Tableau à 2 variables : Exemple</vt:lpstr>
      <vt:lpstr>Tableau 2 x 2 : Exemple (1/2) </vt:lpstr>
      <vt:lpstr>Tableau 2 x 2 : Exemple (2/2)</vt:lpstr>
      <vt:lpstr>Tableaux multiples : Exemples</vt:lpstr>
      <vt:lpstr>Tableau combiné (composé)</vt:lpstr>
      <vt:lpstr>Tableau combiné : Exemple </vt:lpstr>
      <vt:lpstr>PowerPoint Presentation</vt:lpstr>
      <vt:lpstr>PowerPoint Presentation</vt:lpstr>
      <vt:lpstr>PowerPoint Presentation</vt:lpstr>
      <vt:lpstr>PowerPoint Presentation</vt:lpstr>
      <vt:lpstr>Utilisations du graphique</vt:lpstr>
      <vt:lpstr>Utilisations du graphique Réponse</vt:lpstr>
      <vt:lpstr>Types communs de graphiques</vt:lpstr>
      <vt:lpstr>Types de variables</vt:lpstr>
      <vt:lpstr>Graphique linéaire : Exemple</vt:lpstr>
      <vt:lpstr>Composantes du graphique linéaire</vt:lpstr>
      <vt:lpstr>Création d'un graphique linéaire</vt:lpstr>
      <vt:lpstr>Création d'un graphique linéaire Étape 1. Passer en revue les données que vous prévoyez représenter sous forme de graphique</vt:lpstr>
      <vt:lpstr>Création d'un graphique linéaire Étape 2 : Tracer les lignes de l'axe des x et de l'axe des y</vt:lpstr>
      <vt:lpstr>Création d'un graphique linéaire Étape 3a. Compléter et étiqueter l'axe des x</vt:lpstr>
      <vt:lpstr>Création d'un graphique linéaire Étape 3b : Compléter et étiqueter l'axe des y</vt:lpstr>
      <vt:lpstr>Création d'un graphique linéaire Étape 4 : Tracer les données</vt:lpstr>
      <vt:lpstr>Création d'un graphique linéaire Étape 5 : Ajouter un titre - Quoi, Où, Quand </vt:lpstr>
      <vt:lpstr>Création d'un graphique linéaire Étape 6. Ajouter la légende, les commentaires, les notes, la source</vt:lpstr>
      <vt:lpstr>Graphique linéaire : Exemple</vt:lpstr>
      <vt:lpstr>Créer un graphique linéaire (1/2)</vt:lpstr>
      <vt:lpstr>Créer un graphique linéaire (2/2)</vt:lpstr>
      <vt:lpstr>Créer un graphique linéaire Réponse</vt:lpstr>
      <vt:lpstr>Graphique linéaire : Résumé</vt:lpstr>
      <vt:lpstr>Histogramme : Un outil important pour les flambées épidémiques</vt:lpstr>
      <vt:lpstr>Histogramme : Exemple</vt:lpstr>
      <vt:lpstr>Création d'un histogramme</vt:lpstr>
      <vt:lpstr>Création d'un histogramme : Exemple (1/5)</vt:lpstr>
      <vt:lpstr>Création d'un histogramme : Exemple (2/5)</vt:lpstr>
      <vt:lpstr>Création d'un histogramme : Exemple (3/5)</vt:lpstr>
      <vt:lpstr>Création d'un histogramme : Exemple (4/5)</vt:lpstr>
      <vt:lpstr>Création d'un histogramme : Exemple (5/5)</vt:lpstr>
      <vt:lpstr>Créer un histogramme (1/2)</vt:lpstr>
      <vt:lpstr>Créer un histogramme (2/2)</vt:lpstr>
      <vt:lpstr>Créer un histogramme Réponse</vt:lpstr>
      <vt:lpstr>Graphique à barres</vt:lpstr>
      <vt:lpstr>Graphique à barres verticales,  Une réponse autorisée : Exemple (1/2)</vt:lpstr>
      <vt:lpstr>Graphique à barres verticales,  Une réponse autorisée : Exemple (2/2)</vt:lpstr>
      <vt:lpstr>Graphique à barres verticales,  Plusieurs réponses possibles : Exemple</vt:lpstr>
      <vt:lpstr>Graphique à barres horizontales,  Réponses multiples : Même exemple</vt:lpstr>
      <vt:lpstr>Graphique à barres groupées : Exemple</vt:lpstr>
      <vt:lpstr>PowerPoint Presentation</vt:lpstr>
      <vt:lpstr>Création d'un graphique à barres</vt:lpstr>
      <vt:lpstr>PowerPoint Presentation</vt:lpstr>
      <vt:lpstr>Créer un graphique à barres (1/2)</vt:lpstr>
      <vt:lpstr>Créer un graphique à barres (2/2)</vt:lpstr>
      <vt:lpstr>Créer un diagramme à barres Réponse</vt:lpstr>
      <vt:lpstr>PowerPoint Presentation</vt:lpstr>
      <vt:lpstr>Utilisations de la carte</vt:lpstr>
      <vt:lpstr>Utilisations de la carte Réponse</vt:lpstr>
      <vt:lpstr>Cartes</vt:lpstr>
      <vt:lpstr>PowerPoint Presentation</vt:lpstr>
      <vt:lpstr>Carte géographique: Exemple</vt:lpstr>
      <vt:lpstr>PowerPoint Presentation</vt:lpstr>
      <vt:lpstr>Présentation des données en utilisant l'anthrax comme l'exemple Une Seule Santé : Première partie</vt:lpstr>
      <vt:lpstr>PowerPoint Presentation</vt:lpstr>
      <vt:lpstr>Tableaux de l'anthrax : Exemple 1</vt:lpstr>
      <vt:lpstr>Tableaux de l'anthrax : Exemple 2</vt:lpstr>
      <vt:lpstr>Graphiques de l'anthrax : Exemple 1</vt:lpstr>
      <vt:lpstr>Graphiques de l'anthrax : Exemple 2</vt:lpstr>
      <vt:lpstr>Cartes d'Anthrax : Exemple 1</vt:lpstr>
      <vt:lpstr>Cartes d'Anthrax : Exemple 2</vt:lpstr>
      <vt:lpstr>Résumé (1/2)</vt:lpstr>
      <vt:lpstr>Résumé (2/2)</vt:lpstr>
      <vt:lpstr>Révision des objectifs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Lucido, Briana (CDC/GHC/DGHP)</dc:creator>
  <cp:lastModifiedBy>Baskerville, Kristin (CDC/GHC/DGHP)</cp:lastModifiedBy>
  <cp:revision>110</cp:revision>
  <cp:lastPrinted>2025-11-21T18:20:10Z</cp:lastPrinted>
  <dcterms:created xsi:type="dcterms:W3CDTF">2024-03-26T16:14:48Z</dcterms:created>
  <dcterms:modified xsi:type="dcterms:W3CDTF">2025-11-21T18:38:49Z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2024-03-26T16:15:24Z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769482f1-59a0-4051-bd31-67159b0a0dbe</vt:lpwstr>
  </property>
  <property fmtid="{D5CDD505-2E9C-101B-9397-08002B2CF9AE}" pid="8" name="MSIP_Label_7b94a7b8-f06c-4dfe-bdcc-9b548fd58c31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